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71" r:id="rId7"/>
    <p:sldId id="276" r:id="rId8"/>
    <p:sldId id="261" r:id="rId9"/>
    <p:sldId id="267" r:id="rId10"/>
    <p:sldId id="290" r:id="rId11"/>
    <p:sldId id="259" r:id="rId12"/>
    <p:sldId id="289" r:id="rId13"/>
    <p:sldId id="278" r:id="rId14"/>
    <p:sldId id="291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063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93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27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069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477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26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D:\CilsyQA_Lia\Projects\0.%20Daily%20&amp;%20Weekly%20Tasks\SmallProject_2\Report\Selenium\index.html" TargetMode="External"/><Relationship Id="rId2" Type="http://schemas.openxmlformats.org/officeDocument/2006/relationships/hyperlink" Target="https://trello.com/b/37jDXkiC/smallproject1midtranspillow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D:\CilsyQA_Lia\Projects\0.%20Daily%20&amp;%20Weekly%20Tasks\SmallProject_2\Report\Cucumber\TS22_verifSearchHotel_StepDefs.html" TargetMode="External"/><Relationship Id="rId2" Type="http://schemas.openxmlformats.org/officeDocument/2006/relationships/hyperlink" Target="https://trello.com/b/37jDXkiC/smallproject1midtranspillow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file:///D:\CilsyQA_Lia\Projects\0.%20Daily%20&amp;%20Weekly%20Tasks\SmallProject_2\Report\Cucumber\TS26_verifBookRoomBySearchRooms_StepDef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sz="5400" dirty="0"/>
              <a:t>SMALL PROJECT 2</a:t>
            </a:r>
            <a:br>
              <a:rPr lang="en-US" sz="5400" dirty="0"/>
            </a:br>
            <a:r>
              <a:rPr lang="en-US" sz="5400" dirty="0"/>
              <a:t>FUNCTIONAL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 err="1"/>
              <a:t>Yulia</a:t>
            </a:r>
            <a:r>
              <a:rPr lang="en-US" dirty="0"/>
              <a:t> </a:t>
            </a:r>
            <a:r>
              <a:rPr lang="en-US" dirty="0" err="1"/>
              <a:t>Handayani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68456"/>
            <a:ext cx="10565676" cy="958317"/>
          </a:xfrm>
        </p:spPr>
        <p:txBody>
          <a:bodyPr/>
          <a:lstStyle/>
          <a:p>
            <a:r>
              <a:rPr lang="en-US" sz="3600" dirty="0"/>
              <a:t>Advantages and Disadvantages Selenium &amp; BDD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89BCB66-C306-4FF4-A7B9-E65684DF32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693668"/>
              </p:ext>
            </p:extLst>
          </p:nvPr>
        </p:nvGraphicFramePr>
        <p:xfrm>
          <a:off x="562708" y="1331723"/>
          <a:ext cx="10227212" cy="481585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67618">
                  <a:extLst>
                    <a:ext uri="{9D8B030D-6E8A-4147-A177-3AD203B41FA5}">
                      <a16:colId xmlns:a16="http://schemas.microsoft.com/office/drawing/2014/main" val="2045420705"/>
                    </a:ext>
                  </a:extLst>
                </a:gridCol>
                <a:gridCol w="4670474">
                  <a:extLst>
                    <a:ext uri="{9D8B030D-6E8A-4147-A177-3AD203B41FA5}">
                      <a16:colId xmlns:a16="http://schemas.microsoft.com/office/drawing/2014/main" val="3603588534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316626949"/>
                    </a:ext>
                  </a:extLst>
                </a:gridCol>
              </a:tblGrid>
              <a:tr h="9518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/>
                        <a:t>NO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/>
                        <a:t>Advantages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/>
                        <a:t>Disadvantages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2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376383"/>
                  </a:ext>
                </a:extLst>
              </a:tr>
              <a:tr h="5402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800" dirty="0"/>
                        <a:t>Open - Source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Need third party to print a report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036679"/>
                  </a:ext>
                </a:extLst>
              </a:tr>
              <a:tr h="5402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800" dirty="0"/>
                        <a:t>Support many programming language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Take times for loading response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947380"/>
                  </a:ext>
                </a:extLst>
              </a:tr>
              <a:tr h="5402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800" dirty="0"/>
                        <a:t>Can run in any IDE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Can’t write the same test step for BDD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827153"/>
                  </a:ext>
                </a:extLst>
              </a:tr>
              <a:tr h="5831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Can run many scenarios in one go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1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Need effort about installation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181947"/>
                  </a:ext>
                </a:extLst>
              </a:tr>
              <a:tr h="8330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BDD is easy to understand by no technical person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1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990595"/>
                  </a:ext>
                </a:extLst>
              </a:tr>
              <a:tr h="68645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800" dirty="0"/>
                        <a:t>Have many communities to ask if get stuck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892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20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979" y="924465"/>
            <a:ext cx="10565676" cy="958317"/>
          </a:xfrm>
        </p:spPr>
        <p:txBody>
          <a:bodyPr/>
          <a:lstStyle/>
          <a:p>
            <a:r>
              <a:rPr lang="en-US" dirty="0"/>
              <a:t>Technical Testing Obstacles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DB3BC-EF37-6743-B3A6-F78FDBE0E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Cucumber Reporting Setting</a:t>
            </a:r>
          </a:p>
          <a:p>
            <a:pPr marL="514350" indent="-514350">
              <a:buAutoNum type="arabicPeriod"/>
            </a:pPr>
            <a:r>
              <a:rPr lang="en-US" dirty="0"/>
              <a:t>Cucumber Reporting Plugin often get Error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Automate testing is sometimes passed &amp; failed for one scenario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Little bit knowledge of keywords/methods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0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390" y="2235200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772551"/>
          </a:xfrm>
        </p:spPr>
        <p:txBody>
          <a:bodyPr/>
          <a:lstStyle/>
          <a:p>
            <a:r>
              <a:rPr lang="en-US" dirty="0"/>
              <a:t>What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327907"/>
            <a:ext cx="9779182" cy="9651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A Web Application for Booking Hotel</a:t>
            </a:r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69B56-0821-6153-F7B7-4B5B044BE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70" y="2073652"/>
            <a:ext cx="10262046" cy="449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08" y="423205"/>
            <a:ext cx="8401624" cy="983566"/>
          </a:xfrm>
        </p:spPr>
        <p:txBody>
          <a:bodyPr/>
          <a:lstStyle/>
          <a:p>
            <a:r>
              <a:rPr lang="en-US" dirty="0"/>
              <a:t>Tested Features</a:t>
            </a:r>
          </a:p>
        </p:txBody>
      </p:sp>
      <p:graphicFrame>
        <p:nvGraphicFramePr>
          <p:cNvPr id="46" name="Table 11">
            <a:extLst>
              <a:ext uri="{FF2B5EF4-FFF2-40B4-BE49-F238E27FC236}">
                <a16:creationId xmlns:a16="http://schemas.microsoft.com/office/drawing/2014/main" id="{6A334FC7-BC5F-41C6-9CFB-A2749864A8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2250531"/>
              </p:ext>
            </p:extLst>
          </p:nvPr>
        </p:nvGraphicFramePr>
        <p:xfrm>
          <a:off x="455008" y="1674057"/>
          <a:ext cx="9054754" cy="4072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477">
                  <a:extLst>
                    <a:ext uri="{9D8B030D-6E8A-4147-A177-3AD203B41FA5}">
                      <a16:colId xmlns:a16="http://schemas.microsoft.com/office/drawing/2014/main" val="2731489080"/>
                    </a:ext>
                  </a:extLst>
                </a:gridCol>
                <a:gridCol w="8370277">
                  <a:extLst>
                    <a:ext uri="{9D8B030D-6E8A-4147-A177-3AD203B41FA5}">
                      <a16:colId xmlns:a16="http://schemas.microsoft.com/office/drawing/2014/main" val="36948781"/>
                    </a:ext>
                  </a:extLst>
                </a:gridCol>
              </a:tblGrid>
              <a:tr h="6049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/>
                        <a:t>Feature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63527"/>
                  </a:ext>
                </a:extLst>
              </a:tr>
              <a:tr h="4501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547631"/>
                  </a:ext>
                </a:extLst>
              </a:tr>
              <a:tr h="4783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Sign in and Sign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759881"/>
                  </a:ext>
                </a:extLst>
              </a:tr>
              <a:tr h="4923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My Account Dashboard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85963"/>
                  </a:ext>
                </a:extLst>
              </a:tr>
              <a:tr h="4783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Booking Cart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770839"/>
                  </a:ext>
                </a:extLst>
              </a:tr>
              <a:tr h="4923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Navigation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621221"/>
                  </a:ext>
                </a:extLst>
              </a:tr>
              <a:tr h="53457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Search Hotel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87764"/>
                  </a:ext>
                </a:extLst>
              </a:tr>
              <a:tr h="53457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Footer 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560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160558"/>
            <a:ext cx="10643509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User can access website properly</a:t>
            </a:r>
          </a:p>
          <a:p>
            <a:pPr marL="514350" indent="-514350">
              <a:buAutoNum type="arabicPeriod"/>
            </a:pPr>
            <a:r>
              <a:rPr lang="en-US" sz="3200" dirty="0"/>
              <a:t>User can successfully register</a:t>
            </a:r>
          </a:p>
          <a:p>
            <a:pPr marL="514350" indent="-514350">
              <a:buAutoNum type="arabicPeriod"/>
            </a:pPr>
            <a:r>
              <a:rPr lang="en-US" sz="3200" dirty="0"/>
              <a:t>User can successfully sign in</a:t>
            </a:r>
          </a:p>
          <a:p>
            <a:pPr marL="514350" indent="-514350">
              <a:buAutoNum type="arabicPeriod"/>
            </a:pPr>
            <a:r>
              <a:rPr lang="en-US" sz="3200" dirty="0"/>
              <a:t>User can successfully book a room</a:t>
            </a:r>
          </a:p>
          <a:p>
            <a:pPr marL="514350" indent="-514350">
              <a:buAutoNum type="arabicPeriod"/>
            </a:pPr>
            <a:r>
              <a:rPr lang="en-US" sz="3200" dirty="0"/>
              <a:t>User can successfully make a payment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2689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198116"/>
            <a:ext cx="10678142" cy="716279"/>
          </a:xfrm>
        </p:spPr>
        <p:txBody>
          <a:bodyPr/>
          <a:lstStyle/>
          <a:p>
            <a:pPr algn="ctr"/>
            <a:r>
              <a:rPr lang="en-US" dirty="0"/>
              <a:t>Book A Room </a:t>
            </a:r>
            <a:r>
              <a:rPr lang="en-US" dirty="0" err="1"/>
              <a:t>FlowChart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805219-9918-49DC-585C-437901FF0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040" y="914395"/>
            <a:ext cx="7317179" cy="578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311" y="662354"/>
            <a:ext cx="9779183" cy="1325563"/>
          </a:xfrm>
        </p:spPr>
        <p:txBody>
          <a:bodyPr/>
          <a:lstStyle/>
          <a:p>
            <a:r>
              <a:rPr lang="en-US" dirty="0"/>
              <a:t>Total Test Case 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BD182A8-F602-46AA-8891-344E243EC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383408"/>
              </p:ext>
            </p:extLst>
          </p:nvPr>
        </p:nvGraphicFramePr>
        <p:xfrm>
          <a:off x="887103" y="2588454"/>
          <a:ext cx="9779182" cy="30667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887527">
                  <a:extLst>
                    <a:ext uri="{9D8B030D-6E8A-4147-A177-3AD203B41FA5}">
                      <a16:colId xmlns:a16="http://schemas.microsoft.com/office/drawing/2014/main" val="1682468831"/>
                    </a:ext>
                  </a:extLst>
                </a:gridCol>
                <a:gridCol w="2800179">
                  <a:extLst>
                    <a:ext uri="{9D8B030D-6E8A-4147-A177-3AD203B41FA5}">
                      <a16:colId xmlns:a16="http://schemas.microsoft.com/office/drawing/2014/main" val="3078704517"/>
                    </a:ext>
                  </a:extLst>
                </a:gridCol>
                <a:gridCol w="3091476">
                  <a:extLst>
                    <a:ext uri="{9D8B030D-6E8A-4147-A177-3AD203B41FA5}">
                      <a16:colId xmlns:a16="http://schemas.microsoft.com/office/drawing/2014/main" val="1713899076"/>
                    </a:ext>
                  </a:extLst>
                </a:gridCol>
              </a:tblGrid>
              <a:tr h="5770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Test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61135"/>
                  </a:ext>
                </a:extLst>
              </a:tr>
              <a:tr h="829914">
                <a:tc>
                  <a:txBody>
                    <a:bodyPr/>
                    <a:lstStyle/>
                    <a:p>
                      <a:r>
                        <a:rPr lang="en-US" sz="2000" dirty="0"/>
                        <a:t>Manual 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9223"/>
                  </a:ext>
                </a:extLst>
              </a:tr>
              <a:tr h="829914">
                <a:tc>
                  <a:txBody>
                    <a:bodyPr/>
                    <a:lstStyle/>
                    <a:p>
                      <a:r>
                        <a:rPr lang="en-US" sz="2000" dirty="0"/>
                        <a:t>Automation Selenium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234998"/>
                  </a:ext>
                </a:extLst>
              </a:tr>
              <a:tr h="829914">
                <a:tc>
                  <a:txBody>
                    <a:bodyPr/>
                    <a:lstStyle/>
                    <a:p>
                      <a:r>
                        <a:rPr lang="en-US" sz="2000" dirty="0"/>
                        <a:t>BDD Cucumber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79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541" y="253218"/>
            <a:ext cx="9779183" cy="717453"/>
          </a:xfrm>
        </p:spPr>
        <p:txBody>
          <a:bodyPr/>
          <a:lstStyle/>
          <a:p>
            <a:r>
              <a:rPr lang="en-US" dirty="0"/>
              <a:t>Reporting Defect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43D0850-9001-1E87-1318-A5F4D3F6E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209821"/>
            <a:ext cx="4856934" cy="20169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4F9E7D-582C-BA26-6B9F-9493C2C6B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492" y="3226775"/>
            <a:ext cx="4400550" cy="33909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9468C4-8636-1896-E9DA-36F8EF280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372" y="1209822"/>
            <a:ext cx="4529670" cy="20169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657B47-6308-9850-5F0D-5F11B4D06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084" y="3226775"/>
            <a:ext cx="48958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6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904652"/>
            <a:ext cx="6245912" cy="2387600"/>
          </a:xfrm>
        </p:spPr>
        <p:txBody>
          <a:bodyPr/>
          <a:lstStyle/>
          <a:p>
            <a:r>
              <a:rPr lang="en-US" dirty="0"/>
              <a:t>Selenium Report</a:t>
            </a:r>
          </a:p>
        </p:txBody>
      </p:sp>
      <p:sp>
        <p:nvSpPr>
          <p:cNvPr id="3" name="Arrow: Right 2">
            <a:hlinkClick r:id="rId2"/>
            <a:extLst>
              <a:ext uri="{FF2B5EF4-FFF2-40B4-BE49-F238E27FC236}">
                <a16:creationId xmlns:a16="http://schemas.microsoft.com/office/drawing/2014/main" id="{70069596-7996-479C-A07B-0140F3FC3464}"/>
              </a:ext>
            </a:extLst>
          </p:cNvPr>
          <p:cNvSpPr/>
          <p:nvPr/>
        </p:nvSpPr>
        <p:spPr>
          <a:xfrm>
            <a:off x="1336432" y="3193366"/>
            <a:ext cx="5134706" cy="18288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  <a:hlinkClick r:id="rId3"/>
              </a:rPr>
              <a:t>Click here, go to Selenium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904652"/>
            <a:ext cx="6245912" cy="2387600"/>
          </a:xfrm>
        </p:spPr>
        <p:txBody>
          <a:bodyPr/>
          <a:lstStyle/>
          <a:p>
            <a:r>
              <a:rPr lang="en-US" dirty="0"/>
              <a:t>BDD Report</a:t>
            </a:r>
          </a:p>
        </p:txBody>
      </p:sp>
      <p:sp>
        <p:nvSpPr>
          <p:cNvPr id="3" name="Arrow: Right 2">
            <a:hlinkClick r:id="rId2"/>
            <a:extLst>
              <a:ext uri="{FF2B5EF4-FFF2-40B4-BE49-F238E27FC236}">
                <a16:creationId xmlns:a16="http://schemas.microsoft.com/office/drawing/2014/main" id="{70069596-7996-479C-A07B-0140F3FC3464}"/>
              </a:ext>
            </a:extLst>
          </p:cNvPr>
          <p:cNvSpPr/>
          <p:nvPr/>
        </p:nvSpPr>
        <p:spPr>
          <a:xfrm>
            <a:off x="1336432" y="3193366"/>
            <a:ext cx="5134706" cy="23876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  <a:hlinkClick r:id="rId3"/>
              </a:rPr>
              <a:t>Click here, go to Selenium Report</a:t>
            </a:r>
            <a:endParaRPr lang="en-US" dirty="0">
              <a:solidFill>
                <a:schemeClr val="accent1"/>
              </a:solidFill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And</a:t>
            </a:r>
          </a:p>
          <a:p>
            <a:pPr algn="ctr"/>
            <a:r>
              <a:rPr lang="en-US" dirty="0">
                <a:hlinkClick r:id="rId4"/>
              </a:rPr>
              <a:t>Click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6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1852</TotalTime>
  <Words>236</Words>
  <Application>Microsoft Office PowerPoint</Application>
  <PresentationFormat>Widescreen</PresentationFormat>
  <Paragraphs>81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Office Theme</vt:lpstr>
      <vt:lpstr>SMALL PROJECT 2 FUNCTIONAL TEST</vt:lpstr>
      <vt:lpstr>What to Test?</vt:lpstr>
      <vt:lpstr>Tested Features</vt:lpstr>
      <vt:lpstr>Functional Requirement</vt:lpstr>
      <vt:lpstr>Book A Room FlowChart</vt:lpstr>
      <vt:lpstr>Total Test Case </vt:lpstr>
      <vt:lpstr>Reporting Defect</vt:lpstr>
      <vt:lpstr>Selenium Report</vt:lpstr>
      <vt:lpstr>BDD Report</vt:lpstr>
      <vt:lpstr>Advantages and Disadvantages Selenium &amp; BDD</vt:lpstr>
      <vt:lpstr>Technical Testing Obstacles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MIDTRANS PILLOW WEB TESTING</dc:title>
  <dc:creator>Roby Oktasaputra, S.Kom</dc:creator>
  <cp:lastModifiedBy>Roby Oktasaputra, S.Kom</cp:lastModifiedBy>
  <cp:revision>93</cp:revision>
  <dcterms:created xsi:type="dcterms:W3CDTF">2022-04-26T13:28:26Z</dcterms:created>
  <dcterms:modified xsi:type="dcterms:W3CDTF">2022-07-04T18:40:19Z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