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6" r:id="rId7"/>
    <p:sldId id="267" r:id="rId8"/>
    <p:sldId id="264" r:id="rId9"/>
    <p:sldId id="268" r:id="rId10"/>
    <p:sldId id="265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794" autoAdjust="0"/>
  </p:normalViewPr>
  <p:slideViewPr>
    <p:cSldViewPr snapToGrid="0">
      <p:cViewPr varScale="1">
        <p:scale>
          <a:sx n="111" d="100"/>
          <a:sy n="111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D077C-35B7-495A-BB29-7B3B92D28D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9C95D0-3567-481E-867E-54F49D2960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המחירים של רוב התיקים בדאטה סט שלנו נע בין 3500 דולר ל- 35</a:t>
          </a:r>
          <a:endParaRPr lang="en-US" dirty="0"/>
        </a:p>
      </dgm:t>
    </dgm:pt>
    <dgm:pt modelId="{EC42DC98-0BB9-4D22-81EC-E48B5E52E8A5}" type="parTrans" cxnId="{55718B19-30D4-4F05-AFE7-17D481C8D5A0}">
      <dgm:prSet/>
      <dgm:spPr/>
      <dgm:t>
        <a:bodyPr/>
        <a:lstStyle/>
        <a:p>
          <a:endParaRPr lang="en-US"/>
        </a:p>
      </dgm:t>
    </dgm:pt>
    <dgm:pt modelId="{3276574F-0364-4274-953A-049D6D647DC0}" type="sibTrans" cxnId="{55718B19-30D4-4F05-AFE7-17D481C8D5A0}">
      <dgm:prSet/>
      <dgm:spPr/>
      <dgm:t>
        <a:bodyPr/>
        <a:lstStyle/>
        <a:p>
          <a:endParaRPr lang="en-US"/>
        </a:p>
      </dgm:t>
    </dgm:pt>
    <dgm:pt modelId="{67CD3495-10FD-4825-9D11-B9EF5C8E5E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רוב התיקים שיש לנו הם מסוג </a:t>
          </a:r>
          <a:r>
            <a:rPr lang="en-US" dirty="0"/>
            <a:t>Tote bag</a:t>
          </a:r>
        </a:p>
      </dgm:t>
    </dgm:pt>
    <dgm:pt modelId="{50AED723-BFF0-45A9-8C59-7F31CBAABDCF}" type="parTrans" cxnId="{98A3F695-FE0F-4648-A193-203CE77FDCD4}">
      <dgm:prSet/>
      <dgm:spPr/>
      <dgm:t>
        <a:bodyPr/>
        <a:lstStyle/>
        <a:p>
          <a:endParaRPr lang="en-US"/>
        </a:p>
      </dgm:t>
    </dgm:pt>
    <dgm:pt modelId="{5A7E7B97-BC56-4560-A319-219B2CC934E7}" type="sibTrans" cxnId="{98A3F695-FE0F-4648-A193-203CE77FDCD4}">
      <dgm:prSet/>
      <dgm:spPr/>
      <dgm:t>
        <a:bodyPr/>
        <a:lstStyle/>
        <a:p>
          <a:endParaRPr lang="en-US"/>
        </a:p>
      </dgm:t>
    </dgm:pt>
    <dgm:pt modelId="{836397B5-556A-4789-A98B-499139A4C2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יש בהחלט קורלציה חיובית קטנה בין המחיר  של התיק להבין האם הוסיפו לו תיאור או לא</a:t>
          </a:r>
          <a:endParaRPr lang="en-US" dirty="0"/>
        </a:p>
      </dgm:t>
    </dgm:pt>
    <dgm:pt modelId="{C4B6E104-FC72-4F05-BC75-D3C5C4AE32B3}" type="parTrans" cxnId="{ED9BCD35-F508-4BE8-9ECA-C9DED413C700}">
      <dgm:prSet/>
      <dgm:spPr/>
      <dgm:t>
        <a:bodyPr/>
        <a:lstStyle/>
        <a:p>
          <a:endParaRPr lang="en-US"/>
        </a:p>
      </dgm:t>
    </dgm:pt>
    <dgm:pt modelId="{834DB64B-C085-47A3-9F2D-AC79E2C0C5DC}" type="sibTrans" cxnId="{ED9BCD35-F508-4BE8-9ECA-C9DED413C700}">
      <dgm:prSet/>
      <dgm:spPr/>
      <dgm:t>
        <a:bodyPr/>
        <a:lstStyle/>
        <a:p>
          <a:endParaRPr lang="en-US"/>
        </a:p>
      </dgm:t>
    </dgm:pt>
    <dgm:pt modelId="{E0FB709A-D1D3-494F-89F3-E8907608F673}" type="pres">
      <dgm:prSet presAssocID="{04AD077C-35B7-495A-BB29-7B3B92D28D31}" presName="root" presStyleCnt="0">
        <dgm:presLayoutVars>
          <dgm:dir/>
          <dgm:resizeHandles val="exact"/>
        </dgm:presLayoutVars>
      </dgm:prSet>
      <dgm:spPr/>
    </dgm:pt>
    <dgm:pt modelId="{08F37B6D-6E9A-4D53-BACC-282020860BB4}" type="pres">
      <dgm:prSet presAssocID="{779C95D0-3567-481E-867E-54F49D2960AC}" presName="compNode" presStyleCnt="0"/>
      <dgm:spPr/>
    </dgm:pt>
    <dgm:pt modelId="{A145AAA3-FD8B-482C-BFAF-17BB25F4155C}" type="pres">
      <dgm:prSet presAssocID="{779C95D0-3567-481E-867E-54F49D2960AC}" presName="iconBgRect" presStyleLbl="bgShp" presStyleIdx="0" presStyleCnt="3"/>
      <dgm:spPr/>
    </dgm:pt>
    <dgm:pt modelId="{B69B9823-CE1A-4F32-9AB1-A5F14A471080}" type="pres">
      <dgm:prSet presAssocID="{779C95D0-3567-481E-867E-54F49D2960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679310D-E723-4113-A8E9-B5E1D0E1636E}" type="pres">
      <dgm:prSet presAssocID="{779C95D0-3567-481E-867E-54F49D2960AC}" presName="spaceRect" presStyleCnt="0"/>
      <dgm:spPr/>
    </dgm:pt>
    <dgm:pt modelId="{DCD85D8F-8EA4-423A-917B-A7C1E357D0D2}" type="pres">
      <dgm:prSet presAssocID="{779C95D0-3567-481E-867E-54F49D2960AC}" presName="textRect" presStyleLbl="revTx" presStyleIdx="0" presStyleCnt="3">
        <dgm:presLayoutVars>
          <dgm:chMax val="1"/>
          <dgm:chPref val="1"/>
        </dgm:presLayoutVars>
      </dgm:prSet>
      <dgm:spPr/>
    </dgm:pt>
    <dgm:pt modelId="{26475169-643B-4454-BC64-01C863D88DF3}" type="pres">
      <dgm:prSet presAssocID="{3276574F-0364-4274-953A-049D6D647DC0}" presName="sibTrans" presStyleCnt="0"/>
      <dgm:spPr/>
    </dgm:pt>
    <dgm:pt modelId="{36602337-AE2F-4D0A-830E-E806805A97C1}" type="pres">
      <dgm:prSet presAssocID="{67CD3495-10FD-4825-9D11-B9EF5C8E5EA6}" presName="compNode" presStyleCnt="0"/>
      <dgm:spPr/>
    </dgm:pt>
    <dgm:pt modelId="{9FBEADEF-D275-4F94-B561-A31E48F50DC5}" type="pres">
      <dgm:prSet presAssocID="{67CD3495-10FD-4825-9D11-B9EF5C8E5EA6}" presName="iconBgRect" presStyleLbl="bgShp" presStyleIdx="1" presStyleCnt="3"/>
      <dgm:spPr/>
    </dgm:pt>
    <dgm:pt modelId="{DA912DC5-58B8-465B-AB19-63D210C1EBBC}" type="pres">
      <dgm:prSet presAssocID="{67CD3495-10FD-4825-9D11-B9EF5C8E5E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FB9F5422-97F9-4BB0-8D8B-48F824A3201F}" type="pres">
      <dgm:prSet presAssocID="{67CD3495-10FD-4825-9D11-B9EF5C8E5EA6}" presName="spaceRect" presStyleCnt="0"/>
      <dgm:spPr/>
    </dgm:pt>
    <dgm:pt modelId="{351D4E36-ACDC-4AF0-8374-3B8694144368}" type="pres">
      <dgm:prSet presAssocID="{67CD3495-10FD-4825-9D11-B9EF5C8E5EA6}" presName="textRect" presStyleLbl="revTx" presStyleIdx="1" presStyleCnt="3">
        <dgm:presLayoutVars>
          <dgm:chMax val="1"/>
          <dgm:chPref val="1"/>
        </dgm:presLayoutVars>
      </dgm:prSet>
      <dgm:spPr/>
    </dgm:pt>
    <dgm:pt modelId="{9ADE9BFA-EDB7-498A-AF3B-FD53B0F0AC1A}" type="pres">
      <dgm:prSet presAssocID="{5A7E7B97-BC56-4560-A319-219B2CC934E7}" presName="sibTrans" presStyleCnt="0"/>
      <dgm:spPr/>
    </dgm:pt>
    <dgm:pt modelId="{CE3C8881-90C8-443B-B567-1B0D076D342F}" type="pres">
      <dgm:prSet presAssocID="{836397B5-556A-4789-A98B-499139A4C23C}" presName="compNode" presStyleCnt="0"/>
      <dgm:spPr/>
    </dgm:pt>
    <dgm:pt modelId="{0A9DEE8B-27FF-4D14-B504-522B89F6803F}" type="pres">
      <dgm:prSet presAssocID="{836397B5-556A-4789-A98B-499139A4C23C}" presName="iconBgRect" presStyleLbl="bgShp" presStyleIdx="2" presStyleCnt="3"/>
      <dgm:spPr/>
    </dgm:pt>
    <dgm:pt modelId="{96AD7B37-7206-40E3-98E1-8274022594AF}" type="pres">
      <dgm:prSet presAssocID="{836397B5-556A-4789-A98B-499139A4C2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20546EE-B941-48F9-AF21-6BACEF1AF187}" type="pres">
      <dgm:prSet presAssocID="{836397B5-556A-4789-A98B-499139A4C23C}" presName="spaceRect" presStyleCnt="0"/>
      <dgm:spPr/>
    </dgm:pt>
    <dgm:pt modelId="{2AEB511B-7155-417B-8A48-B1CED2D4BD23}" type="pres">
      <dgm:prSet presAssocID="{836397B5-556A-4789-A98B-499139A4C2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56EF0B-8918-49C4-8916-0FDDF50D9C06}" type="presOf" srcId="{779C95D0-3567-481E-867E-54F49D2960AC}" destId="{DCD85D8F-8EA4-423A-917B-A7C1E357D0D2}" srcOrd="0" destOrd="0" presId="urn:microsoft.com/office/officeart/2018/5/layout/IconCircleLabelList"/>
    <dgm:cxn modelId="{55718B19-30D4-4F05-AFE7-17D481C8D5A0}" srcId="{04AD077C-35B7-495A-BB29-7B3B92D28D31}" destId="{779C95D0-3567-481E-867E-54F49D2960AC}" srcOrd="0" destOrd="0" parTransId="{EC42DC98-0BB9-4D22-81EC-E48B5E52E8A5}" sibTransId="{3276574F-0364-4274-953A-049D6D647DC0}"/>
    <dgm:cxn modelId="{AD4A7A2B-1FAB-4A01-B14B-8B2B7F54720A}" type="presOf" srcId="{04AD077C-35B7-495A-BB29-7B3B92D28D31}" destId="{E0FB709A-D1D3-494F-89F3-E8907608F673}" srcOrd="0" destOrd="0" presId="urn:microsoft.com/office/officeart/2018/5/layout/IconCircleLabelList"/>
    <dgm:cxn modelId="{ED9BCD35-F508-4BE8-9ECA-C9DED413C700}" srcId="{04AD077C-35B7-495A-BB29-7B3B92D28D31}" destId="{836397B5-556A-4789-A98B-499139A4C23C}" srcOrd="2" destOrd="0" parTransId="{C4B6E104-FC72-4F05-BC75-D3C5C4AE32B3}" sibTransId="{834DB64B-C085-47A3-9F2D-AC79E2C0C5DC}"/>
    <dgm:cxn modelId="{98A3F695-FE0F-4648-A193-203CE77FDCD4}" srcId="{04AD077C-35B7-495A-BB29-7B3B92D28D31}" destId="{67CD3495-10FD-4825-9D11-B9EF5C8E5EA6}" srcOrd="1" destOrd="0" parTransId="{50AED723-BFF0-45A9-8C59-7F31CBAABDCF}" sibTransId="{5A7E7B97-BC56-4560-A319-219B2CC934E7}"/>
    <dgm:cxn modelId="{ECE823C8-EDCF-4933-8E7D-EA233E9C5D03}" type="presOf" srcId="{67CD3495-10FD-4825-9D11-B9EF5C8E5EA6}" destId="{351D4E36-ACDC-4AF0-8374-3B8694144368}" srcOrd="0" destOrd="0" presId="urn:microsoft.com/office/officeart/2018/5/layout/IconCircleLabelList"/>
    <dgm:cxn modelId="{DF87A5E2-42AA-4786-B028-F80A032FBA25}" type="presOf" srcId="{836397B5-556A-4789-A98B-499139A4C23C}" destId="{2AEB511B-7155-417B-8A48-B1CED2D4BD23}" srcOrd="0" destOrd="0" presId="urn:microsoft.com/office/officeart/2018/5/layout/IconCircleLabelList"/>
    <dgm:cxn modelId="{61F4BC03-3A1A-41F8-A5E9-CF6F65B0CEF4}" type="presParOf" srcId="{E0FB709A-D1D3-494F-89F3-E8907608F673}" destId="{08F37B6D-6E9A-4D53-BACC-282020860BB4}" srcOrd="0" destOrd="0" presId="urn:microsoft.com/office/officeart/2018/5/layout/IconCircleLabelList"/>
    <dgm:cxn modelId="{A6F4F543-E704-4FA9-A59E-CF02C6085310}" type="presParOf" srcId="{08F37B6D-6E9A-4D53-BACC-282020860BB4}" destId="{A145AAA3-FD8B-482C-BFAF-17BB25F4155C}" srcOrd="0" destOrd="0" presId="urn:microsoft.com/office/officeart/2018/5/layout/IconCircleLabelList"/>
    <dgm:cxn modelId="{E511E5CB-9EE2-40AF-9289-E9292645B707}" type="presParOf" srcId="{08F37B6D-6E9A-4D53-BACC-282020860BB4}" destId="{B69B9823-CE1A-4F32-9AB1-A5F14A471080}" srcOrd="1" destOrd="0" presId="urn:microsoft.com/office/officeart/2018/5/layout/IconCircleLabelList"/>
    <dgm:cxn modelId="{0019E83C-6D97-4864-96A9-8E1A8831D97B}" type="presParOf" srcId="{08F37B6D-6E9A-4D53-BACC-282020860BB4}" destId="{9679310D-E723-4113-A8E9-B5E1D0E1636E}" srcOrd="2" destOrd="0" presId="urn:microsoft.com/office/officeart/2018/5/layout/IconCircleLabelList"/>
    <dgm:cxn modelId="{FC367E14-9AEB-4516-B613-475D9E084A74}" type="presParOf" srcId="{08F37B6D-6E9A-4D53-BACC-282020860BB4}" destId="{DCD85D8F-8EA4-423A-917B-A7C1E357D0D2}" srcOrd="3" destOrd="0" presId="urn:microsoft.com/office/officeart/2018/5/layout/IconCircleLabelList"/>
    <dgm:cxn modelId="{1EDA4ABE-62BB-4762-A8A2-E269EA74A9A1}" type="presParOf" srcId="{E0FB709A-D1D3-494F-89F3-E8907608F673}" destId="{26475169-643B-4454-BC64-01C863D88DF3}" srcOrd="1" destOrd="0" presId="urn:microsoft.com/office/officeart/2018/5/layout/IconCircleLabelList"/>
    <dgm:cxn modelId="{1BAD01E2-5FFF-4CCF-99B9-EFB4968615F1}" type="presParOf" srcId="{E0FB709A-D1D3-494F-89F3-E8907608F673}" destId="{36602337-AE2F-4D0A-830E-E806805A97C1}" srcOrd="2" destOrd="0" presId="urn:microsoft.com/office/officeart/2018/5/layout/IconCircleLabelList"/>
    <dgm:cxn modelId="{6B4576ED-4460-47DD-8749-19600B2760E0}" type="presParOf" srcId="{36602337-AE2F-4D0A-830E-E806805A97C1}" destId="{9FBEADEF-D275-4F94-B561-A31E48F50DC5}" srcOrd="0" destOrd="0" presId="urn:microsoft.com/office/officeart/2018/5/layout/IconCircleLabelList"/>
    <dgm:cxn modelId="{7DC22188-ED20-4857-B19F-BF1A0C3A54BC}" type="presParOf" srcId="{36602337-AE2F-4D0A-830E-E806805A97C1}" destId="{DA912DC5-58B8-465B-AB19-63D210C1EBBC}" srcOrd="1" destOrd="0" presId="urn:microsoft.com/office/officeart/2018/5/layout/IconCircleLabelList"/>
    <dgm:cxn modelId="{6EE508B5-1D5C-47C1-B07B-83C9710FC934}" type="presParOf" srcId="{36602337-AE2F-4D0A-830E-E806805A97C1}" destId="{FB9F5422-97F9-4BB0-8D8B-48F824A3201F}" srcOrd="2" destOrd="0" presId="urn:microsoft.com/office/officeart/2018/5/layout/IconCircleLabelList"/>
    <dgm:cxn modelId="{C94FA6E8-B0AE-406E-8024-002C671DFE4B}" type="presParOf" srcId="{36602337-AE2F-4D0A-830E-E806805A97C1}" destId="{351D4E36-ACDC-4AF0-8374-3B8694144368}" srcOrd="3" destOrd="0" presId="urn:microsoft.com/office/officeart/2018/5/layout/IconCircleLabelList"/>
    <dgm:cxn modelId="{335B02CF-4A9C-4D09-8A79-487C8D23F240}" type="presParOf" srcId="{E0FB709A-D1D3-494F-89F3-E8907608F673}" destId="{9ADE9BFA-EDB7-498A-AF3B-FD53B0F0AC1A}" srcOrd="3" destOrd="0" presId="urn:microsoft.com/office/officeart/2018/5/layout/IconCircleLabelList"/>
    <dgm:cxn modelId="{AC044899-0CAC-4138-A9A4-B80764EB2D32}" type="presParOf" srcId="{E0FB709A-D1D3-494F-89F3-E8907608F673}" destId="{CE3C8881-90C8-443B-B567-1B0D076D342F}" srcOrd="4" destOrd="0" presId="urn:microsoft.com/office/officeart/2018/5/layout/IconCircleLabelList"/>
    <dgm:cxn modelId="{1AC05ABF-A422-4996-B031-12382EE56743}" type="presParOf" srcId="{CE3C8881-90C8-443B-B567-1B0D076D342F}" destId="{0A9DEE8B-27FF-4D14-B504-522B89F6803F}" srcOrd="0" destOrd="0" presId="urn:microsoft.com/office/officeart/2018/5/layout/IconCircleLabelList"/>
    <dgm:cxn modelId="{92FD6AC4-61E4-4F2C-85A4-745B9EC4EA5E}" type="presParOf" srcId="{CE3C8881-90C8-443B-B567-1B0D076D342F}" destId="{96AD7B37-7206-40E3-98E1-8274022594AF}" srcOrd="1" destOrd="0" presId="urn:microsoft.com/office/officeart/2018/5/layout/IconCircleLabelList"/>
    <dgm:cxn modelId="{FB2CC6D9-8D49-440C-99A8-5AB17A8DA424}" type="presParOf" srcId="{CE3C8881-90C8-443B-B567-1B0D076D342F}" destId="{720546EE-B941-48F9-AF21-6BACEF1AF187}" srcOrd="2" destOrd="0" presId="urn:microsoft.com/office/officeart/2018/5/layout/IconCircleLabelList"/>
    <dgm:cxn modelId="{A4421F17-EDA9-42C5-ADC5-0D425EDCD3E9}" type="presParOf" srcId="{CE3C8881-90C8-443B-B567-1B0D076D342F}" destId="{2AEB511B-7155-417B-8A48-B1CED2D4BD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5AAA3-FD8B-482C-BFAF-17BB25F4155C}">
      <dsp:nvSpPr>
        <dsp:cNvPr id="0" name=""/>
        <dsp:cNvSpPr/>
      </dsp:nvSpPr>
      <dsp:spPr>
        <a:xfrm>
          <a:off x="350062" y="789790"/>
          <a:ext cx="1092638" cy="10926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9823-CE1A-4F32-9AB1-A5F14A471080}">
      <dsp:nvSpPr>
        <dsp:cNvPr id="0" name=""/>
        <dsp:cNvSpPr/>
      </dsp:nvSpPr>
      <dsp:spPr>
        <a:xfrm>
          <a:off x="582920" y="1022647"/>
          <a:ext cx="626923" cy="6269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85D8F-8EA4-423A-917B-A7C1E357D0D2}">
      <dsp:nvSpPr>
        <dsp:cNvPr id="0" name=""/>
        <dsp:cNvSpPr/>
      </dsp:nvSpPr>
      <dsp:spPr>
        <a:xfrm>
          <a:off x="776" y="2222759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200" kern="1200" dirty="0"/>
            <a:t>המחירים של רוב התיקים בדאטה סט שלנו נע בין 3500 דולר ל- 35</a:t>
          </a:r>
          <a:endParaRPr lang="en-US" sz="1200" kern="1200" dirty="0"/>
        </a:p>
      </dsp:txBody>
      <dsp:txXfrm>
        <a:off x="776" y="2222759"/>
        <a:ext cx="1791210" cy="716484"/>
      </dsp:txXfrm>
    </dsp:sp>
    <dsp:sp modelId="{9FBEADEF-D275-4F94-B561-A31E48F50DC5}">
      <dsp:nvSpPr>
        <dsp:cNvPr id="0" name=""/>
        <dsp:cNvSpPr/>
      </dsp:nvSpPr>
      <dsp:spPr>
        <a:xfrm>
          <a:off x="2454735" y="789790"/>
          <a:ext cx="1092638" cy="10926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12DC5-58B8-465B-AB19-63D210C1EBBC}">
      <dsp:nvSpPr>
        <dsp:cNvPr id="0" name=""/>
        <dsp:cNvSpPr/>
      </dsp:nvSpPr>
      <dsp:spPr>
        <a:xfrm>
          <a:off x="2687593" y="1022647"/>
          <a:ext cx="626923" cy="6269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4E36-ACDC-4AF0-8374-3B8694144368}">
      <dsp:nvSpPr>
        <dsp:cNvPr id="0" name=""/>
        <dsp:cNvSpPr/>
      </dsp:nvSpPr>
      <dsp:spPr>
        <a:xfrm>
          <a:off x="2105449" y="2222759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200" kern="1200" dirty="0"/>
            <a:t>רוב התיקים שיש לנו הם מסוג </a:t>
          </a:r>
          <a:r>
            <a:rPr lang="en-US" sz="1200" kern="1200" dirty="0"/>
            <a:t>Tote bag</a:t>
          </a:r>
        </a:p>
      </dsp:txBody>
      <dsp:txXfrm>
        <a:off x="2105449" y="2222759"/>
        <a:ext cx="1791210" cy="716484"/>
      </dsp:txXfrm>
    </dsp:sp>
    <dsp:sp modelId="{0A9DEE8B-27FF-4D14-B504-522B89F6803F}">
      <dsp:nvSpPr>
        <dsp:cNvPr id="0" name=""/>
        <dsp:cNvSpPr/>
      </dsp:nvSpPr>
      <dsp:spPr>
        <a:xfrm>
          <a:off x="4559408" y="789790"/>
          <a:ext cx="1092638" cy="10926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D7B37-7206-40E3-98E1-8274022594AF}">
      <dsp:nvSpPr>
        <dsp:cNvPr id="0" name=""/>
        <dsp:cNvSpPr/>
      </dsp:nvSpPr>
      <dsp:spPr>
        <a:xfrm>
          <a:off x="4792265" y="1022647"/>
          <a:ext cx="626923" cy="6269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B511B-7155-417B-8A48-B1CED2D4BD23}">
      <dsp:nvSpPr>
        <dsp:cNvPr id="0" name=""/>
        <dsp:cNvSpPr/>
      </dsp:nvSpPr>
      <dsp:spPr>
        <a:xfrm>
          <a:off x="4210122" y="2222759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200" kern="1200" dirty="0"/>
            <a:t>יש בהחלט קורלציה חיובית קטנה בין המחיר  של התיק להבין האם הוסיפו לו תיאור או לא</a:t>
          </a:r>
          <a:endParaRPr lang="en-US" sz="1200" kern="1200" dirty="0"/>
        </a:p>
      </dsp:txBody>
      <dsp:txXfrm>
        <a:off x="4210122" y="2222759"/>
        <a:ext cx="1791210" cy="71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B75D6-F1E5-4C84-8B46-C2B60CCBB5F6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592C-9F99-43FA-9D3C-37035F3F01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35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146E-A2B5-C806-759D-545502A7D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39DD1-AD4A-A7D7-616C-2DD968BFF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B7F7-338C-968B-8EF4-DC77B60F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C60F4-0761-97E7-659D-6758D4B9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DD73-95AB-C944-A0C9-793FABDE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29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BD6F-A0B1-A4B3-08B6-ED66DBAF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C8C96-80CE-37D7-D88C-8D5518050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B2C5-CB25-4985-8AB0-58535A7D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3410-F248-114A-7A7D-ECB536F5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8DCC-1654-4937-5048-814ACF20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864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AD257-B7A1-58FA-B8F0-43CA3A8FB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1DEEB-A825-98ED-4A12-FADCA1751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CF4F-DE31-9E2D-E990-17B6868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9EB6-458B-5F67-97EB-EFC56F14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A06-4AFE-7B8A-0024-A1ACE5C9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05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7BC8-1802-37C2-7BC3-53026DC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EA84-C435-1E07-2719-865371EE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4BEE-AB54-E1BD-7700-BF66C147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C3486-A8B9-80A6-7A41-60972F54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C605-4116-E1C1-F5F0-AEB6D5D2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25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B72C-FE3A-8DF2-3CA1-0F88F932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D0F88-F3B1-EA70-C2D8-D6AC5D5A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03C4-946F-96FA-4F59-65907A56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CBBC7-D3B2-73CB-4A1D-FDEFAAC9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A084-97BD-F0F0-8C19-DD0B24A9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112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0052-C0AF-41DE-6A08-4B8B1DA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101C-D5C4-4444-0871-4FCC176A2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6813E-2556-BAEB-5542-724C8B99A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ED676-6FFF-97ED-4ABA-D9BDFF42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BDC1F-C268-B0C0-50D0-1BF970B4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35A8F-97DD-BEBE-1285-3E512692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66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1732-1AF4-F888-C653-C33969E5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64CD-4087-B45D-EC41-EAE07DF24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02DF-E009-A253-4784-013EEF5E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3F34C-9DEC-24D4-5C1D-2F92141FC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B820A-331B-C326-588A-01E7B8AC6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47C21-CF7A-C9B6-B6AA-3893FF8F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D51BD-7218-D927-0FB1-C8EABFD6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9A61F-C2DA-3F60-E4FF-7FBA4295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17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1B3F-63D8-C8D1-0C2B-B157CCF1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3CB49-F669-03DD-4F79-277D47C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BC3BF-FFBD-0B55-09E9-21B3B9FE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D9D8C-3CEB-1679-DA4A-73FF51E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423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6C82F-7D1D-7B70-7BD6-CDE38626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8A51E-E791-CC74-7178-26D46777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611A-71A6-CF0A-9436-D5984B70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070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C880-97B4-DC72-4D35-96897A8A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1CF5-E2DF-9D1C-B311-F2C14CA2C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CA241-431D-8FFF-B6E9-B0FB4AC2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1096C-5E9A-8D80-AD83-83D77D28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EF677-1107-2788-93EB-DCCA6708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07E0C-9EA8-21A5-26B0-AC7E58F8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33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DF6C-AA40-2A70-7AAB-7980D62B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40917-32D6-B7A6-A52E-BD788B065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C9B4-FC1A-A2CC-FC4C-4032151F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8500F-1F50-DD8D-3C5B-AB9CA1BD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CA382-263C-6C49-51B1-13CC5415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74E3A-FD4A-4A50-6858-DD34F848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47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18EF6-1C4F-6E1A-14F2-CCC8274B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98AB-B090-76C9-B364-E7488BB1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3062-18EB-83B8-5784-36F8E4193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4B1B-79CA-479F-88DB-5CF902BEDC4A}" type="datetimeFigureOut">
              <a:rPr lang="en-IL" smtClean="0"/>
              <a:t>03/03/2023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F602-0B19-F5C3-3764-2B7E568BE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90C1-7E82-07B8-742D-057805BAF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2535-D569-42C9-867B-2F796B3A51B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778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fetch.com/il/shopping/women/bags-purses-1/items.asp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ifferent, decorated, several&#10;&#10;Description automatically generated">
            <a:extLst>
              <a:ext uri="{FF2B5EF4-FFF2-40B4-BE49-F238E27FC236}">
                <a16:creationId xmlns:a16="http://schemas.microsoft.com/office/drawing/2014/main" id="{29976728-2045-100E-589B-DC3E4187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0" b="1438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6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31191-9D8D-3B65-182D-642793F617C3}"/>
              </a:ext>
            </a:extLst>
          </p:cNvPr>
          <p:cNvSpPr txBox="1"/>
          <p:nvPr/>
        </p:nvSpPr>
        <p:spPr>
          <a:xfrm>
            <a:off x="609737" y="1599121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PricyPurse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8DEE7-D692-69F6-3808-A2F6C8D368F0}"/>
              </a:ext>
            </a:extLst>
          </p:cNvPr>
          <p:cNvSpPr txBox="1"/>
          <p:nvPr/>
        </p:nvSpPr>
        <p:spPr>
          <a:xfrm>
            <a:off x="-213064" y="3226763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יוליה קופמן</a:t>
            </a:r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42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487AC-051D-368F-5189-29413B32B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8" r="2892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59DC06F-2FD3-F5D1-9DE2-7B5DA7389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048501"/>
              </p:ext>
            </p:extLst>
          </p:nvPr>
        </p:nvGraphicFramePr>
        <p:xfrm>
          <a:off x="750416" y="2172153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6FD699-AD2F-2B63-DA85-60B348C8F7A2}"/>
              </a:ext>
            </a:extLst>
          </p:cNvPr>
          <p:cNvSpPr txBox="1"/>
          <p:nvPr/>
        </p:nvSpPr>
        <p:spPr>
          <a:xfrm>
            <a:off x="3173501" y="886022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b="1" dirty="0"/>
              <a:t>מסקנות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42338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4DF8D-25E4-C6D7-EE19-08C637F870A9}"/>
              </a:ext>
            </a:extLst>
          </p:cNvPr>
          <p:cNvSpPr txBox="1"/>
          <p:nvPr/>
        </p:nvSpPr>
        <p:spPr>
          <a:xfrm>
            <a:off x="838200" y="365126"/>
            <a:ext cx="9808597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ניתוח נתונים מתקדם בחירת שיטות ואלגוריתמים מתאימים</a:t>
            </a:r>
          </a:p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רגרסיה ליניארית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45F7-0FA5-A239-CC82-80A49644A624}"/>
              </a:ext>
            </a:extLst>
          </p:cNvPr>
          <p:cNvSpPr txBox="1"/>
          <p:nvPr/>
        </p:nvSpPr>
        <p:spPr>
          <a:xfrm>
            <a:off x="838201" y="4270075"/>
            <a:ext cx="4320395" cy="152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חלוקת הדאטה לאימ</a:t>
            </a:r>
            <a:r>
              <a:rPr lang="he-IL" sz="2400" dirty="0"/>
              <a:t>ו</a:t>
            </a:r>
            <a:r>
              <a:rPr lang="en-US" sz="2400" dirty="0" err="1"/>
              <a:t>נים</a:t>
            </a:r>
            <a:r>
              <a:rPr lang="en-US" sz="2400" dirty="0"/>
              <a:t> ובדיקות:</a:t>
            </a:r>
          </a:p>
          <a:p>
            <a:pPr indent="-228600"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-70% אימון</a:t>
            </a:r>
          </a:p>
          <a:p>
            <a:pPr indent="-228600"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-30% טסטים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25243-850B-5298-B006-3B508AAF35A7}"/>
              </a:ext>
            </a:extLst>
          </p:cNvPr>
          <p:cNvSpPr txBox="1"/>
          <p:nvPr/>
        </p:nvSpPr>
        <p:spPr>
          <a:xfrm>
            <a:off x="5612748" y="2069454"/>
            <a:ext cx="3583012" cy="2200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r" rtl="1">
              <a:lnSpc>
                <a:spcPct val="90000"/>
              </a:lnSpc>
              <a:spcBef>
                <a:spcPts val="1000"/>
              </a:spcBef>
            </a:pPr>
            <a:r>
              <a:rPr lang="he-IL" sz="2400" dirty="0"/>
              <a:t>בחירת מודלים</a:t>
            </a:r>
            <a:r>
              <a:rPr lang="en-US" sz="2400" dirty="0"/>
              <a:t>: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ElasticNet</a:t>
            </a:r>
            <a:endParaRPr lang="he-IL" sz="24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Lasso</a:t>
            </a:r>
            <a:endParaRPr lang="he-IL" sz="24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Ridge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GradientBoostingRegressor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RandomForestRegressor</a:t>
            </a:r>
            <a:endParaRPr lang="he-IL" sz="24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24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24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99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נוסחאות שנכתבו ב-blackboard">
            <a:extLst>
              <a:ext uri="{FF2B5EF4-FFF2-40B4-BE49-F238E27FC236}">
                <a16:creationId xmlns:a16="http://schemas.microsoft.com/office/drawing/2014/main" id="{F6697CE8-36CD-A416-FF12-95DAC810C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" r="4840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118AA-AC57-F982-C93A-D10C1CE6A090}"/>
              </a:ext>
            </a:extLst>
          </p:cNvPr>
          <p:cNvSpPr txBox="1"/>
          <p:nvPr/>
        </p:nvSpPr>
        <p:spPr>
          <a:xfrm>
            <a:off x="7272068" y="365125"/>
            <a:ext cx="408173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 err="1">
                <a:latin typeface="+mj-lt"/>
                <a:ea typeface="+mj-ea"/>
                <a:cs typeface="+mj-cs"/>
              </a:rPr>
              <a:t>יישום</a:t>
            </a:r>
            <a:r>
              <a:rPr lang="en-US" sz="3100" dirty="0"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latin typeface="+mj-lt"/>
                <a:ea typeface="+mj-ea"/>
                <a:cs typeface="+mj-cs"/>
              </a:rPr>
              <a:t>הפתרון</a:t>
            </a:r>
            <a:r>
              <a:rPr lang="en-US" sz="3100" dirty="0"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latin typeface="+mj-lt"/>
                <a:ea typeface="+mj-ea"/>
                <a:cs typeface="+mj-cs"/>
              </a:rPr>
              <a:t>ובדיקה</a:t>
            </a:r>
            <a:r>
              <a:rPr lang="en-US" sz="3100" dirty="0"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latin typeface="+mj-lt"/>
                <a:ea typeface="+mj-ea"/>
                <a:cs typeface="+mj-cs"/>
              </a:rPr>
              <a:t>של</a:t>
            </a:r>
            <a:r>
              <a:rPr lang="en-US" sz="3100" dirty="0"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latin typeface="+mj-lt"/>
                <a:ea typeface="+mj-ea"/>
                <a:cs typeface="+mj-cs"/>
              </a:rPr>
              <a:t>השיטות</a:t>
            </a:r>
            <a:r>
              <a:rPr lang="en-US" sz="3100" dirty="0"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latin typeface="+mj-lt"/>
                <a:ea typeface="+mj-ea"/>
                <a:cs typeface="+mj-cs"/>
              </a:rPr>
              <a:t>שיושמו</a:t>
            </a:r>
            <a:endParaRPr lang="he-IL" sz="3100" dirty="0">
              <a:latin typeface="+mj-lt"/>
              <a:ea typeface="+mj-ea"/>
              <a:cs typeface="+mj-cs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latin typeface="+mj-lt"/>
                <a:ea typeface="+mj-ea"/>
                <a:cs typeface="+mj-cs"/>
              </a:rPr>
              <a:t>)</a:t>
            </a:r>
            <a:r>
              <a:rPr lang="en-US" sz="3100" dirty="0" err="1">
                <a:latin typeface="+mj-lt"/>
                <a:ea typeface="+mj-ea"/>
                <a:cs typeface="+mj-cs"/>
              </a:rPr>
              <a:t>הערכת</a:t>
            </a:r>
            <a:r>
              <a:rPr lang="en-US" sz="3100" dirty="0"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latin typeface="+mj-lt"/>
                <a:ea typeface="+mj-ea"/>
                <a:cs typeface="+mj-cs"/>
              </a:rPr>
              <a:t>ביצועים</a:t>
            </a:r>
            <a:r>
              <a:rPr lang="en-US" sz="3100" dirty="0">
                <a:latin typeface="+mj-lt"/>
                <a:ea typeface="+mj-ea"/>
                <a:cs typeface="+mj-cs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6A95C-B4C9-44F2-0DE1-A5784DF3273E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אימון</a:t>
            </a:r>
            <a:r>
              <a:rPr lang="en-US" sz="1700" dirty="0"/>
              <a:t> </a:t>
            </a:r>
            <a:r>
              <a:rPr lang="en-US" sz="1700" dirty="0" err="1"/>
              <a:t>המודל</a:t>
            </a:r>
            <a:endParaRPr lang="en-US" sz="1700" dirty="0"/>
          </a:p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בדיקה</a:t>
            </a:r>
            <a:r>
              <a:rPr lang="en-US" sz="1700" dirty="0"/>
              <a:t> </a:t>
            </a:r>
            <a:r>
              <a:rPr lang="en-US" sz="1700" dirty="0" err="1"/>
              <a:t>של</a:t>
            </a:r>
            <a:r>
              <a:rPr lang="en-US" sz="1700" dirty="0"/>
              <a:t> </a:t>
            </a:r>
            <a:r>
              <a:rPr lang="en-US" sz="1700" dirty="0" err="1"/>
              <a:t>המודל</a:t>
            </a:r>
            <a:endParaRPr lang="en-US" sz="1700" dirty="0"/>
          </a:p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קבלת</a:t>
            </a:r>
            <a:r>
              <a:rPr lang="en-US" sz="1700" dirty="0"/>
              <a:t> </a:t>
            </a:r>
            <a:r>
              <a:rPr lang="en-US" sz="1700" dirty="0" err="1"/>
              <a:t>הערכים</a:t>
            </a:r>
            <a:r>
              <a:rPr lang="en-US" sz="1700" dirty="0"/>
              <a:t> </a:t>
            </a:r>
            <a:r>
              <a:rPr lang="en-US" sz="1700" dirty="0" err="1"/>
              <a:t>של</a:t>
            </a:r>
            <a:r>
              <a:rPr lang="en-US" sz="1700" dirty="0"/>
              <a:t> R2 ו-MAE(mean absolute error)</a:t>
            </a:r>
          </a:p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אם</a:t>
            </a:r>
            <a:r>
              <a:rPr lang="en-US" sz="1700" dirty="0"/>
              <a:t> R2 </a:t>
            </a:r>
            <a:r>
              <a:rPr lang="en-US" sz="1700" dirty="0" err="1"/>
              <a:t>רחוק</a:t>
            </a:r>
            <a:r>
              <a:rPr lang="en-US" sz="1700" dirty="0"/>
              <a:t> </a:t>
            </a:r>
            <a:r>
              <a:rPr lang="en-US" sz="1700" dirty="0" err="1"/>
              <a:t>מאוד</a:t>
            </a:r>
            <a:r>
              <a:rPr lang="en-US" sz="1700" dirty="0"/>
              <a:t> מ1 </a:t>
            </a:r>
            <a:r>
              <a:rPr lang="en-US" sz="1700" dirty="0" err="1"/>
              <a:t>וMEA</a:t>
            </a:r>
            <a:r>
              <a:rPr lang="en-US" sz="1700" dirty="0"/>
              <a:t> </a:t>
            </a:r>
            <a:r>
              <a:rPr lang="en-US" sz="1700" dirty="0" err="1"/>
              <a:t>רחוק</a:t>
            </a:r>
            <a:r>
              <a:rPr lang="en-US" sz="1700" dirty="0"/>
              <a:t> </a:t>
            </a:r>
            <a:r>
              <a:rPr lang="en-US" sz="1700" dirty="0" err="1"/>
              <a:t>מאוד</a:t>
            </a:r>
            <a:r>
              <a:rPr lang="en-US" sz="1700" dirty="0"/>
              <a:t> מ-0 </a:t>
            </a:r>
            <a:r>
              <a:rPr lang="en-US" sz="1700" dirty="0" err="1"/>
              <a:t>ננסה</a:t>
            </a:r>
            <a:r>
              <a:rPr lang="en-US" sz="1700" dirty="0"/>
              <a:t> </a:t>
            </a:r>
            <a:r>
              <a:rPr lang="en-US" sz="1700" dirty="0" err="1"/>
              <a:t>לבצע</a:t>
            </a:r>
            <a:r>
              <a:rPr lang="en-US" sz="1700" dirty="0"/>
              <a:t> </a:t>
            </a:r>
            <a:r>
              <a:rPr lang="en-US" sz="1700" dirty="0" err="1"/>
              <a:t>שינויים</a:t>
            </a:r>
            <a:r>
              <a:rPr lang="en-US" sz="1700" dirty="0"/>
              <a:t> </a:t>
            </a:r>
            <a:r>
              <a:rPr lang="en-US" sz="1700" dirty="0" err="1"/>
              <a:t>במודל</a:t>
            </a:r>
            <a:r>
              <a:rPr lang="en-US" sz="1700" dirty="0"/>
              <a:t> </a:t>
            </a:r>
            <a:r>
              <a:rPr lang="en-US" sz="1700" dirty="0" err="1"/>
              <a:t>כדיי</a:t>
            </a:r>
            <a:r>
              <a:rPr lang="en-US" sz="1700" dirty="0"/>
              <a:t> </a:t>
            </a:r>
            <a:r>
              <a:rPr lang="en-US" sz="1700" dirty="0" err="1"/>
              <a:t>לשפר</a:t>
            </a:r>
            <a:r>
              <a:rPr lang="en-US" sz="1700" dirty="0"/>
              <a:t> </a:t>
            </a:r>
            <a:r>
              <a:rPr lang="en-US" sz="1700" dirty="0" err="1"/>
              <a:t>דיוק</a:t>
            </a:r>
            <a:r>
              <a:rPr lang="en-US" sz="1700" dirty="0"/>
              <a:t>.</a:t>
            </a:r>
          </a:p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נעשה</a:t>
            </a:r>
            <a:r>
              <a:rPr lang="en-US" sz="1700" dirty="0"/>
              <a:t> </a:t>
            </a:r>
            <a:r>
              <a:rPr lang="en-US" sz="1700" dirty="0" err="1"/>
              <a:t>זאת</a:t>
            </a:r>
            <a:r>
              <a:rPr lang="en-US" sz="1700" dirty="0"/>
              <a:t> </a:t>
            </a:r>
            <a:r>
              <a:rPr lang="en-US" sz="1700" dirty="0" err="1"/>
              <a:t>שוב</a:t>
            </a:r>
            <a:r>
              <a:rPr lang="en-US" sz="1700" dirty="0"/>
              <a:t> </a:t>
            </a:r>
            <a:r>
              <a:rPr lang="en-US" sz="1700" dirty="0" err="1"/>
              <a:t>ושוב</a:t>
            </a:r>
            <a:r>
              <a:rPr lang="en-US" sz="1700" dirty="0"/>
              <a:t> </a:t>
            </a:r>
            <a:r>
              <a:rPr lang="en-US" sz="1700" dirty="0" err="1"/>
              <a:t>עד</a:t>
            </a:r>
            <a:r>
              <a:rPr lang="en-US" sz="1700" dirty="0"/>
              <a:t> </a:t>
            </a:r>
            <a:r>
              <a:rPr lang="en-US" sz="1700" dirty="0" err="1"/>
              <a:t>שנהיה</a:t>
            </a:r>
            <a:r>
              <a:rPr lang="en-US" sz="1700" dirty="0"/>
              <a:t> </a:t>
            </a:r>
            <a:r>
              <a:rPr lang="en-US" sz="1700" dirty="0" err="1"/>
              <a:t>מרוצים</a:t>
            </a:r>
            <a:r>
              <a:rPr lang="en-US" sz="1700" dirty="0"/>
              <a:t> </a:t>
            </a:r>
            <a:r>
              <a:rPr lang="en-US" sz="1700" dirty="0" err="1"/>
              <a:t>מהערכים</a:t>
            </a:r>
            <a:r>
              <a:rPr lang="en-US" sz="1700" dirty="0"/>
              <a:t>.</a:t>
            </a:r>
          </a:p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יכול</a:t>
            </a:r>
            <a:r>
              <a:rPr lang="en-US" sz="1700" dirty="0"/>
              <a:t> </a:t>
            </a:r>
            <a:r>
              <a:rPr lang="en-US" sz="1700" dirty="0" err="1"/>
              <a:t>להיות</a:t>
            </a:r>
            <a:r>
              <a:rPr lang="en-US" sz="1700" dirty="0"/>
              <a:t> </a:t>
            </a:r>
            <a:r>
              <a:rPr lang="en-US" sz="1700" dirty="0" err="1"/>
              <a:t>שתוצאה</a:t>
            </a:r>
            <a:r>
              <a:rPr lang="en-US" sz="1700" dirty="0"/>
              <a:t> </a:t>
            </a:r>
            <a:r>
              <a:rPr lang="en-US" sz="1700" dirty="0" err="1"/>
              <a:t>שהיא</a:t>
            </a:r>
            <a:r>
              <a:rPr lang="en-US" sz="1700" dirty="0"/>
              <a:t> </a:t>
            </a:r>
            <a:r>
              <a:rPr lang="en-US" sz="1700" dirty="0" err="1"/>
              <a:t>רחוקה</a:t>
            </a:r>
            <a:r>
              <a:rPr lang="en-US" sz="1700" dirty="0"/>
              <a:t> </a:t>
            </a:r>
            <a:r>
              <a:rPr lang="en-US" sz="1700" dirty="0" err="1"/>
              <a:t>מלהיות</a:t>
            </a:r>
            <a:r>
              <a:rPr lang="en-US" sz="1700" dirty="0"/>
              <a:t> </a:t>
            </a:r>
            <a:r>
              <a:rPr lang="en-US" sz="1700" dirty="0" err="1"/>
              <a:t>מדויקת</a:t>
            </a:r>
            <a:r>
              <a:rPr lang="en-US" sz="1700" dirty="0"/>
              <a:t> </a:t>
            </a:r>
            <a:r>
              <a:rPr lang="en-US" sz="1700" dirty="0" err="1"/>
              <a:t>מראה</a:t>
            </a:r>
            <a:r>
              <a:rPr lang="en-US" sz="1700" dirty="0"/>
              <a:t> </a:t>
            </a:r>
            <a:r>
              <a:rPr lang="en-US" sz="1700" dirty="0" err="1"/>
              <a:t>על</a:t>
            </a:r>
            <a:r>
              <a:rPr lang="en-US" sz="1700" dirty="0"/>
              <a:t> </a:t>
            </a:r>
            <a:r>
              <a:rPr lang="en-US" sz="1700" dirty="0" err="1"/>
              <a:t>כך</a:t>
            </a:r>
            <a:r>
              <a:rPr lang="en-US" sz="1700" dirty="0"/>
              <a:t> </a:t>
            </a:r>
            <a:r>
              <a:rPr lang="en-US" sz="1700" dirty="0" err="1"/>
              <a:t>שלא</a:t>
            </a:r>
            <a:r>
              <a:rPr lang="en-US" sz="1700" dirty="0"/>
              <a:t> </a:t>
            </a:r>
            <a:r>
              <a:rPr lang="en-US" sz="1700" dirty="0" err="1"/>
              <a:t>ניתן</a:t>
            </a:r>
            <a:r>
              <a:rPr lang="en-US" sz="1700" dirty="0"/>
              <a:t> </a:t>
            </a:r>
            <a:r>
              <a:rPr lang="en-US" sz="1700" dirty="0" err="1"/>
              <a:t>לבצע</a:t>
            </a:r>
            <a:r>
              <a:rPr lang="en-US" sz="1700" dirty="0"/>
              <a:t> </a:t>
            </a:r>
            <a:r>
              <a:rPr lang="en-US" sz="1700" dirty="0" err="1"/>
              <a:t>את</a:t>
            </a:r>
            <a:r>
              <a:rPr lang="en-US" sz="1700" dirty="0"/>
              <a:t> </a:t>
            </a:r>
            <a:r>
              <a:rPr lang="en-US" sz="1700" dirty="0" err="1"/>
              <a:t>הניבוי</a:t>
            </a:r>
            <a:r>
              <a:rPr lang="en-US" sz="1700" dirty="0"/>
              <a:t> </a:t>
            </a:r>
            <a:r>
              <a:rPr lang="en-US" sz="1700" dirty="0" err="1"/>
              <a:t>בעזרת</a:t>
            </a:r>
            <a:r>
              <a:rPr lang="en-US" sz="1700" dirty="0"/>
              <a:t> </a:t>
            </a:r>
            <a:r>
              <a:rPr lang="en-US" sz="1700" dirty="0" err="1"/>
              <a:t>המאפיינים</a:t>
            </a:r>
            <a:r>
              <a:rPr lang="en-US" sz="1700" dirty="0"/>
              <a:t> </a:t>
            </a:r>
            <a:r>
              <a:rPr lang="en-US" sz="1700" dirty="0" err="1"/>
              <a:t>שנבחרו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61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ECB93-84F7-B38E-233B-86A3E97217C9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מסקנות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5AFB5-3060-1821-91AA-4E345D6A29A5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בהחלט ניתן </a:t>
            </a:r>
            <a:r>
              <a:rPr lang="en-US" sz="2000" dirty="0" err="1"/>
              <a:t>לנבא</a:t>
            </a:r>
            <a:r>
              <a:rPr lang="en-US" sz="2000" dirty="0"/>
              <a:t> </a:t>
            </a:r>
            <a:r>
              <a:rPr lang="en-US" sz="2000" dirty="0" err="1"/>
              <a:t>מחיר</a:t>
            </a:r>
            <a:r>
              <a:rPr lang="en-US" sz="2000" dirty="0"/>
              <a:t> של </a:t>
            </a:r>
            <a:r>
              <a:rPr lang="en-US" sz="2000" dirty="0" err="1"/>
              <a:t>תיק</a:t>
            </a:r>
            <a:r>
              <a:rPr lang="en-US" sz="2000" dirty="0"/>
              <a:t> </a:t>
            </a:r>
            <a:r>
              <a:rPr lang="en-US" sz="2000" dirty="0" err="1"/>
              <a:t>יוקרה</a:t>
            </a:r>
            <a:r>
              <a:rPr lang="he-IL" sz="2000" dirty="0"/>
              <a:t> בעזרת המאפיינים שבחרתי</a:t>
            </a:r>
            <a:r>
              <a:rPr lang="en-US" sz="2000" dirty="0"/>
              <a:t>.</a:t>
            </a:r>
          </a:p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המודל יצא לא הכי מדויק אבל גם לא רע</a:t>
            </a:r>
            <a:endParaRPr lang="he-IL" sz="2000" dirty="0"/>
          </a:p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ייעול יותר טוב של המודל ממה שביצעתי היה כנראה נותן תוצאות טובות יותר.</a:t>
            </a:r>
            <a:endParaRPr lang="en-US" sz="2000" dirty="0"/>
          </a:p>
          <a:p>
            <a:pPr marL="2857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לקיחה של דאטה סטים ממקורות שונים ומגוונים יותר כנראה הייתה נותנת לנו תוצאות טובות יותר</a:t>
            </a: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זכוכית מגדלת המציגה ירידה בביצועים">
            <a:extLst>
              <a:ext uri="{FF2B5EF4-FFF2-40B4-BE49-F238E27FC236}">
                <a16:creationId xmlns:a16="http://schemas.microsoft.com/office/drawing/2014/main" id="{98DCDEC1-9CDA-6CE7-C73D-004C52B8E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9" r="427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BA3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9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fferent, decorated, several&#10;&#10;Description automatically generated">
            <a:extLst>
              <a:ext uri="{FF2B5EF4-FFF2-40B4-BE49-F238E27FC236}">
                <a16:creationId xmlns:a16="http://schemas.microsoft.com/office/drawing/2014/main" id="{29D592A9-AB14-7FC6-4BFF-58BC32ECD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3" r="9094" b="2369"/>
          <a:stretch/>
        </p:blipFill>
        <p:spPr>
          <a:xfrm>
            <a:off x="6355442" y="10"/>
            <a:ext cx="583655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AAA16-2DBA-DBC4-7C96-2A538422551D}"/>
              </a:ext>
            </a:extLst>
          </p:cNvPr>
          <p:cNvSpPr txBox="1"/>
          <p:nvPr/>
        </p:nvSpPr>
        <p:spPr>
          <a:xfrm>
            <a:off x="2594856" y="98704"/>
            <a:ext cx="2260294" cy="816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הקדמה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40" y="5292509"/>
            <a:ext cx="6610160" cy="1565491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510"/>
            <a:ext cx="6144370" cy="1565491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FD0ED-C818-4F86-75AB-0A5ED1DB0D7B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012A3-389D-B0F5-6DB5-29EF06351251}"/>
              </a:ext>
            </a:extLst>
          </p:cNvPr>
          <p:cNvSpPr txBox="1"/>
          <p:nvPr/>
        </p:nvSpPr>
        <p:spPr>
          <a:xfrm>
            <a:off x="399685" y="1641323"/>
            <a:ext cx="5744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היום יש המון מותגי יוקרה שמוכרים את התיקים שלהם במחירים מאוד גבוהים</a:t>
            </a:r>
          </a:p>
          <a:p>
            <a:pPr algn="r" rtl="1"/>
            <a:r>
              <a:rPr lang="he-IL" dirty="0"/>
              <a:t>וחלקם במחירים קצת פחות גבוהים.</a:t>
            </a:r>
          </a:p>
          <a:p>
            <a:pPr algn="r" rtl="1"/>
            <a:r>
              <a:rPr lang="he-IL" dirty="0"/>
              <a:t>אני רוצה לדעת האם אפשרות לנבא את המחירים של התיקים לפי המאפיינים שלהם.</a:t>
            </a:r>
          </a:p>
          <a:p>
            <a:pPr algn="r" rtl="1"/>
            <a:r>
              <a:rPr lang="he-IL" dirty="0"/>
              <a:t>ובכך אולי להיות צרכנית קצת יותר חכמה ולא לקנות תיק שהמודל שלנו מנבא לו מחיר הרבה יותר נמוך מהמחיר שבו הוא מתומחר.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4971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צילום תקריב של חבל כחול בלוי">
            <a:extLst>
              <a:ext uri="{FF2B5EF4-FFF2-40B4-BE49-F238E27FC236}">
                <a16:creationId xmlns:a16="http://schemas.microsoft.com/office/drawing/2014/main" id="{2B35047E-D531-2DDA-6089-8070FE123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21559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1BE1F-B361-1B7F-B053-3472DD91EBC2}"/>
              </a:ext>
            </a:extLst>
          </p:cNvPr>
          <p:cNvSpPr txBox="1"/>
          <p:nvPr/>
        </p:nvSpPr>
        <p:spPr>
          <a:xfrm>
            <a:off x="7207527" y="1583027"/>
            <a:ext cx="3167564" cy="3182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dirty="0">
                <a:solidFill>
                  <a:schemeClr val="bg1"/>
                </a:solidFill>
                <a:latin typeface="+mj-lt"/>
                <a:ea typeface="+mj-ea"/>
              </a:rPr>
              <a:t>הנתונים כולם נלקחו מתוך האתר:</a:t>
            </a:r>
            <a:endParaRPr lang="en-US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9CB28-838B-253B-7A87-DD684D6A2A65}"/>
              </a:ext>
            </a:extLst>
          </p:cNvPr>
          <p:cNvSpPr txBox="1"/>
          <p:nvPr/>
        </p:nvSpPr>
        <p:spPr>
          <a:xfrm>
            <a:off x="4539979" y="3015253"/>
            <a:ext cx="73886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היו כל מיני מכשולים בתהליך ההרכשה: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האתר חסם אותי מלבצע הרכשה רגילה.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אם נכנסתי ליותר מידי עמודים מהר מידי נחסמתי שוב</a:t>
            </a:r>
          </a:p>
          <a:p>
            <a:pPr algn="r" rtl="1"/>
            <a:r>
              <a:rPr lang="he-IL" dirty="0">
                <a:solidFill>
                  <a:schemeClr val="bg1"/>
                </a:solidFill>
              </a:rPr>
              <a:t>פתרונות.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שימוש בסלניום אפשר לי להיכנס לעמוד של כל תיק ולהרכיש משם את הדאטה.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</a:rPr>
              <a:t>הוספתי זמני המתנה בקוד כי שהגלישה בין העמודים לא תתבצע מהר מידי.</a:t>
            </a:r>
            <a:endParaRPr lang="en-US" dirty="0">
              <a:solidFill>
                <a:schemeClr val="bg1"/>
              </a:solidFill>
            </a:endParaRPr>
          </a:p>
          <a:p>
            <a:pPr algn="r" rtl="1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8B009-6493-C557-EA66-A316522509D5}"/>
              </a:ext>
            </a:extLst>
          </p:cNvPr>
          <p:cNvSpPr txBox="1"/>
          <p:nvPr/>
        </p:nvSpPr>
        <p:spPr>
          <a:xfrm>
            <a:off x="8424908" y="1777636"/>
            <a:ext cx="110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F</a:t>
            </a:r>
            <a:r>
              <a:rPr lang="en-IL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arfetch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89CC4-DD98-E357-9864-80B19ECABB15}"/>
              </a:ext>
            </a:extLst>
          </p:cNvPr>
          <p:cNvSpPr txBox="1"/>
          <p:nvPr/>
        </p:nvSpPr>
        <p:spPr>
          <a:xfrm>
            <a:off x="5654014" y="316302"/>
            <a:ext cx="6274591" cy="998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הרכשת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140841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תרשים צבע עם תוויות">
            <a:extLst>
              <a:ext uri="{FF2B5EF4-FFF2-40B4-BE49-F238E27FC236}">
                <a16:creationId xmlns:a16="http://schemas.microsoft.com/office/drawing/2014/main" id="{C3FAF2DD-19D3-A9B7-104D-3BB0F8872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8" r="9528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64C8F-77F6-404D-B4EE-BFCD10927993}"/>
              </a:ext>
            </a:extLst>
          </p:cNvPr>
          <p:cNvSpPr txBox="1"/>
          <p:nvPr/>
        </p:nvSpPr>
        <p:spPr>
          <a:xfrm>
            <a:off x="841248" y="365759"/>
            <a:ext cx="7769352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ניתוח ראשוני וטיוב הנתונים 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45220-8B5F-A383-B0AE-440C7CC7A7B5}"/>
              </a:ext>
            </a:extLst>
          </p:cNvPr>
          <p:cNvSpPr txBox="1"/>
          <p:nvPr/>
        </p:nvSpPr>
        <p:spPr>
          <a:xfrm>
            <a:off x="841248" y="2209800"/>
            <a:ext cx="5887479" cy="401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כל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שורה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בדאטה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סט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מייצגת</a:t>
            </a:r>
            <a:r>
              <a:rPr lang="en-US" sz="2000" dirty="0">
                <a:solidFill>
                  <a:srgbClr val="FFFFFF"/>
                </a:solidFill>
              </a:rPr>
              <a:t> תיק </a:t>
            </a:r>
            <a:r>
              <a:rPr lang="en-US" sz="2000" dirty="0" err="1">
                <a:solidFill>
                  <a:srgbClr val="FFFFFF"/>
                </a:solidFill>
              </a:rPr>
              <a:t>מתוך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האתר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והעמודות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מייצגות</a:t>
            </a:r>
            <a:r>
              <a:rPr lang="en-US" sz="2000" dirty="0">
                <a:solidFill>
                  <a:srgbClr val="FFFFFF"/>
                </a:solidFill>
              </a:rPr>
              <a:t> את </a:t>
            </a:r>
            <a:r>
              <a:rPr lang="en-US" sz="2000" dirty="0" err="1">
                <a:solidFill>
                  <a:srgbClr val="FFFFFF"/>
                </a:solidFill>
              </a:rPr>
              <a:t>המאפיינים</a:t>
            </a:r>
            <a:r>
              <a:rPr lang="en-US" sz="2000" dirty="0">
                <a:solidFill>
                  <a:srgbClr val="FFFFFF"/>
                </a:solidFill>
              </a:rPr>
              <a:t> של </a:t>
            </a:r>
            <a:r>
              <a:rPr lang="en-US" sz="2000" dirty="0" err="1">
                <a:solidFill>
                  <a:srgbClr val="FFFFFF"/>
                </a:solidFill>
              </a:rPr>
              <a:t>התיק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שהצלחנו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להשיג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בעזרת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זחלן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הרשת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המאפיינים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שנבחרו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marL="1714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מותג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1714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סוג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התיק</a:t>
            </a:r>
            <a:endParaRPr lang="en-US" sz="2000" dirty="0">
              <a:solidFill>
                <a:srgbClr val="FFFFFF"/>
              </a:solidFill>
            </a:endParaRPr>
          </a:p>
          <a:p>
            <a:pPr marL="1714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צבע</a:t>
            </a:r>
            <a:endParaRPr lang="en-US" sz="2000" dirty="0">
              <a:solidFill>
                <a:srgbClr val="FFFFFF"/>
              </a:solidFill>
            </a:endParaRPr>
          </a:p>
          <a:p>
            <a:pPr marL="1714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חומר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גלם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עונה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חדשה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1714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מדינת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ייצור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1714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תיאור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התיק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17145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מחיר – עמודת </a:t>
            </a:r>
            <a:r>
              <a:rPr lang="en-US" sz="2000" dirty="0" err="1">
                <a:solidFill>
                  <a:srgbClr val="FFFFFF"/>
                </a:solidFill>
              </a:rPr>
              <a:t>המטרה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שלנו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שאותה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נרצה</a:t>
            </a:r>
            <a:r>
              <a:rPr lang="en-US" sz="2000" dirty="0">
                <a:solidFill>
                  <a:srgbClr val="FFFFFF"/>
                </a:solidFill>
              </a:rPr>
              <a:t> לנבא.</a:t>
            </a:r>
          </a:p>
        </p:txBody>
      </p:sp>
    </p:spTree>
    <p:extLst>
      <p:ext uri="{BB962C8B-B14F-4D97-AF65-F5344CB8AC3E}">
        <p14:creationId xmlns:p14="http://schemas.microsoft.com/office/powerpoint/2010/main" val="229307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321E5C-585F-9F90-0051-E45DBB84707D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rt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בתהליך טיוב הנתונים</a:t>
            </a:r>
            <a:r>
              <a:rPr lang="he-IL" sz="2400" dirty="0"/>
              <a:t>:</a:t>
            </a:r>
          </a:p>
          <a:p>
            <a:pPr marL="342900" indent="-342900" algn="just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הסרת שורות כפולות – עלול להטות את המודל</a:t>
            </a:r>
          </a:p>
          <a:p>
            <a:pPr indent="-228600" algn="just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הסרת שורות בהן עמודת המחיר ריקה</a:t>
            </a:r>
          </a:p>
          <a:p>
            <a:pPr indent="-228600" algn="just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הסרת שורות ריקות – שורות לא נחוצות</a:t>
            </a:r>
          </a:p>
          <a:p>
            <a:pPr indent="-228600" algn="just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הסרת ערכים לא טובים </a:t>
            </a:r>
            <a:r>
              <a:rPr lang="he-IL" sz="2400" dirty="0"/>
              <a:t>-</a:t>
            </a:r>
            <a:r>
              <a:rPr lang="en-US" sz="2400" dirty="0"/>
              <a:t>ערכים שעלולים להטעות את המודל ושהם לא נכונים למשל צבעים במודת המחיר וכו'</a:t>
            </a:r>
            <a:r>
              <a:rPr lang="he-IL" sz="2400" dirty="0"/>
              <a:t>.</a:t>
            </a:r>
            <a:endParaRPr lang="en-US" sz="2400" dirty="0"/>
          </a:p>
          <a:p>
            <a:pPr algn="just" rt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7" name="Picture 6" descr="A picture containing different, decorated, several&#10;&#10;Description automatically generated">
            <a:extLst>
              <a:ext uri="{FF2B5EF4-FFF2-40B4-BE49-F238E27FC236}">
                <a16:creationId xmlns:a16="http://schemas.microsoft.com/office/drawing/2014/main" id="{EAD7B43D-95BB-DC7A-F55D-AAF6D2D92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7" y="1761812"/>
            <a:ext cx="3334375" cy="3334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057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0892A056-647F-B7E3-10F0-B88CF82F3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" r="-1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40D80-681B-2360-2D15-F3BA4D57C08B}"/>
              </a:ext>
            </a:extLst>
          </p:cNvPr>
          <p:cNvSpPr txBox="1"/>
          <p:nvPr/>
        </p:nvSpPr>
        <p:spPr>
          <a:xfrm>
            <a:off x="8046719" y="2722729"/>
            <a:ext cx="3633747" cy="270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ויזואליזציה </a:t>
            </a:r>
            <a:endParaRPr lang="he-IL" sz="2000" dirty="0"/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he-IL" sz="2000" dirty="0"/>
              <a:t>&amp;</a:t>
            </a:r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EDA(exploratory data analysis)</a:t>
            </a:r>
          </a:p>
        </p:txBody>
      </p:sp>
    </p:spTree>
    <p:extLst>
      <p:ext uri="{BB962C8B-B14F-4D97-AF65-F5344CB8AC3E}">
        <p14:creationId xmlns:p14="http://schemas.microsoft.com/office/powerpoint/2010/main" val="236100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A08AB-E6D1-12CB-DA2D-FF65CCE1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6" y="1723347"/>
            <a:ext cx="5293953" cy="34113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95E72-9295-C69E-CA74-F8B3F359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890065"/>
            <a:ext cx="5129784" cy="30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8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239960-6C6D-25BB-A5FB-99E0D489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858004"/>
            <a:ext cx="5129784" cy="314199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D119DA-FD38-C7C8-57D4-5DA37D1AB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9" t="23434" r="8561" b="11111"/>
          <a:stretch/>
        </p:blipFill>
        <p:spPr>
          <a:xfrm>
            <a:off x="641180" y="2145213"/>
            <a:ext cx="5129784" cy="25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5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E8642-83C7-824D-ED5A-4D3BC1A4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15" y="1474236"/>
            <a:ext cx="4471431" cy="33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3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415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Kufman</dc:creator>
  <cp:lastModifiedBy>Yulia Kufman</cp:lastModifiedBy>
  <cp:revision>31</cp:revision>
  <dcterms:created xsi:type="dcterms:W3CDTF">2023-02-28T13:41:40Z</dcterms:created>
  <dcterms:modified xsi:type="dcterms:W3CDTF">2023-03-03T17:15:32Z</dcterms:modified>
</cp:coreProperties>
</file>