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9" r:id="rId6"/>
    <p:sldId id="270" r:id="rId7"/>
    <p:sldId id="266" r:id="rId8"/>
    <p:sldId id="268" r:id="rId9"/>
    <p:sldId id="273" r:id="rId10"/>
    <p:sldId id="275" r:id="rId11"/>
    <p:sldId id="277" r:id="rId12"/>
    <p:sldId id="276" r:id="rId13"/>
    <p:sldId id="274" r:id="rId14"/>
    <p:sldId id="278" r:id="rId15"/>
    <p:sldId id="279" r:id="rId16"/>
    <p:sldId id="280" r:id="rId17"/>
    <p:sldId id="260" r:id="rId18"/>
    <p:sldId id="2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EC7F8-FF6A-4791-8745-BF33629597AC}">
          <p14:sldIdLst>
            <p14:sldId id="257"/>
            <p14:sldId id="258"/>
            <p14:sldId id="259"/>
            <p14:sldId id="261"/>
            <p14:sldId id="269"/>
            <p14:sldId id="270"/>
            <p14:sldId id="266"/>
            <p14:sldId id="268"/>
            <p14:sldId id="273"/>
            <p14:sldId id="275"/>
            <p14:sldId id="277"/>
            <p14:sldId id="276"/>
            <p14:sldId id="274"/>
            <p14:sldId id="278"/>
            <p14:sldId id="279"/>
            <p14:sldId id="280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Маричук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Ю.В.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Определение доходности облигаций по данным ММВБ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Август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D0B1B-B814-4B37-AD27-081B8D63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Разделение облигаций на кластеры с помощью метода k-</a:t>
            </a:r>
            <a:r>
              <a:rPr lang="ru-RU" sz="2800" dirty="0" err="1"/>
              <a:t>Means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6F5C2-211F-4D4F-8B3B-9E364D42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Признаки </a:t>
            </a:r>
            <a:r>
              <a:rPr lang="en-US" sz="1800" dirty="0"/>
              <a:t>PRICE, DURATION, COUPONPERCENT</a:t>
            </a:r>
            <a:endParaRPr lang="ru-RU" sz="1800" dirty="0"/>
          </a:p>
          <a:p>
            <a:r>
              <a:rPr lang="ru-RU" sz="1800" dirty="0" err="1"/>
              <a:t>Гиперпараметр</a:t>
            </a:r>
            <a:r>
              <a:rPr lang="ru-RU" sz="1800" dirty="0"/>
              <a:t> </a:t>
            </a:r>
            <a:r>
              <a:rPr lang="en-US" sz="1800" dirty="0" err="1"/>
              <a:t>n_clusters</a:t>
            </a:r>
            <a:r>
              <a:rPr lang="en-US" sz="1800" dirty="0"/>
              <a:t> = 4</a:t>
            </a:r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  <a:p>
            <a:endParaRPr lang="ru-RU" sz="2100" dirty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r>
              <a:rPr lang="ru-RU" sz="1700" dirty="0"/>
              <a:t>Нулевой кластер самый многочисленный, в нем облигации с низкими ставками купона, среднее и медиана ниже, чем в других кластерах. </a:t>
            </a:r>
          </a:p>
          <a:p>
            <a:pPr marL="0" indent="0">
              <a:buNone/>
            </a:pPr>
            <a:r>
              <a:rPr lang="ru-RU" sz="1700" dirty="0"/>
              <a:t>Первый кластер второй по величине, в нем облигации с высокими ставками купона, среднее и медиана выше, чем в других кластерах. Дисперсия у этих кластеров не велика, распределение достаточно плотное. </a:t>
            </a:r>
          </a:p>
          <a:p>
            <a:pPr marL="0" indent="0">
              <a:buNone/>
            </a:pPr>
            <a:r>
              <a:rPr lang="ru-RU" sz="1700" dirty="0"/>
              <a:t>Два других кластера малочисленны и имеют большую дисперсию.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1DEE00-79F5-48C9-B25E-A61941465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2897"/>
            <a:ext cx="61817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6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62C9B-E875-40D4-BEE6-1E0EEA05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Графики распределения ставки купона и </a:t>
            </a:r>
            <a:r>
              <a:rPr lang="en-US" sz="2800" dirty="0"/>
              <a:t>boxplot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6B342-3E0B-4CF1-95EE-18A99BD6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73" y="1825625"/>
            <a:ext cx="10945427" cy="4351338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Нулевой и первый кластеры имеют плотное распределение с выбросами, второй и третий "размазаны". Медиана второго больше смещена влево, медиана третьего вправо.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568DCB-0CC4-411F-A8F3-130D441D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5" y="1570301"/>
            <a:ext cx="5819785" cy="29838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DDD695-E413-40DC-9ED6-808BE82F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79" y="1506379"/>
            <a:ext cx="4646454" cy="31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9E933-D2D4-4088-9FA2-A72C4FA0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Зависимость ставки купона от дюрации, цены в %%, количества дней до погашения и частоты выплаты купонов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220C7-CC00-42B0-831F-A78069E5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B85F76-139D-4C38-A2D7-6282BECC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1" y="1477268"/>
            <a:ext cx="9912658" cy="48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5733E-FFC1-4433-B9F5-274C2773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Расчет доходности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569EA-F0DB-426D-87A1-0B9EC8DC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Формула доходности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Статистические характеристики полученной величины:</a:t>
            </a:r>
          </a:p>
          <a:p>
            <a:r>
              <a:rPr lang="ru-RU" sz="1800" dirty="0"/>
              <a:t>Очень большая дисперсия</a:t>
            </a:r>
          </a:p>
          <a:p>
            <a:r>
              <a:rPr lang="ru-RU" sz="1800" dirty="0"/>
              <a:t>Есть отрицательная доходность</a:t>
            </a:r>
          </a:p>
          <a:p>
            <a:r>
              <a:rPr lang="ru-RU" sz="1800" dirty="0"/>
              <a:t>Есть очень большая доходность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C085CC-D222-43FE-9747-3A5799F6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4" y="2419858"/>
            <a:ext cx="11582400" cy="828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208889-138F-4474-9A73-9DB14631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71" y="4161091"/>
            <a:ext cx="33813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7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B3485-6DA2-45E4-B7BB-1BD8F6BE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Гистограмма и ядерная оценка плотности доходности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F143E-5F97-40E1-822C-8C4CAAAA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1900" dirty="0"/>
              <a:t>Длинный правый хвост, что подтверждается множеством выбросов на </a:t>
            </a:r>
            <a:r>
              <a:rPr lang="en-US" sz="1900" dirty="0"/>
              <a:t>boxplot</a:t>
            </a:r>
            <a:r>
              <a:rPr lang="ru-RU" sz="1900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B25D7-0559-4C6C-A9C3-89579D13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29" y="1515269"/>
            <a:ext cx="7429500" cy="38671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F7B99-38F0-4F25-BF88-CAB4E9B8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24" y="1950274"/>
            <a:ext cx="3962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4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ABB23-AE68-412A-9125-CD37A70B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Кластеризация облигаций с помощью метода k-</a:t>
            </a:r>
            <a:r>
              <a:rPr lang="ru-RU" sz="2800" dirty="0" err="1"/>
              <a:t>Means</a:t>
            </a:r>
            <a:r>
              <a:rPr lang="ru-RU" sz="2800" dirty="0"/>
              <a:t> и распределение доходности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382E6-0A36-4F7C-A7FD-14C27D2E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13" y="1339181"/>
            <a:ext cx="10982887" cy="4864415"/>
          </a:xfrm>
        </p:spPr>
        <p:txBody>
          <a:bodyPr/>
          <a:lstStyle/>
          <a:p>
            <a:r>
              <a:rPr lang="ru-RU" sz="1400" dirty="0"/>
              <a:t>Признаки </a:t>
            </a:r>
            <a:r>
              <a:rPr lang="en-US" sz="1400" dirty="0"/>
              <a:t>PRICE, COUPONPERCENT, PROFIT, DAYS_TO_MATDATE</a:t>
            </a:r>
            <a:endParaRPr lang="ru-RU" sz="1400" dirty="0"/>
          </a:p>
          <a:p>
            <a:r>
              <a:rPr lang="ru-RU" sz="1400" dirty="0" err="1"/>
              <a:t>Гиперпараметр</a:t>
            </a:r>
            <a:r>
              <a:rPr lang="ru-RU" sz="1400" dirty="0"/>
              <a:t> </a:t>
            </a:r>
            <a:r>
              <a:rPr lang="en-US" sz="1400" dirty="0" err="1"/>
              <a:t>n_clusters</a:t>
            </a:r>
            <a:r>
              <a:rPr lang="en-US" sz="1400" dirty="0"/>
              <a:t> = 4</a:t>
            </a:r>
            <a:endParaRPr lang="ru-RU" sz="14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У кластеров 1 и 3 плотное распределение с небольшой дисперсией.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Кластера 2 и 4 имеют большую дисперсию и более плоское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распределение. Доходность в них высокая, не пересекается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с доходностью в других кластерах, даже в хвостах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D223D2-5812-4519-AAF4-2DFD53DC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09" y="1402476"/>
            <a:ext cx="5592191" cy="17146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F1633E-A78A-43AE-9FD1-07A8DDED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0" y="3455518"/>
            <a:ext cx="5945960" cy="30373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D10904-BBB3-40FC-A082-0598AF7E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01" y="3455518"/>
            <a:ext cx="5251980" cy="30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7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8DF3D-40B7-41B8-828A-F1D3F3B7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Зависимость доходности от ставки купона и от цены в %%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31E54-EF04-4516-BEC5-B64F4F1F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14368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sz="2100" dirty="0"/>
              <a:t>Нулевой кластер (черный) имеет низкие ставки купонов, цену ниже номинала и в среднем доходность ниже ключевой ставки ЦБ (красная линия).</a:t>
            </a:r>
          </a:p>
          <a:p>
            <a:pPr lvl="1"/>
            <a:r>
              <a:rPr lang="ru-RU" sz="2100" dirty="0"/>
              <a:t>Первый кластер (синий) самый многочисленный имеет доходность вокруг ключевой ставки ЦБ от 5% до 16%</a:t>
            </a:r>
          </a:p>
          <a:p>
            <a:pPr lvl="1"/>
            <a:r>
              <a:rPr lang="ru-RU" sz="2100" dirty="0"/>
              <a:t>Второй кластер (зеленый) имеет маленькую купонную ставку, цену сильно ниже номинала и большую доходность. Доходность высокая возможно за счет большой разницы между ценой номинала и ценой покупки, а возможно за счет высокого НКД</a:t>
            </a:r>
          </a:p>
          <a:p>
            <a:pPr lvl="1"/>
            <a:r>
              <a:rPr lang="ru-RU" sz="2100" dirty="0"/>
              <a:t>Третий кластер (желтый) имеет доходность ниже ключевой ставки ЦБ</a:t>
            </a:r>
          </a:p>
          <a:p>
            <a:pPr lvl="1"/>
            <a:r>
              <a:rPr lang="ru-RU" sz="2100" dirty="0"/>
              <a:t>Четвертый кластер (серый) имеет высокую купонную ставку, цену ниже номинала и высокую доходность</a:t>
            </a:r>
            <a:endParaRPr lang="ru-RU" sz="2500" dirty="0"/>
          </a:p>
          <a:p>
            <a:pPr marL="0" indent="0">
              <a:buNone/>
            </a:pPr>
            <a:r>
              <a:rPr lang="ru-RU" sz="2000" dirty="0"/>
              <a:t>Доходность облигаций во 2-ом и 4-ом кластерах сильно выше ключевой ставки ЦБ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3BDBA6-0789-4069-9C13-1AB495AC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47" y="1359423"/>
            <a:ext cx="9433699" cy="35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1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реализован на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-ноутбук. Использовались 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pandas,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для расчетов и подготовки данных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matplotlib, seaborn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для визуализаций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кластеризация проведена методом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Маричук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Юлия Владимировна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Московский Энергетический институт (Технический университет). Ф-т Автоматики и вычислительной техники.</a:t>
            </a:r>
          </a:p>
          <a:p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SberData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руководитель направления, реализация проверок качества данных в АХД (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TeraData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 переезду не готова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Marichuk.y.v@sberbank.ru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Необходимо оценить рынок рублевых облигаций по распределению купонной доходности, разделить их на кластеры и рассчитать доходность на период год по ограниченному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скоупу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облигаций (условия в задании). 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https://github.com/YuliaMV/da_homeworks/blob/main/Project/Project_DA%20v4.ipynb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Подготовка данных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распределения купонной доходности с помощью статистик и визуализаций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Выделение группы облигаций для более детального исследования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Подбор оптимальных параметров, кластеризация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датасета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анализ получившихся кластеров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доходности с периодом год по облигациям, удовлетворяющим условию в задании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Подбор оптимальных параметров, кластеризация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датасета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 анализ доходности получившихся кластеров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1869F-1926-4AB3-9BFA-8243B9A2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Гистограмма и ядерная оценка плотности ставки купона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60DC9-9A9E-4470-BD80-2794EAC9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1900" dirty="0"/>
              <a:t>На графике и в цифрах видно, что значение ставки купона 0,01 сильно отличается от распределения остальных значений ставки. Далее введем дополнительный признак </a:t>
            </a:r>
            <a:r>
              <a:rPr lang="en-US" sz="1900" dirty="0"/>
              <a:t>flag_001.</a:t>
            </a:r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D1A63F-E7A9-406C-9DAD-F2A96FF1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9" y="1563983"/>
            <a:ext cx="7186058" cy="37300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95187-F1FD-4C1E-99B7-4974921C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124" y="1563983"/>
            <a:ext cx="3796697" cy="24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6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CBAC-1056-4097-AC35-AEEBE82E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Зависимость признака </a:t>
            </a:r>
            <a:r>
              <a:rPr lang="en-US" sz="2800" dirty="0"/>
              <a:t>flag</a:t>
            </a:r>
            <a:r>
              <a:rPr lang="ru-RU" sz="2800" dirty="0"/>
              <a:t>_001 от категориальных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E40FC-F3FF-4834-A9BF-FC0EE195A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sz="1900" dirty="0"/>
          </a:p>
          <a:p>
            <a:pPr marL="0" indent="0">
              <a:buNone/>
            </a:pPr>
            <a:r>
              <a:rPr lang="ru-RU" sz="1800" dirty="0"/>
              <a:t>Облигации со ставкой купона 0.01% </a:t>
            </a:r>
            <a:r>
              <a:rPr lang="ru-RU" sz="1800" dirty="0" err="1"/>
              <a:t>низкорисковые</a:t>
            </a:r>
            <a:r>
              <a:rPr lang="ru-RU" sz="1800" dirty="0"/>
              <a:t> (HIGH_RISK=0), только в 3-ем уровне листинга и без обеспечения (LISTLEVEL=3, IS_COLLATERAL=0)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2AAF14-EB53-40F8-B85B-4D6B1EE9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24" y="1395766"/>
            <a:ext cx="8453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50D55-D764-4A69-BA3E-6403D3C8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752475"/>
          </a:xfrm>
        </p:spPr>
        <p:txBody>
          <a:bodyPr>
            <a:normAutofit/>
          </a:bodyPr>
          <a:lstStyle/>
          <a:p>
            <a:r>
              <a:rPr lang="ru-RU" sz="2800" dirty="0"/>
              <a:t>Гистограммы числовых признаков с группировкой по флагу </a:t>
            </a:r>
            <a:r>
              <a:rPr lang="en-US" sz="2800" dirty="0"/>
              <a:t>flag_001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7C9786-FAB3-43BD-A01C-58E2D874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1800" dirty="0"/>
              <a:t>У облигаций со ставкой купона 0.01% всегда маленькая сумма купона (COUPONVALUE), также длительный купонный период (COUPONLENGTH) наблюдается только у этих облигаций.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597DCF-9B8B-4348-8AB5-C4AA0096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3" y="1408374"/>
            <a:ext cx="9439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F8163-306B-4640-A090-285EB5E8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752475"/>
          </a:xfrm>
        </p:spPr>
        <p:txBody>
          <a:bodyPr>
            <a:normAutofit/>
          </a:bodyPr>
          <a:lstStyle/>
          <a:p>
            <a:r>
              <a:rPr lang="ru-RU" sz="2800" dirty="0"/>
              <a:t>Матрица корреляций для </a:t>
            </a:r>
            <a:r>
              <a:rPr lang="en-US" sz="2800" dirty="0"/>
              <a:t>flag_001 = 0</a:t>
            </a:r>
            <a:endParaRPr lang="ru-RU" sz="28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378018E-1EDA-40F3-8AB8-05CE785A6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211306"/>
              </p:ext>
            </p:extLst>
          </p:nvPr>
        </p:nvGraphicFramePr>
        <p:xfrm>
          <a:off x="838200" y="1825625"/>
          <a:ext cx="10515600" cy="480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340">
                  <a:extLst>
                    <a:ext uri="{9D8B030D-6E8A-4147-A177-3AD203B41FA5}">
                      <a16:colId xmlns:a16="http://schemas.microsoft.com/office/drawing/2014/main" val="4089889622"/>
                    </a:ext>
                  </a:extLst>
                </a:gridCol>
                <a:gridCol w="4571260">
                  <a:extLst>
                    <a:ext uri="{9D8B030D-6E8A-4147-A177-3AD203B41FA5}">
                      <a16:colId xmlns:a16="http://schemas.microsoft.com/office/drawing/2014/main" val="3581551224"/>
                    </a:ext>
                  </a:extLst>
                </a:gridCol>
              </a:tblGrid>
              <a:tr h="4805994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Положительная корреляция купонного дохода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COUPONPERCENT)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частота выплаты купона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COUPONFREQUENCY)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риска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HIGH_RISK)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уровнь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листинга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LISTLEVEL) 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Отрицательная корреляция с: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длина купонного периода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COUPONLENGTH) 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обеспечения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IS_COLLATERAL)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281601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71AC15-4715-4FBA-BFCC-1E13D806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98" y="1594312"/>
            <a:ext cx="5602503" cy="50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9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7EE45-8FBA-4DF0-93BC-C114E237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Распределение на </a:t>
            </a:r>
            <a:r>
              <a:rPr lang="ru-RU" sz="2800" dirty="0" err="1"/>
              <a:t>boxplot</a:t>
            </a:r>
            <a:r>
              <a:rPr lang="ru-RU" sz="2800" dirty="0"/>
              <a:t> в зависимости от категориальных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6E9C8-3FFC-4228-8BB2-24CD1A53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03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Некоторые группы имеют очень плотное распределение, почти везде медиана отличается от среднего. Сохранилось много выбросов.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4485AE-087D-4752-98C8-FFE88148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1" y="1367070"/>
            <a:ext cx="7796351" cy="47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5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769</Words>
  <Application>Microsoft Office PowerPoint</Application>
  <PresentationFormat>Широкоэкранный</PresentationFormat>
  <Paragraphs>158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Определение доходности облигаций по данным ММВБ</vt:lpstr>
      <vt:lpstr>О себе</vt:lpstr>
      <vt:lpstr>Описание проекта</vt:lpstr>
      <vt:lpstr>Бизнес-логика</vt:lpstr>
      <vt:lpstr>Гистограмма и ядерная оценка плотности ставки купона</vt:lpstr>
      <vt:lpstr>Зависимость признака flag_001 от категориальных признаков</vt:lpstr>
      <vt:lpstr>Гистограммы числовых признаков с группировкой по флагу flag_001</vt:lpstr>
      <vt:lpstr>Матрица корреляций для flag_001 = 0</vt:lpstr>
      <vt:lpstr>Распределение на boxplot в зависимости от категориальных переменных</vt:lpstr>
      <vt:lpstr>Разделение облигаций на кластеры с помощью метода k-Means</vt:lpstr>
      <vt:lpstr>Графики распределения ставки купона и boxplot</vt:lpstr>
      <vt:lpstr>Зависимость ставки купона от дюрации, цены в %%, количества дней до погашения и частоты выплаты купонов</vt:lpstr>
      <vt:lpstr>Расчет доходности</vt:lpstr>
      <vt:lpstr>Гистограмма и ядерная оценка плотности доходности</vt:lpstr>
      <vt:lpstr>Кластеризация облигаций с помощью метода k-Means и распределение доходности</vt:lpstr>
      <vt:lpstr>Зависимость доходности от ставки купона и от цены в %%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Asus</cp:lastModifiedBy>
  <cp:revision>26</cp:revision>
  <dcterms:created xsi:type="dcterms:W3CDTF">2021-02-19T10:44:02Z</dcterms:created>
  <dcterms:modified xsi:type="dcterms:W3CDTF">2022-09-14T14:45:35Z</dcterms:modified>
</cp:coreProperties>
</file>