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fif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067" y="756458"/>
            <a:ext cx="7766936" cy="2851265"/>
          </a:xfrm>
        </p:spPr>
        <p:txBody>
          <a:bodyPr/>
          <a:lstStyle/>
          <a:p>
            <a:pPr algn="ctr"/>
            <a:r>
              <a:rPr lang="ru-RU" sz="4000" b="1" dirty="0"/>
              <a:t>Исследование рынка заведений общественного </a:t>
            </a:r>
            <a:r>
              <a:rPr lang="ru-RU" sz="4000" b="1" dirty="0" smtClean="0"/>
              <a:t>питания</a:t>
            </a:r>
            <a:r>
              <a:rPr lang="en-US" sz="4000" b="1" dirty="0" smtClean="0"/>
              <a:t> </a:t>
            </a:r>
            <a:r>
              <a:rPr lang="ru-RU" sz="4000" b="1" dirty="0" smtClean="0"/>
              <a:t>Москвы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7067" y="3940233"/>
            <a:ext cx="7766936" cy="423950"/>
          </a:xfrm>
        </p:spPr>
        <p:txBody>
          <a:bodyPr>
            <a:normAutofit/>
          </a:bodyPr>
          <a:lstStyle/>
          <a:p>
            <a:pPr algn="ctr"/>
            <a:r>
              <a:rPr lang="ru-RU" sz="1600" dirty="0" smtClean="0"/>
              <a:t>Январь 2022 год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01576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5884" y="232756"/>
            <a:ext cx="11604566" cy="556953"/>
          </a:xfrm>
        </p:spPr>
        <p:txBody>
          <a:bodyPr>
            <a:noAutofit/>
          </a:bodyPr>
          <a:lstStyle/>
          <a:p>
            <a:r>
              <a:rPr lang="ru-RU" sz="2800" b="1" dirty="0" smtClean="0">
                <a:solidFill>
                  <a:schemeClr val="tx1"/>
                </a:solidFill>
              </a:rPr>
              <a:t>В Москве 458 улиц с одним объектом общественного питания </a:t>
            </a:r>
            <a:endParaRPr lang="ru-RU" sz="2800" b="1" dirty="0">
              <a:solidFill>
                <a:schemeClr val="tx1"/>
              </a:solidFill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" y="1005840"/>
            <a:ext cx="8711738" cy="5535103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85564" y="1155469"/>
            <a:ext cx="2734885" cy="4969107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endParaRPr lang="ru-RU" dirty="0"/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ru-RU" sz="1600" dirty="0" smtClean="0">
                <a:solidFill>
                  <a:schemeClr val="tx1"/>
                </a:solidFill>
              </a:rPr>
              <a:t> в </a:t>
            </a:r>
            <a:r>
              <a:rPr lang="ru-RU" sz="1600" dirty="0">
                <a:solidFill>
                  <a:schemeClr val="accent5">
                    <a:lumMod val="75000"/>
                  </a:schemeClr>
                </a:solidFill>
              </a:rPr>
              <a:t>Таганском районе </a:t>
            </a:r>
            <a:r>
              <a:rPr lang="ru-RU" sz="1600" dirty="0" smtClean="0">
                <a:solidFill>
                  <a:schemeClr val="tx1"/>
                </a:solidFill>
              </a:rPr>
              <a:t>расположено </a:t>
            </a:r>
            <a:r>
              <a:rPr lang="ru-RU" sz="1600" dirty="0">
                <a:solidFill>
                  <a:schemeClr val="tx1"/>
                </a:solidFill>
              </a:rPr>
              <a:t>больше всего улиц с 1 объектом общественного питания - 22 </a:t>
            </a:r>
            <a:r>
              <a:rPr lang="ru-RU" sz="1600" dirty="0" smtClean="0">
                <a:solidFill>
                  <a:schemeClr val="tx1"/>
                </a:solidFill>
              </a:rPr>
              <a:t>улицы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ru-RU" sz="1600" dirty="0" smtClean="0">
                <a:solidFill>
                  <a:schemeClr val="tx1"/>
                </a:solidFill>
              </a:rPr>
              <a:t> от </a:t>
            </a:r>
            <a:r>
              <a:rPr lang="ru-RU" sz="1600" dirty="0">
                <a:solidFill>
                  <a:schemeClr val="tx1"/>
                </a:solidFill>
              </a:rPr>
              <a:t>15 до 19 </a:t>
            </a:r>
            <a:r>
              <a:rPr lang="ru-RU" sz="1600" dirty="0" smtClean="0">
                <a:solidFill>
                  <a:schemeClr val="tx1"/>
                </a:solidFill>
              </a:rPr>
              <a:t>улиц </a:t>
            </a:r>
            <a:r>
              <a:rPr lang="ru-RU" sz="1600" dirty="0">
                <a:solidFill>
                  <a:schemeClr val="tx1"/>
                </a:solidFill>
              </a:rPr>
              <a:t>расположено в </a:t>
            </a:r>
            <a:r>
              <a:rPr lang="ru-RU" sz="1600" u="sng" dirty="0">
                <a:solidFill>
                  <a:schemeClr val="tx1"/>
                </a:solidFill>
              </a:rPr>
              <a:t>Басманском, Пресненском, Тверском районах и районе </a:t>
            </a:r>
            <a:r>
              <a:rPr lang="ru-RU" sz="1600" u="sng" dirty="0" smtClean="0">
                <a:solidFill>
                  <a:schemeClr val="tx1"/>
                </a:solidFill>
              </a:rPr>
              <a:t>Хамовники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-</a:t>
            </a:r>
            <a:r>
              <a:rPr lang="ru-RU" sz="1600" dirty="0" smtClean="0">
                <a:solidFill>
                  <a:schemeClr val="tx1"/>
                </a:solidFill>
              </a:rPr>
              <a:t> в остальных </a:t>
            </a:r>
            <a:r>
              <a:rPr lang="ru-RU" sz="1600" dirty="0">
                <a:solidFill>
                  <a:schemeClr val="tx1"/>
                </a:solidFill>
              </a:rPr>
              <a:t>районах </a:t>
            </a:r>
            <a:r>
              <a:rPr lang="ru-RU" sz="1600" dirty="0" smtClean="0">
                <a:solidFill>
                  <a:schemeClr val="tx1"/>
                </a:solidFill>
              </a:rPr>
              <a:t>расположено </a:t>
            </a:r>
            <a:r>
              <a:rPr lang="ru-RU" sz="1600" dirty="0">
                <a:solidFill>
                  <a:schemeClr val="tx1"/>
                </a:solidFill>
              </a:rPr>
              <a:t>от 11 и менее </a:t>
            </a:r>
            <a:r>
              <a:rPr lang="ru-RU" sz="1600" dirty="0" smtClean="0">
                <a:solidFill>
                  <a:schemeClr val="tx1"/>
                </a:solidFill>
              </a:rPr>
              <a:t>улиц</a:t>
            </a:r>
            <a:endParaRPr lang="ru-RU" sz="1600" dirty="0">
              <a:solidFill>
                <a:schemeClr val="tx1"/>
              </a:solidFill>
            </a:endParaRPr>
          </a:p>
          <a:p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63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35935" y="232755"/>
            <a:ext cx="2884514" cy="1463041"/>
          </a:xfrm>
        </p:spPr>
        <p:txBody>
          <a:bodyPr>
            <a:noAutofit/>
          </a:bodyPr>
          <a:lstStyle/>
          <a:p>
            <a:pPr algn="ctr"/>
            <a:r>
              <a:rPr lang="ru-RU" sz="2400" b="1" dirty="0" smtClean="0">
                <a:solidFill>
                  <a:schemeClr val="accent5">
                    <a:lumMod val="75000"/>
                  </a:schemeClr>
                </a:solidFill>
              </a:rPr>
              <a:t>Закономерности для загруженных улиц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:</a:t>
            </a:r>
            <a:endParaRPr lang="ru-RU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" y="482137"/>
            <a:ext cx="8711738" cy="5733811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19062" y="1587731"/>
            <a:ext cx="2801387" cy="4553470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endParaRPr lang="ru-RU" dirty="0"/>
          </a:p>
          <a:p>
            <a:r>
              <a:rPr lang="ru-RU" sz="1600" dirty="0">
                <a:solidFill>
                  <a:schemeClr val="tx1"/>
                </a:solidFill>
              </a:rPr>
              <a:t>-</a:t>
            </a:r>
            <a:r>
              <a:rPr lang="ru-RU" sz="1600" dirty="0" smtClean="0">
                <a:solidFill>
                  <a:schemeClr val="tx1"/>
                </a:solidFill>
              </a:rPr>
              <a:t> Множество заведений не имеют своей зоны рассадки</a:t>
            </a:r>
          </a:p>
          <a:p>
            <a:r>
              <a:rPr lang="ru-RU" sz="1600" dirty="0">
                <a:solidFill>
                  <a:schemeClr val="tx1"/>
                </a:solidFill>
              </a:rPr>
              <a:t>-</a:t>
            </a:r>
            <a:r>
              <a:rPr lang="ru-RU" sz="1600" dirty="0" smtClean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75% заведений имеют не более 95 посадочных </a:t>
            </a:r>
            <a:r>
              <a:rPr lang="ru-RU" sz="1600" dirty="0" smtClean="0">
                <a:solidFill>
                  <a:schemeClr val="tx1"/>
                </a:solidFill>
              </a:rPr>
              <a:t>мест</a:t>
            </a:r>
            <a:endParaRPr lang="ru-RU" sz="1600" dirty="0">
              <a:solidFill>
                <a:schemeClr val="tx1"/>
              </a:solidFill>
            </a:endParaRPr>
          </a:p>
          <a:p>
            <a:r>
              <a:rPr lang="ru-RU" sz="1600" dirty="0">
                <a:solidFill>
                  <a:schemeClr val="tx1"/>
                </a:solidFill>
              </a:rPr>
              <a:t>-</a:t>
            </a:r>
            <a:r>
              <a:rPr lang="ru-RU" sz="1600" dirty="0" smtClean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С</a:t>
            </a:r>
            <a:r>
              <a:rPr lang="ru-RU" sz="1600" dirty="0" smtClean="0">
                <a:solidFill>
                  <a:schemeClr val="tx1"/>
                </a:solidFill>
              </a:rPr>
              <a:t>реднее </a:t>
            </a:r>
            <a:r>
              <a:rPr lang="ru-RU" sz="1600" dirty="0">
                <a:solidFill>
                  <a:schemeClr val="tx1"/>
                </a:solidFill>
              </a:rPr>
              <a:t>количество </a:t>
            </a:r>
            <a:r>
              <a:rPr lang="ru-RU" sz="1600" dirty="0" smtClean="0">
                <a:solidFill>
                  <a:schemeClr val="tx1"/>
                </a:solidFill>
              </a:rPr>
              <a:t>посадочных </a:t>
            </a:r>
            <a:r>
              <a:rPr lang="ru-RU" sz="1600" dirty="0">
                <a:solidFill>
                  <a:schemeClr val="tx1"/>
                </a:solidFill>
              </a:rPr>
              <a:t>мест </a:t>
            </a:r>
            <a:r>
              <a:rPr lang="ru-RU" sz="1600" dirty="0" smtClean="0">
                <a:solidFill>
                  <a:schemeClr val="tx1"/>
                </a:solidFill>
              </a:rPr>
              <a:t>от </a:t>
            </a:r>
            <a:r>
              <a:rPr lang="ru-RU" sz="1600" dirty="0">
                <a:solidFill>
                  <a:schemeClr val="tx1"/>
                </a:solidFill>
              </a:rPr>
              <a:t>25 до </a:t>
            </a:r>
            <a:r>
              <a:rPr lang="ru-RU" sz="1600" dirty="0" smtClean="0">
                <a:solidFill>
                  <a:schemeClr val="tx1"/>
                </a:solidFill>
              </a:rPr>
              <a:t>45</a:t>
            </a:r>
          </a:p>
          <a:p>
            <a:r>
              <a:rPr lang="ru-RU" sz="1600" dirty="0">
                <a:solidFill>
                  <a:schemeClr val="tx1"/>
                </a:solidFill>
              </a:rPr>
              <a:t>-</a:t>
            </a:r>
            <a:r>
              <a:rPr lang="ru-RU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MAX</a:t>
            </a:r>
            <a:r>
              <a:rPr lang="ru-RU" sz="1600" dirty="0" smtClean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количество посадочных мест </a:t>
            </a:r>
            <a:r>
              <a:rPr lang="ru-RU" sz="1600" dirty="0" smtClean="0">
                <a:solidFill>
                  <a:schemeClr val="tx1"/>
                </a:solidFill>
              </a:rPr>
              <a:t>в </a:t>
            </a:r>
            <a:r>
              <a:rPr lang="ru-RU" sz="1600" dirty="0">
                <a:solidFill>
                  <a:schemeClr val="tx1"/>
                </a:solidFill>
              </a:rPr>
              <a:t>основном не более 100 - </a:t>
            </a:r>
            <a:r>
              <a:rPr lang="ru-RU" sz="1600" dirty="0" smtClean="0">
                <a:solidFill>
                  <a:schemeClr val="tx1"/>
                </a:solidFill>
              </a:rPr>
              <a:t>200</a:t>
            </a:r>
            <a:endParaRPr lang="ru-RU" sz="1600" dirty="0">
              <a:solidFill>
                <a:schemeClr val="tx1"/>
              </a:solidFill>
            </a:endParaRPr>
          </a:p>
          <a:p>
            <a:endParaRPr lang="ru-RU" dirty="0"/>
          </a:p>
          <a:p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54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1643" y="216131"/>
            <a:ext cx="4605252" cy="565265"/>
          </a:xfrm>
        </p:spPr>
        <p:txBody>
          <a:bodyPr>
            <a:noAutofit/>
          </a:bodyPr>
          <a:lstStyle/>
          <a:p>
            <a:r>
              <a:rPr lang="ru-RU" sz="3600" b="1" dirty="0" smtClean="0">
                <a:solidFill>
                  <a:schemeClr val="accent5">
                    <a:lumMod val="75000"/>
                  </a:schemeClr>
                </a:solidFill>
              </a:rPr>
              <a:t>Рекомендации</a:t>
            </a:r>
            <a:endParaRPr lang="ru-RU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76" y="2923709"/>
            <a:ext cx="5589710" cy="3726474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81642" y="523701"/>
            <a:ext cx="11246523" cy="5145579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endParaRPr lang="ru-RU" dirty="0"/>
          </a:p>
          <a:p>
            <a:pPr marL="342900" indent="-342900">
              <a:buClrTx/>
              <a:buFont typeface="Wingdings" panose="05000000000000000000" pitchFamily="2" charset="2"/>
              <a:buChar char="q"/>
            </a:pPr>
            <a:r>
              <a:rPr lang="ru-RU" sz="1800" b="1" dirty="0" smtClean="0">
                <a:solidFill>
                  <a:schemeClr val="tx1"/>
                </a:solidFill>
              </a:rPr>
              <a:t>вид </a:t>
            </a:r>
            <a:r>
              <a:rPr lang="ru-RU" sz="1800" b="1" dirty="0">
                <a:solidFill>
                  <a:schemeClr val="tx1"/>
                </a:solidFill>
              </a:rPr>
              <a:t>заведения: </a:t>
            </a:r>
            <a:r>
              <a:rPr lang="ru-RU" sz="1800" dirty="0">
                <a:solidFill>
                  <a:schemeClr val="tx1"/>
                </a:solidFill>
              </a:rPr>
              <a:t>кафе (возможно в формате семейного кафе</a:t>
            </a:r>
            <a:r>
              <a:rPr lang="ru-RU" sz="1800" dirty="0" smtClean="0">
                <a:solidFill>
                  <a:schemeClr val="tx1"/>
                </a:solidFill>
              </a:rPr>
              <a:t>)</a:t>
            </a:r>
            <a:endParaRPr lang="ru-RU" sz="1800" dirty="0">
              <a:solidFill>
                <a:schemeClr val="tx1"/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q"/>
            </a:pPr>
            <a:r>
              <a:rPr lang="ru-RU" sz="1800" b="1" dirty="0" smtClean="0">
                <a:solidFill>
                  <a:schemeClr val="tx1"/>
                </a:solidFill>
              </a:rPr>
              <a:t>количество </a:t>
            </a:r>
            <a:r>
              <a:rPr lang="ru-RU" sz="1800" b="1" dirty="0">
                <a:solidFill>
                  <a:schemeClr val="tx1"/>
                </a:solidFill>
              </a:rPr>
              <a:t>посадочных мест: </a:t>
            </a:r>
            <a:r>
              <a:rPr lang="ru-RU" sz="1800" dirty="0">
                <a:solidFill>
                  <a:schemeClr val="tx1"/>
                </a:solidFill>
              </a:rPr>
              <a:t>30 - 50 </a:t>
            </a:r>
            <a:r>
              <a:rPr lang="ru-RU" sz="1800" dirty="0" smtClean="0">
                <a:solidFill>
                  <a:schemeClr val="tx1"/>
                </a:solidFill>
              </a:rPr>
              <a:t>мест</a:t>
            </a:r>
            <a:endParaRPr lang="ru-RU" sz="1800" dirty="0">
              <a:solidFill>
                <a:schemeClr val="tx1"/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q"/>
            </a:pPr>
            <a:r>
              <a:rPr lang="ru-RU" sz="1800" b="1" dirty="0" smtClean="0">
                <a:solidFill>
                  <a:schemeClr val="tx1"/>
                </a:solidFill>
              </a:rPr>
              <a:t>на </a:t>
            </a:r>
            <a:r>
              <a:rPr lang="ru-RU" sz="1800" b="1" dirty="0">
                <a:solidFill>
                  <a:schemeClr val="tx1"/>
                </a:solidFill>
              </a:rPr>
              <a:t>начальном этапе не рекомендуется сетевое </a:t>
            </a:r>
            <a:r>
              <a:rPr lang="ru-RU" sz="1800" b="1" dirty="0" smtClean="0">
                <a:solidFill>
                  <a:schemeClr val="tx1"/>
                </a:solidFill>
              </a:rPr>
              <a:t>распространение</a:t>
            </a:r>
          </a:p>
          <a:p>
            <a:pPr marL="342900" indent="-342900">
              <a:buClrTx/>
              <a:buFont typeface="Wingdings" panose="05000000000000000000" pitchFamily="2" charset="2"/>
              <a:buChar char="q"/>
            </a:pPr>
            <a:r>
              <a:rPr lang="ru-RU" sz="1800" b="1" dirty="0" smtClean="0">
                <a:solidFill>
                  <a:schemeClr val="tx1"/>
                </a:solidFill>
              </a:rPr>
              <a:t>отдельное помещение </a:t>
            </a:r>
          </a:p>
          <a:p>
            <a:pPr marL="342900" indent="-342900">
              <a:buClrTx/>
              <a:buFont typeface="Wingdings" panose="05000000000000000000" pitchFamily="2" charset="2"/>
              <a:buChar char="q"/>
            </a:pPr>
            <a:r>
              <a:rPr lang="ru-RU" sz="1800" b="1" dirty="0" smtClean="0">
                <a:solidFill>
                  <a:schemeClr val="tx1"/>
                </a:solidFill>
              </a:rPr>
              <a:t>расположение: </a:t>
            </a:r>
            <a:r>
              <a:rPr lang="ru-RU" sz="1800" dirty="0" smtClean="0">
                <a:solidFill>
                  <a:schemeClr val="tx1"/>
                </a:solidFill>
              </a:rPr>
              <a:t>Тверской, Пресненский, Мещанский районы </a:t>
            </a:r>
            <a:r>
              <a:rPr lang="ru-RU" sz="1800" dirty="0">
                <a:solidFill>
                  <a:schemeClr val="tx1"/>
                </a:solidFill>
              </a:rPr>
              <a:t>Москвы </a:t>
            </a:r>
            <a:r>
              <a:rPr lang="ru-RU" sz="1800" dirty="0" smtClean="0">
                <a:solidFill>
                  <a:schemeClr val="tx1"/>
                </a:solidFill>
              </a:rPr>
              <a:t>на </a:t>
            </a:r>
            <a:r>
              <a:rPr lang="ru-RU" sz="1800" dirty="0">
                <a:solidFill>
                  <a:schemeClr val="tx1"/>
                </a:solidFill>
              </a:rPr>
              <a:t>улицах с высокой проходимостью людей</a:t>
            </a:r>
          </a:p>
          <a:p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631764" y="3253047"/>
            <a:ext cx="5885414" cy="10945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b="1" u="sng" dirty="0" smtClean="0">
                <a:solidFill>
                  <a:schemeClr val="tx1"/>
                </a:solidFill>
              </a:rPr>
              <a:t>Оценка возможности развития сети в перспективе:</a:t>
            </a:r>
            <a:endParaRPr lang="ru-RU" b="1" u="sng" dirty="0">
              <a:solidFill>
                <a:schemeClr val="tx1"/>
              </a:solidFill>
            </a:endParaRPr>
          </a:p>
        </p:txBody>
      </p:sp>
      <p:sp>
        <p:nvSpPr>
          <p:cNvPr id="7" name="Текст 3"/>
          <p:cNvSpPr txBox="1">
            <a:spLocks/>
          </p:cNvSpPr>
          <p:nvPr/>
        </p:nvSpPr>
        <p:spPr>
          <a:xfrm>
            <a:off x="631765" y="4123113"/>
            <a:ext cx="5972098" cy="2626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endParaRPr lang="ru-RU" dirty="0" smtClean="0"/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ru-RU" sz="1600" dirty="0" smtClean="0">
                <a:solidFill>
                  <a:schemeClr val="tx1"/>
                </a:solidFill>
              </a:rPr>
              <a:t>сохранение эксклюзивности </a:t>
            </a: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ru-RU" sz="1600" dirty="0" smtClean="0">
                <a:solidFill>
                  <a:schemeClr val="tx1"/>
                </a:solidFill>
              </a:rPr>
              <a:t>открытие </a:t>
            </a:r>
            <a:r>
              <a:rPr lang="ru-RU" sz="1600" dirty="0">
                <a:solidFill>
                  <a:schemeClr val="tx1"/>
                </a:solidFill>
              </a:rPr>
              <a:t>не более 2 дополнительных точек в </a:t>
            </a:r>
            <a:r>
              <a:rPr lang="ru-RU" sz="1600" dirty="0" smtClean="0">
                <a:solidFill>
                  <a:schemeClr val="tx1"/>
                </a:solidFill>
              </a:rPr>
              <a:t>Москве</a:t>
            </a:r>
            <a:endParaRPr lang="ru-RU" sz="1600" b="1" dirty="0" smtClean="0">
              <a:solidFill>
                <a:schemeClr val="tx1"/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ru-RU" sz="1600" dirty="0">
                <a:solidFill>
                  <a:schemeClr val="tx1"/>
                </a:solidFill>
              </a:rPr>
              <a:t>открытие </a:t>
            </a:r>
            <a:r>
              <a:rPr lang="ru-RU" sz="1600" dirty="0" smtClean="0">
                <a:solidFill>
                  <a:schemeClr val="tx1"/>
                </a:solidFill>
              </a:rPr>
              <a:t>дополнительных </a:t>
            </a:r>
            <a:r>
              <a:rPr lang="ru-RU" sz="1600" dirty="0">
                <a:solidFill>
                  <a:schemeClr val="tx1"/>
                </a:solidFill>
              </a:rPr>
              <a:t>точек в </a:t>
            </a:r>
            <a:r>
              <a:rPr lang="ru-RU" sz="1600" dirty="0" smtClean="0">
                <a:solidFill>
                  <a:schemeClr val="tx1"/>
                </a:solidFill>
              </a:rPr>
              <a:t>крупных городах (Санкт-Петербург, Казань, Сочи и др</a:t>
            </a:r>
            <a:r>
              <a:rPr lang="ru-RU" sz="1800" dirty="0" smtClean="0">
                <a:solidFill>
                  <a:schemeClr val="tx1"/>
                </a:solidFill>
              </a:rPr>
              <a:t>.)</a:t>
            </a:r>
            <a:endParaRPr lang="ru-RU" sz="1800" b="1" dirty="0">
              <a:solidFill>
                <a:schemeClr val="tx1"/>
              </a:solidFill>
            </a:endParaRPr>
          </a:p>
          <a:p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4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4150" y="565266"/>
            <a:ext cx="7936352" cy="997528"/>
          </a:xfrm>
        </p:spPr>
        <p:txBody>
          <a:bodyPr>
            <a:noAutofit/>
          </a:bodyPr>
          <a:lstStyle/>
          <a:p>
            <a:pPr algn="ctr"/>
            <a:r>
              <a:rPr lang="ru-RU" sz="4400" b="1" dirty="0" smtClean="0"/>
              <a:t>До встречи в нашем кафе</a:t>
            </a:r>
            <a:r>
              <a:rPr lang="ru-RU" sz="4400" b="1" dirty="0" smtClean="0">
                <a:sym typeface="Wingdings" panose="05000000000000000000" pitchFamily="2" charset="2"/>
              </a:rPr>
              <a:t></a:t>
            </a:r>
            <a:endParaRPr lang="ru-RU" sz="44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149" y="2144684"/>
            <a:ext cx="7716758" cy="403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0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4364183"/>
            <a:ext cx="8596668" cy="1953490"/>
          </a:xfrm>
        </p:spPr>
        <p:txBody>
          <a:bodyPr>
            <a:normAutofit/>
          </a:bodyPr>
          <a:lstStyle/>
          <a:p>
            <a:r>
              <a:rPr lang="ru-RU" sz="2400" b="1" dirty="0"/>
              <a:t>Описание </a:t>
            </a:r>
            <a:r>
              <a:rPr lang="ru-RU" sz="2400" b="1" dirty="0" smtClean="0"/>
              <a:t>проекта</a:t>
            </a:r>
            <a:endParaRPr lang="ru-RU" sz="2400" b="1" dirty="0"/>
          </a:p>
          <a:p>
            <a:r>
              <a:rPr lang="ru-RU" sz="2400" dirty="0" smtClean="0"/>
              <a:t>Открытие небольшого оригинального кафе </a:t>
            </a:r>
            <a:r>
              <a:rPr lang="ru-RU" sz="2400" dirty="0"/>
              <a:t>в </a:t>
            </a:r>
            <a:r>
              <a:rPr lang="ru-RU" sz="2400" dirty="0" smtClean="0"/>
              <a:t>Москве</a:t>
            </a:r>
          </a:p>
          <a:p>
            <a:r>
              <a:rPr lang="ru-RU" sz="2400" u="sng" dirty="0" smtClean="0"/>
              <a:t>Главная идея</a:t>
            </a:r>
            <a:r>
              <a:rPr lang="ru-RU" sz="2400" dirty="0" smtClean="0"/>
              <a:t> — </a:t>
            </a:r>
            <a:r>
              <a:rPr lang="ru-RU" sz="2400" dirty="0"/>
              <a:t>гостей должны обслуживать </a:t>
            </a:r>
            <a:r>
              <a:rPr lang="ru-RU" sz="2400" dirty="0" smtClean="0"/>
              <a:t>роботы</a:t>
            </a:r>
          </a:p>
          <a:p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640" y="179186"/>
            <a:ext cx="5816137" cy="387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14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0" y="315884"/>
            <a:ext cx="4693920" cy="1197032"/>
          </a:xfrm>
        </p:spPr>
        <p:txBody>
          <a:bodyPr>
            <a:normAutofit fontScale="90000"/>
          </a:bodyPr>
          <a:lstStyle/>
          <a:p>
            <a:r>
              <a:rPr lang="ru-RU" sz="2800" b="1" dirty="0" smtClean="0">
                <a:solidFill>
                  <a:schemeClr val="tx1"/>
                </a:solidFill>
              </a:rPr>
              <a:t>В Москве </a:t>
            </a:r>
            <a:br>
              <a:rPr lang="ru-RU" sz="2800" b="1" dirty="0" smtClean="0">
                <a:solidFill>
                  <a:schemeClr val="tx1"/>
                </a:solidFill>
              </a:rPr>
            </a:br>
            <a:r>
              <a:rPr lang="ru-RU" sz="2800" b="1" dirty="0" smtClean="0">
                <a:solidFill>
                  <a:schemeClr val="tx1"/>
                </a:solidFill>
              </a:rPr>
              <a:t>более 15 000 заведений общественного питания</a:t>
            </a:r>
            <a:endParaRPr lang="ru-RU" sz="2800" b="1" dirty="0">
              <a:solidFill>
                <a:schemeClr val="tx1"/>
              </a:solidFill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48392"/>
            <a:ext cx="7581208" cy="5370022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581209" y="2086495"/>
            <a:ext cx="3940232" cy="3931919"/>
          </a:xfrm>
        </p:spPr>
        <p:txBody>
          <a:bodyPr>
            <a:normAutofit/>
          </a:bodyPr>
          <a:lstStyle/>
          <a:p>
            <a:r>
              <a:rPr lang="ru-RU" b="1" u="sng" dirty="0" smtClean="0">
                <a:solidFill>
                  <a:schemeClr val="accent5">
                    <a:lumMod val="75000"/>
                  </a:schemeClr>
                </a:solidFill>
              </a:rPr>
              <a:t>1 группа: </a:t>
            </a:r>
          </a:p>
          <a:p>
            <a:r>
              <a:rPr lang="ru-RU" dirty="0" smtClean="0"/>
              <a:t>Кафе более </a:t>
            </a:r>
            <a:r>
              <a:rPr lang="ru-RU" dirty="0"/>
              <a:t>6 </a:t>
            </a:r>
            <a:r>
              <a:rPr lang="ru-RU" dirty="0" smtClean="0"/>
              <a:t>000 </a:t>
            </a:r>
          </a:p>
          <a:p>
            <a:r>
              <a:rPr lang="ru-RU" b="1" u="sng" dirty="0" smtClean="0">
                <a:solidFill>
                  <a:schemeClr val="accent5">
                    <a:lumMod val="75000"/>
                  </a:schemeClr>
                </a:solidFill>
              </a:rPr>
              <a:t>2 группа:</a:t>
            </a:r>
          </a:p>
          <a:p>
            <a:r>
              <a:rPr lang="ru-RU" dirty="0" smtClean="0"/>
              <a:t>Столовые, рестораны, предприятия </a:t>
            </a:r>
            <a:r>
              <a:rPr lang="ru-RU" dirty="0"/>
              <a:t>быстрого обслуживания </a:t>
            </a:r>
            <a:r>
              <a:rPr lang="ru-RU" dirty="0" smtClean="0"/>
              <a:t>(фастфуды) - </a:t>
            </a:r>
          </a:p>
          <a:p>
            <a:pPr>
              <a:spcBef>
                <a:spcPts val="0"/>
              </a:spcBef>
            </a:pPr>
            <a:r>
              <a:rPr lang="ru-RU" dirty="0" smtClean="0"/>
              <a:t>от 2 500 </a:t>
            </a:r>
            <a:r>
              <a:rPr lang="ru-RU" dirty="0"/>
              <a:t>до </a:t>
            </a:r>
            <a:r>
              <a:rPr lang="ru-RU" dirty="0" smtClean="0"/>
              <a:t>1 900 </a:t>
            </a:r>
            <a:r>
              <a:rPr lang="ru-RU" dirty="0"/>
              <a:t>заведений каждого </a:t>
            </a:r>
            <a:r>
              <a:rPr lang="ru-RU" dirty="0" smtClean="0"/>
              <a:t>вида </a:t>
            </a:r>
          </a:p>
          <a:p>
            <a:pPr>
              <a:spcBef>
                <a:spcPts val="0"/>
              </a:spcBef>
            </a:pPr>
            <a:endParaRPr lang="ru-RU" b="1" u="sng" dirty="0" smtClean="0"/>
          </a:p>
          <a:p>
            <a:pPr>
              <a:spcBef>
                <a:spcPts val="0"/>
              </a:spcBef>
            </a:pPr>
            <a:r>
              <a:rPr lang="ru-RU" b="1" u="sng" dirty="0" smtClean="0">
                <a:solidFill>
                  <a:schemeClr val="accent5">
                    <a:lumMod val="75000"/>
                  </a:schemeClr>
                </a:solidFill>
              </a:rPr>
              <a:t>3 группа:</a:t>
            </a:r>
          </a:p>
          <a:p>
            <a:pPr>
              <a:spcBef>
                <a:spcPts val="0"/>
              </a:spcBef>
            </a:pPr>
            <a:endParaRPr lang="ru-RU" b="1" u="sng" dirty="0" smtClean="0"/>
          </a:p>
          <a:p>
            <a:pPr>
              <a:spcBef>
                <a:spcPts val="0"/>
              </a:spcBef>
            </a:pPr>
            <a:r>
              <a:rPr lang="ru-RU" dirty="0" smtClean="0"/>
              <a:t>Бары, буфеты, кафетерии, закусочные и</a:t>
            </a:r>
          </a:p>
          <a:p>
            <a:pPr>
              <a:spcBef>
                <a:spcPts val="0"/>
              </a:spcBef>
            </a:pPr>
            <a:r>
              <a:rPr lang="ru-RU" dirty="0" smtClean="0"/>
              <a:t>отделы </a:t>
            </a:r>
            <a:r>
              <a:rPr lang="ru-RU" dirty="0"/>
              <a:t>кулинарии в </a:t>
            </a:r>
            <a:r>
              <a:rPr lang="ru-RU" dirty="0" smtClean="0"/>
              <a:t>магазинах - менее </a:t>
            </a:r>
            <a:r>
              <a:rPr lang="ru-RU" dirty="0"/>
              <a:t>1 </a:t>
            </a:r>
            <a:r>
              <a:rPr lang="ru-RU" dirty="0" smtClean="0"/>
              <a:t>000 заведений </a:t>
            </a:r>
            <a:r>
              <a:rPr lang="ru-RU" dirty="0"/>
              <a:t>каждого </a:t>
            </a:r>
            <a:r>
              <a:rPr lang="ru-RU" dirty="0" smtClean="0"/>
              <a:t>вида</a:t>
            </a:r>
            <a:endParaRPr lang="ru-RU" b="1" u="sng" dirty="0"/>
          </a:p>
        </p:txBody>
      </p:sp>
    </p:spTree>
    <p:extLst>
      <p:ext uri="{BB962C8B-B14F-4D97-AF65-F5344CB8AC3E}">
        <p14:creationId xmlns:p14="http://schemas.microsoft.com/office/powerpoint/2010/main" val="403682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28" y="249382"/>
            <a:ext cx="7780713" cy="5669279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76109" y="3483033"/>
            <a:ext cx="5245332" cy="2535381"/>
          </a:xfrm>
        </p:spPr>
        <p:txBody>
          <a:bodyPr>
            <a:normAutofit/>
          </a:bodyPr>
          <a:lstStyle/>
          <a:p>
            <a:r>
              <a:rPr lang="ru-RU" sz="2400" b="1" dirty="0" smtClean="0"/>
              <a:t>Несетевых заведений общественного питания в Москве </a:t>
            </a:r>
            <a:r>
              <a:rPr lang="ru-RU" sz="2400" b="1" u="sng" dirty="0" smtClean="0">
                <a:solidFill>
                  <a:schemeClr val="accent5">
                    <a:lumMod val="75000"/>
                  </a:schemeClr>
                </a:solidFill>
              </a:rPr>
              <a:t>в 4 раза больше</a:t>
            </a:r>
            <a:endParaRPr lang="ru-RU" sz="2400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50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62899" y="565264"/>
            <a:ext cx="3957551" cy="2036619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solidFill>
                  <a:schemeClr val="accent5">
                    <a:lumMod val="75000"/>
                  </a:schemeClr>
                </a:solidFill>
              </a:rPr>
              <a:t>Сетевое распространение </a:t>
            </a:r>
            <a:r>
              <a:rPr lang="ru-RU" sz="2800" b="1" dirty="0">
                <a:solidFill>
                  <a:schemeClr val="tx1"/>
                </a:solidFill>
              </a:rPr>
              <a:t>характерно для предприятий общественного питания 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5" y="565265"/>
            <a:ext cx="7737762" cy="5710844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705725" y="3059084"/>
            <a:ext cx="3815716" cy="2959331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ru-RU" sz="2000" u="sng" dirty="0" smtClean="0">
                <a:solidFill>
                  <a:schemeClr val="tx1"/>
                </a:solidFill>
              </a:rPr>
              <a:t>40</a:t>
            </a:r>
            <a:r>
              <a:rPr lang="ru-RU" sz="2000" u="sng" dirty="0" smtClean="0">
                <a:solidFill>
                  <a:schemeClr val="tx1"/>
                </a:solidFill>
              </a:rPr>
              <a:t>% заведений сегмента фаст-фудов</a:t>
            </a:r>
            <a:r>
              <a:rPr lang="ru-RU" sz="2000" dirty="0" smtClean="0">
                <a:solidFill>
                  <a:schemeClr val="tx1"/>
                </a:solidFill>
              </a:rPr>
              <a:t> </a:t>
            </a:r>
            <a:r>
              <a:rPr lang="ru-RU" sz="2000" dirty="0" smtClean="0">
                <a:solidFill>
                  <a:schemeClr val="tx1"/>
                </a:solidFill>
              </a:rPr>
              <a:t>имеют </a:t>
            </a:r>
            <a:r>
              <a:rPr lang="ru-RU" sz="2000" dirty="0">
                <a:solidFill>
                  <a:schemeClr val="tx1"/>
                </a:solidFill>
              </a:rPr>
              <a:t>сетевое </a:t>
            </a:r>
            <a:r>
              <a:rPr lang="ru-RU" sz="2000" dirty="0" smtClean="0">
                <a:solidFill>
                  <a:schemeClr val="tx1"/>
                </a:solidFill>
              </a:rPr>
              <a:t>распространение </a:t>
            </a:r>
            <a:endParaRPr lang="ru-RU" sz="2000" dirty="0">
              <a:solidFill>
                <a:schemeClr val="tx1"/>
              </a:solidFill>
            </a:endParaRPr>
          </a:p>
          <a:p>
            <a:pPr marL="342900" indent="-342900">
              <a:buFontTx/>
              <a:buChar char="-"/>
            </a:pPr>
            <a:r>
              <a:rPr lang="ru-RU" sz="2000" u="sng" dirty="0" smtClean="0">
                <a:solidFill>
                  <a:schemeClr val="tx1"/>
                </a:solidFill>
              </a:rPr>
              <a:t>23</a:t>
            </a:r>
            <a:r>
              <a:rPr lang="ru-RU" sz="2000" u="sng" dirty="0">
                <a:solidFill>
                  <a:schemeClr val="tx1"/>
                </a:solidFill>
              </a:rPr>
              <a:t>% кафе и ресторанов </a:t>
            </a:r>
            <a:r>
              <a:rPr lang="ru-RU" sz="2000" dirty="0">
                <a:solidFill>
                  <a:schemeClr val="tx1"/>
                </a:solidFill>
              </a:rPr>
              <a:t>имеют сетевое </a:t>
            </a:r>
            <a:r>
              <a:rPr lang="ru-RU" sz="2000" dirty="0" smtClean="0">
                <a:solidFill>
                  <a:schemeClr val="tx1"/>
                </a:solidFill>
              </a:rPr>
              <a:t>распространение</a:t>
            </a:r>
          </a:p>
          <a:p>
            <a:pPr marL="342900" indent="-342900">
              <a:buFontTx/>
              <a:buChar char="-"/>
            </a:pPr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88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2" y="365760"/>
            <a:ext cx="9401695" cy="6151417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005155" y="2901142"/>
            <a:ext cx="4031673" cy="3616035"/>
          </a:xfrm>
          <a:ln w="9525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ru-RU" sz="2400" b="1" dirty="0" smtClean="0">
                <a:solidFill>
                  <a:schemeClr val="accent5">
                    <a:lumMod val="75000"/>
                  </a:schemeClr>
                </a:solidFill>
              </a:rPr>
              <a:t>Доля среди </a:t>
            </a:r>
            <a:r>
              <a:rPr lang="ru-RU" sz="2400" b="1" dirty="0">
                <a:solidFill>
                  <a:schemeClr val="accent5">
                    <a:lumMod val="75000"/>
                  </a:schemeClr>
                </a:solidFill>
              </a:rPr>
              <a:t>сетевых </a:t>
            </a:r>
            <a:r>
              <a:rPr lang="ru-RU" sz="2400" b="1" dirty="0" smtClean="0">
                <a:solidFill>
                  <a:schemeClr val="accent5">
                    <a:lumMod val="75000"/>
                  </a:schemeClr>
                </a:solidFill>
              </a:rPr>
              <a:t>заведений:</a:t>
            </a:r>
          </a:p>
          <a:p>
            <a:pPr marL="342900" indent="-342900">
              <a:buFontTx/>
              <a:buChar char="-"/>
            </a:pPr>
            <a:endParaRPr lang="ru-RU" sz="1000" u="sng" dirty="0">
              <a:solidFill>
                <a:schemeClr val="tx1"/>
              </a:solidFill>
            </a:endParaRPr>
          </a:p>
          <a:p>
            <a:pPr marL="342900" indent="-342900">
              <a:buFontTx/>
              <a:buChar char="-"/>
            </a:pPr>
            <a:r>
              <a:rPr lang="ru-RU" sz="2400" dirty="0"/>
              <a:t>кафе - 47,1</a:t>
            </a:r>
            <a:r>
              <a:rPr lang="ru-RU" sz="2400" dirty="0" smtClean="0"/>
              <a:t>%</a:t>
            </a:r>
          </a:p>
          <a:p>
            <a:pPr marL="342900" indent="-342900">
              <a:buFontTx/>
              <a:buChar char="-"/>
            </a:pPr>
            <a:r>
              <a:rPr lang="ru-RU" sz="2400" dirty="0" smtClean="0"/>
              <a:t>предприятия </a:t>
            </a:r>
            <a:r>
              <a:rPr lang="ru-RU" sz="2400" dirty="0"/>
              <a:t>быстрого обслуживания - 26,6</a:t>
            </a:r>
            <a:r>
              <a:rPr lang="ru-RU" sz="2400" dirty="0" smtClean="0"/>
              <a:t>%</a:t>
            </a:r>
          </a:p>
          <a:p>
            <a:pPr marL="342900" indent="-342900">
              <a:buFontTx/>
              <a:buChar char="-"/>
            </a:pPr>
            <a:r>
              <a:rPr lang="ru-RU" sz="2400" dirty="0" smtClean="0">
                <a:solidFill>
                  <a:schemeClr val="tx1"/>
                </a:solidFill>
              </a:rPr>
              <a:t>р</a:t>
            </a:r>
            <a:r>
              <a:rPr lang="ru-RU" sz="2400" dirty="0" smtClean="0"/>
              <a:t>естораны </a:t>
            </a:r>
            <a:r>
              <a:rPr lang="ru-RU" sz="2400" dirty="0"/>
              <a:t>- 18,3</a:t>
            </a:r>
            <a:r>
              <a:rPr lang="ru-RU" sz="2400" dirty="0" smtClean="0"/>
              <a:t>%</a:t>
            </a:r>
          </a:p>
          <a:p>
            <a:pPr marL="342900" indent="-342900">
              <a:buFontTx/>
              <a:buChar char="-"/>
            </a:pPr>
            <a:r>
              <a:rPr lang="ru-RU" sz="2400" dirty="0" smtClean="0"/>
              <a:t>остальные – менее 3%</a:t>
            </a:r>
          </a:p>
          <a:p>
            <a:pPr marL="342900" indent="-342900">
              <a:buFontTx/>
              <a:buChar char="-"/>
            </a:pPr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90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15300" y="565264"/>
            <a:ext cx="3805150" cy="2168411"/>
          </a:xfrm>
        </p:spPr>
        <p:txBody>
          <a:bodyPr>
            <a:noAutofit/>
          </a:bodyPr>
          <a:lstStyle/>
          <a:p>
            <a:r>
              <a:rPr lang="ru-RU" sz="2800" b="1" dirty="0" smtClean="0">
                <a:solidFill>
                  <a:schemeClr val="tx1"/>
                </a:solidFill>
              </a:rPr>
              <a:t>В Москве </a:t>
            </a:r>
            <a:r>
              <a:rPr lang="ru-RU" sz="2800" b="1" dirty="0" smtClean="0">
                <a:solidFill>
                  <a:schemeClr val="accent5">
                    <a:lumMod val="75000"/>
                  </a:schemeClr>
                </a:solidFill>
              </a:rPr>
              <a:t>много</a:t>
            </a:r>
            <a:r>
              <a:rPr lang="ru-RU" sz="2800" b="1" dirty="0" smtClean="0">
                <a:solidFill>
                  <a:schemeClr val="tx1"/>
                </a:solidFill>
              </a:rPr>
              <a:t> </a:t>
            </a:r>
            <a:r>
              <a:rPr lang="ru-RU" sz="2800" b="1" dirty="0" smtClean="0">
                <a:solidFill>
                  <a:schemeClr val="accent5">
                    <a:lumMod val="75000"/>
                  </a:schemeClr>
                </a:solidFill>
              </a:rPr>
              <a:t>сетевых заведений </a:t>
            </a:r>
            <a:r>
              <a:rPr lang="ru-RU" sz="2800" b="1" dirty="0">
                <a:solidFill>
                  <a:schemeClr val="tx1"/>
                </a:solidFill>
              </a:rPr>
              <a:t>с небольшим количеством посадочных мест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06" y="565264"/>
            <a:ext cx="7651279" cy="5911735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115300" y="3143250"/>
            <a:ext cx="3805150" cy="2981325"/>
          </a:xfrm>
        </p:spPr>
        <p:txBody>
          <a:bodyPr>
            <a:normAutofit lnSpcReduction="10000"/>
          </a:bodyPr>
          <a:lstStyle/>
          <a:p>
            <a:r>
              <a:rPr lang="ru-RU" sz="2000" u="sng" dirty="0" smtClean="0">
                <a:solidFill>
                  <a:schemeClr val="tx1"/>
                </a:solidFill>
              </a:rPr>
              <a:t>Популярные варианты:</a:t>
            </a:r>
          </a:p>
          <a:p>
            <a:pPr marL="285750" indent="-285750">
              <a:buFontTx/>
              <a:buChar char="-"/>
            </a:pPr>
            <a:r>
              <a:rPr lang="ru-RU" sz="1800" dirty="0" smtClean="0">
                <a:solidFill>
                  <a:schemeClr val="tx1"/>
                </a:solidFill>
              </a:rPr>
              <a:t>заведения без посадочных мест</a:t>
            </a:r>
          </a:p>
          <a:p>
            <a:pPr marL="285750" indent="-285750">
              <a:buFontTx/>
              <a:buChar char="-"/>
            </a:pPr>
            <a:r>
              <a:rPr lang="ru-RU" sz="1800" dirty="0" smtClean="0">
                <a:solidFill>
                  <a:schemeClr val="tx1"/>
                </a:solidFill>
              </a:rPr>
              <a:t>от </a:t>
            </a:r>
            <a:r>
              <a:rPr lang="ru-RU" sz="1800" dirty="0">
                <a:solidFill>
                  <a:schemeClr val="tx1"/>
                </a:solidFill>
              </a:rPr>
              <a:t>10 до </a:t>
            </a:r>
            <a:r>
              <a:rPr lang="ru-RU" sz="1800" dirty="0" smtClean="0">
                <a:solidFill>
                  <a:schemeClr val="tx1"/>
                </a:solidFill>
              </a:rPr>
              <a:t>50 мест</a:t>
            </a:r>
          </a:p>
          <a:p>
            <a:pPr marL="342900" indent="-342900">
              <a:buFontTx/>
              <a:buChar char="-"/>
            </a:pPr>
            <a:r>
              <a:rPr lang="ru-RU" sz="1800" dirty="0" smtClean="0">
                <a:solidFill>
                  <a:schemeClr val="tx1"/>
                </a:solidFill>
              </a:rPr>
              <a:t>в большинстве СЕТЕВЫХ заведений не </a:t>
            </a:r>
            <a:r>
              <a:rPr lang="ru-RU" sz="1800" dirty="0">
                <a:solidFill>
                  <a:schemeClr val="tx1"/>
                </a:solidFill>
              </a:rPr>
              <a:t>более </a:t>
            </a:r>
            <a:r>
              <a:rPr lang="ru-RU" sz="1800" dirty="0" smtClean="0">
                <a:solidFill>
                  <a:schemeClr val="tx1"/>
                </a:solidFill>
              </a:rPr>
              <a:t>100 посадочных мест </a:t>
            </a:r>
          </a:p>
          <a:p>
            <a:pPr marL="342900" indent="-342900">
              <a:buFontTx/>
              <a:buChar char="-"/>
            </a:pPr>
            <a:r>
              <a:rPr lang="ru-RU" sz="1800" dirty="0" smtClean="0">
                <a:solidFill>
                  <a:schemeClr val="tx1"/>
                </a:solidFill>
              </a:rPr>
              <a:t>в </a:t>
            </a:r>
            <a:r>
              <a:rPr lang="ru-RU" sz="1800" dirty="0" smtClean="0">
                <a:solidFill>
                  <a:schemeClr val="tx1"/>
                </a:solidFill>
              </a:rPr>
              <a:t>НЕСЕТЕВЫХ </a:t>
            </a:r>
            <a:r>
              <a:rPr lang="ru-RU" sz="1800" dirty="0" smtClean="0">
                <a:solidFill>
                  <a:schemeClr val="tx1"/>
                </a:solidFill>
              </a:rPr>
              <a:t>– не более 110 – 130 мест</a:t>
            </a:r>
          </a:p>
          <a:p>
            <a:pPr marL="285750" indent="-285750">
              <a:buFontTx/>
              <a:buChar char="-"/>
            </a:pPr>
            <a:endParaRPr lang="ru-RU" dirty="0"/>
          </a:p>
          <a:p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1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85564" y="590204"/>
            <a:ext cx="2734885" cy="2044931"/>
          </a:xfrm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chemeClr val="tx1"/>
                </a:solidFill>
              </a:rPr>
              <a:t>В среднем больше всего посадочных мест в </a:t>
            </a: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столовых и ресторанах </a:t>
            </a:r>
            <a:r>
              <a:rPr lang="ru-RU" b="1" dirty="0" smtClean="0">
                <a:solidFill>
                  <a:schemeClr val="tx1"/>
                </a:solidFill>
              </a:rPr>
              <a:t>от 80  до 103</a:t>
            </a:r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065"/>
            <a:ext cx="8803178" cy="6209608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85564" y="3233651"/>
            <a:ext cx="2734885" cy="2890925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endParaRPr lang="ru-RU" dirty="0"/>
          </a:p>
          <a:p>
            <a:r>
              <a:rPr lang="ru-RU" sz="2000" dirty="0" smtClean="0">
                <a:solidFill>
                  <a:schemeClr val="tx1"/>
                </a:solidFill>
              </a:rPr>
              <a:t>Золотую середину составляют: </a:t>
            </a:r>
          </a:p>
          <a:p>
            <a:r>
              <a:rPr lang="ru-RU" sz="2000" dirty="0" smtClean="0">
                <a:solidFill>
                  <a:schemeClr val="accent5">
                    <a:lumMod val="75000"/>
                  </a:schemeClr>
                </a:solidFill>
              </a:rPr>
              <a:t>бары, буфеты и кафе </a:t>
            </a:r>
            <a:r>
              <a:rPr lang="ru-RU" sz="2000" dirty="0" smtClean="0">
                <a:solidFill>
                  <a:schemeClr val="tx1"/>
                </a:solidFill>
              </a:rPr>
              <a:t>– от 30 до 35 посадочных мест</a:t>
            </a:r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79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4196" y="174566"/>
            <a:ext cx="11596253" cy="925861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 smtClean="0">
                <a:solidFill>
                  <a:schemeClr val="tx1"/>
                </a:solidFill>
              </a:rPr>
              <a:t>Наиболее загруженные улицы Москвы </a:t>
            </a:r>
            <a:br>
              <a:rPr lang="ru-RU" sz="2800" b="1" dirty="0" smtClean="0">
                <a:solidFill>
                  <a:schemeClr val="tx1"/>
                </a:solidFill>
              </a:rPr>
            </a:br>
            <a:r>
              <a:rPr lang="ru-RU" sz="2800" b="1" dirty="0" smtClean="0">
                <a:solidFill>
                  <a:schemeClr val="tx1"/>
                </a:solidFill>
              </a:rPr>
              <a:t>по количеству объектов общественного питания</a:t>
            </a:r>
            <a:endParaRPr lang="ru-RU" sz="2800" b="1" dirty="0">
              <a:solidFill>
                <a:schemeClr val="tx1"/>
              </a:solidFill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195" y="1271847"/>
            <a:ext cx="9220787" cy="5469774"/>
          </a:xfrm>
        </p:spPr>
      </p:pic>
    </p:spTree>
    <p:extLst>
      <p:ext uri="{BB962C8B-B14F-4D97-AF65-F5344CB8AC3E}">
        <p14:creationId xmlns:p14="http://schemas.microsoft.com/office/powerpoint/2010/main" val="94649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641</TotalTime>
  <Words>387</Words>
  <Application>Microsoft Office PowerPoint</Application>
  <PresentationFormat>Широкоэкранный</PresentationFormat>
  <Paragraphs>61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Trebuchet MS</vt:lpstr>
      <vt:lpstr>Wingdings</vt:lpstr>
      <vt:lpstr>Wingdings 3</vt:lpstr>
      <vt:lpstr>Аспект</vt:lpstr>
      <vt:lpstr>Исследование рынка заведений общественного питания Москвы</vt:lpstr>
      <vt:lpstr>Презентация PowerPoint</vt:lpstr>
      <vt:lpstr>В Москве  более 15 000 заведений общественного питания</vt:lpstr>
      <vt:lpstr>Презентация PowerPoint</vt:lpstr>
      <vt:lpstr>Сетевое распространение характерно для предприятий общественного питания </vt:lpstr>
      <vt:lpstr>Презентация PowerPoint</vt:lpstr>
      <vt:lpstr>В Москве много сетевых заведений с небольшим количеством посадочных мест</vt:lpstr>
      <vt:lpstr>В среднем больше всего посадочных мест в столовых и ресторанах от 80  до 103</vt:lpstr>
      <vt:lpstr>Наиболее загруженные улицы Москвы  по количеству объектов общественного питания</vt:lpstr>
      <vt:lpstr>В Москве 458 улиц с одним объектом общественного питания </vt:lpstr>
      <vt:lpstr>Закономерности для загруженных улиц:</vt:lpstr>
      <vt:lpstr>Рекомендации</vt:lpstr>
      <vt:lpstr>До встречи в нашем кафе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рынка заведений общественного питания Москвы</dc:title>
  <dc:creator>ACER</dc:creator>
  <cp:lastModifiedBy>ACER</cp:lastModifiedBy>
  <cp:revision>32</cp:revision>
  <dcterms:created xsi:type="dcterms:W3CDTF">2022-01-12T10:07:43Z</dcterms:created>
  <dcterms:modified xsi:type="dcterms:W3CDTF">2022-01-16T15:56:33Z</dcterms:modified>
</cp:coreProperties>
</file>