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PowerPoint]Raw2014_2016_Weightclass!PivotTable1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1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1">
                <a:solidFill>
                  <a:schemeClr val="bg1">
                    <a:lumMod val="50000"/>
                  </a:schemeClr>
                </a:solidFill>
              </a:rPr>
              <a:t>Female Divisions</a:t>
            </a:r>
          </a:p>
        </c:rich>
      </c:tx>
      <c:layout>
        <c:manualLayout>
          <c:xMode val="edge"/>
          <c:yMode val="edge"/>
          <c:x val="5.241530950071898E-2"/>
          <c:y val="3.5348792410123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1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Raw2014_2016_Weightclass!$J$3:$J$4</c:f>
              <c:strCache>
                <c:ptCount val="1"/>
                <c:pt idx="0">
                  <c:v>43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Raw2014_2016_Weightclass!$J$5:$J$9</c:f>
              <c:numCache>
                <c:formatCode>0.00%</c:formatCode>
                <c:ptCount val="4"/>
                <c:pt idx="0">
                  <c:v>1.5151515151515152E-2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Raw2014_2016_Weightclass!$K$3:$K$4</c:f>
              <c:strCache>
                <c:ptCount val="1"/>
                <c:pt idx="0">
                  <c:v>47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Raw2014_2016_Weightclass!$K$5:$K$9</c:f>
              <c:numCache>
                <c:formatCode>0.00%</c:formatCode>
                <c:ptCount val="4"/>
                <c:pt idx="0">
                  <c:v>3.0303030303030304E-2</c:v>
                </c:pt>
                <c:pt idx="1">
                  <c:v>5.7971014492753624E-2</c:v>
                </c:pt>
                <c:pt idx="2">
                  <c:v>4.1237113402061855E-2</c:v>
                </c:pt>
                <c:pt idx="3">
                  <c:v>2.3255813953488372E-2</c:v>
                </c:pt>
              </c:numCache>
            </c:numRef>
          </c:val>
        </c:ser>
        <c:ser>
          <c:idx val="2"/>
          <c:order val="2"/>
          <c:tx>
            <c:strRef>
              <c:f>Raw2014_2016_Weightclass!$L$3:$L$4</c:f>
              <c:strCache>
                <c:ptCount val="1"/>
                <c:pt idx="0">
                  <c:v>52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Raw2014_2016_Weightclass!$L$5:$L$9</c:f>
              <c:numCache>
                <c:formatCode>0.00%</c:formatCode>
                <c:ptCount val="4"/>
                <c:pt idx="0">
                  <c:v>4.5454545454545456E-2</c:v>
                </c:pt>
                <c:pt idx="1">
                  <c:v>6.7632850241545889E-2</c:v>
                </c:pt>
                <c:pt idx="2">
                  <c:v>8.7628865979381437E-2</c:v>
                </c:pt>
                <c:pt idx="3">
                  <c:v>7.7519379844961239E-2</c:v>
                </c:pt>
              </c:numCache>
            </c:numRef>
          </c:val>
        </c:ser>
        <c:ser>
          <c:idx val="3"/>
          <c:order val="3"/>
          <c:tx>
            <c:strRef>
              <c:f>Raw2014_2016_Weightclass!$M$3:$M$4</c:f>
              <c:strCache>
                <c:ptCount val="1"/>
                <c:pt idx="0">
                  <c:v>57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Raw2014_2016_Weightclass!$M$5:$M$9</c:f>
              <c:numCache>
                <c:formatCode>0.00%</c:formatCode>
                <c:ptCount val="4"/>
                <c:pt idx="0">
                  <c:v>0.12121212121212122</c:v>
                </c:pt>
                <c:pt idx="1">
                  <c:v>0.13043478260869565</c:v>
                </c:pt>
                <c:pt idx="2">
                  <c:v>0.16494845360824742</c:v>
                </c:pt>
                <c:pt idx="3">
                  <c:v>0.1744186046511628</c:v>
                </c:pt>
              </c:numCache>
            </c:numRef>
          </c:val>
        </c:ser>
        <c:ser>
          <c:idx val="4"/>
          <c:order val="4"/>
          <c:tx>
            <c:strRef>
              <c:f>Raw2014_2016_Weightclass!$N$3:$N$4</c:f>
              <c:strCache>
                <c:ptCount val="1"/>
                <c:pt idx="0">
                  <c:v>63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Raw2014_2016_Weightclass!$N$5:$N$9</c:f>
              <c:numCache>
                <c:formatCode>0.00%</c:formatCode>
                <c:ptCount val="4"/>
                <c:pt idx="0">
                  <c:v>0.16666666666666666</c:v>
                </c:pt>
                <c:pt idx="1">
                  <c:v>0.23671497584541062</c:v>
                </c:pt>
                <c:pt idx="2">
                  <c:v>0.26288659793814434</c:v>
                </c:pt>
                <c:pt idx="3">
                  <c:v>0.27131782945736432</c:v>
                </c:pt>
              </c:numCache>
            </c:numRef>
          </c:val>
        </c:ser>
        <c:ser>
          <c:idx val="5"/>
          <c:order val="5"/>
          <c:tx>
            <c:strRef>
              <c:f>Raw2014_2016_Weightclass!$O$3:$O$4</c:f>
              <c:strCache>
                <c:ptCount val="1"/>
                <c:pt idx="0">
                  <c:v>72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Raw2014_2016_Weightclass!$O$5:$O$9</c:f>
              <c:numCache>
                <c:formatCode>0.00%</c:formatCode>
                <c:ptCount val="4"/>
                <c:pt idx="0">
                  <c:v>0.30303030303030304</c:v>
                </c:pt>
                <c:pt idx="1">
                  <c:v>0.24637681159420291</c:v>
                </c:pt>
                <c:pt idx="2">
                  <c:v>0.18556701030927836</c:v>
                </c:pt>
                <c:pt idx="3">
                  <c:v>0.23643410852713179</c:v>
                </c:pt>
              </c:numCache>
            </c:numRef>
          </c:val>
        </c:ser>
        <c:ser>
          <c:idx val="6"/>
          <c:order val="6"/>
          <c:tx>
            <c:strRef>
              <c:f>Raw2014_2016_Weightclass!$P$3:$P$4</c:f>
              <c:strCache>
                <c:ptCount val="1"/>
                <c:pt idx="0">
                  <c:v>84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Raw2014_2016_Weightclass!$P$5:$P$9</c:f>
              <c:numCache>
                <c:formatCode>0.00%</c:formatCode>
                <c:ptCount val="4"/>
                <c:pt idx="0">
                  <c:v>0.15151515151515152</c:v>
                </c:pt>
                <c:pt idx="1">
                  <c:v>0.12560386473429952</c:v>
                </c:pt>
                <c:pt idx="2">
                  <c:v>0.17010309278350516</c:v>
                </c:pt>
                <c:pt idx="3">
                  <c:v>0.1124031007751938</c:v>
                </c:pt>
              </c:numCache>
            </c:numRef>
          </c:val>
        </c:ser>
        <c:ser>
          <c:idx val="7"/>
          <c:order val="7"/>
          <c:tx>
            <c:strRef>
              <c:f>Raw2014_2016_Weightclass!$Q$3:$Q$4</c:f>
              <c:strCache>
                <c:ptCount val="1"/>
                <c:pt idx="0">
                  <c:v>84+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Raw2014_2016_Weightclass!$I$5:$I$9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Raw2014_2016_Weightclass!$Q$5:$Q$9</c:f>
              <c:numCache>
                <c:formatCode>0.00%</c:formatCode>
                <c:ptCount val="4"/>
                <c:pt idx="0">
                  <c:v>0.16666666666666666</c:v>
                </c:pt>
                <c:pt idx="1">
                  <c:v>0.13526570048309178</c:v>
                </c:pt>
                <c:pt idx="2">
                  <c:v>8.7628865979381437E-2</c:v>
                </c:pt>
                <c:pt idx="3">
                  <c:v>0.10465116279069768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9410720"/>
        <c:axId val="309411280"/>
      </c:barChart>
      <c:catAx>
        <c:axId val="30941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11280"/>
        <c:crosses val="autoZero"/>
        <c:auto val="1"/>
        <c:lblAlgn val="ctr"/>
        <c:lblOffset val="100"/>
        <c:noMultiLvlLbl val="0"/>
      </c:catAx>
      <c:valAx>
        <c:axId val="3094112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941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318700336215303"/>
          <c:y val="0.16755688795781262"/>
          <c:w val="0.12397921306607275"/>
          <c:h val="0.716575167687372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PowerPoint]Raw2014_2016_Weightclass!PivotTable2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1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1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Male Divisions</a:t>
            </a:r>
          </a:p>
        </c:rich>
      </c:tx>
      <c:layout>
        <c:manualLayout>
          <c:xMode val="edge"/>
          <c:yMode val="edge"/>
          <c:x val="5.0293812616523575E-2"/>
          <c:y val="2.0081299127463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1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Raw2014_2016_Weightclass!$T$3:$T$4</c:f>
              <c:strCache>
                <c:ptCount val="1"/>
                <c:pt idx="0">
                  <c:v>59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Raw2014_2016_Weightclass!$T$5:$T$9</c:f>
              <c:numCache>
                <c:formatCode>0.00%</c:formatCode>
                <c:ptCount val="4"/>
                <c:pt idx="0">
                  <c:v>2.6666666666666668E-2</c:v>
                </c:pt>
                <c:pt idx="1">
                  <c:v>2.6755852842809364E-2</c:v>
                </c:pt>
                <c:pt idx="2">
                  <c:v>3.515625E-2</c:v>
                </c:pt>
                <c:pt idx="3">
                  <c:v>2.4390243902439025E-2</c:v>
                </c:pt>
              </c:numCache>
            </c:numRef>
          </c:val>
        </c:ser>
        <c:ser>
          <c:idx val="1"/>
          <c:order val="1"/>
          <c:tx>
            <c:strRef>
              <c:f>Raw2014_2016_Weightclass!$U$3:$U$4</c:f>
              <c:strCache>
                <c:ptCount val="1"/>
                <c:pt idx="0">
                  <c:v>66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Raw2014_2016_Weightclass!$U$5:$U$9</c:f>
              <c:numCache>
                <c:formatCode>0.00%</c:formatCode>
                <c:ptCount val="4"/>
                <c:pt idx="0">
                  <c:v>0.06</c:v>
                </c:pt>
                <c:pt idx="1">
                  <c:v>5.6856187290969896E-2</c:v>
                </c:pt>
                <c:pt idx="2">
                  <c:v>8.984375E-2</c:v>
                </c:pt>
                <c:pt idx="3">
                  <c:v>6.2717770034843204E-2</c:v>
                </c:pt>
              </c:numCache>
            </c:numRef>
          </c:val>
        </c:ser>
        <c:ser>
          <c:idx val="2"/>
          <c:order val="2"/>
          <c:tx>
            <c:strRef>
              <c:f>Raw2014_2016_Weightclass!$V$3:$V$4</c:f>
              <c:strCache>
                <c:ptCount val="1"/>
                <c:pt idx="0">
                  <c:v>74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Raw2014_2016_Weightclass!$V$5:$V$9</c:f>
              <c:numCache>
                <c:formatCode>0.00%</c:formatCode>
                <c:ptCount val="4"/>
                <c:pt idx="0">
                  <c:v>0.10666666666666667</c:v>
                </c:pt>
                <c:pt idx="1">
                  <c:v>0.10367892976588629</c:v>
                </c:pt>
                <c:pt idx="2">
                  <c:v>0.125</c:v>
                </c:pt>
                <c:pt idx="3">
                  <c:v>0.14634146341463414</c:v>
                </c:pt>
              </c:numCache>
            </c:numRef>
          </c:val>
        </c:ser>
        <c:ser>
          <c:idx val="3"/>
          <c:order val="3"/>
          <c:tx>
            <c:strRef>
              <c:f>Raw2014_2016_Weightclass!$W$3:$W$4</c:f>
              <c:strCache>
                <c:ptCount val="1"/>
                <c:pt idx="0">
                  <c:v>83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Raw2014_2016_Weightclass!$W$5:$W$9</c:f>
              <c:numCache>
                <c:formatCode>0.00%</c:formatCode>
                <c:ptCount val="4"/>
                <c:pt idx="0">
                  <c:v>0.2</c:v>
                </c:pt>
                <c:pt idx="1">
                  <c:v>0.18394648829431437</c:v>
                </c:pt>
                <c:pt idx="2">
                  <c:v>0.18359375</c:v>
                </c:pt>
                <c:pt idx="3">
                  <c:v>0.21254355400696864</c:v>
                </c:pt>
              </c:numCache>
            </c:numRef>
          </c:val>
        </c:ser>
        <c:ser>
          <c:idx val="4"/>
          <c:order val="4"/>
          <c:tx>
            <c:strRef>
              <c:f>Raw2014_2016_Weightclass!$X$3:$X$4</c:f>
              <c:strCache>
                <c:ptCount val="1"/>
                <c:pt idx="0">
                  <c:v>93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Raw2014_2016_Weightclass!$X$5:$X$9</c:f>
              <c:numCache>
                <c:formatCode>0.00%</c:formatCode>
                <c:ptCount val="4"/>
                <c:pt idx="0">
                  <c:v>0.23333333333333334</c:v>
                </c:pt>
                <c:pt idx="1">
                  <c:v>0.22408026755852842</c:v>
                </c:pt>
                <c:pt idx="2">
                  <c:v>0.28125</c:v>
                </c:pt>
                <c:pt idx="3">
                  <c:v>0.22996515679442509</c:v>
                </c:pt>
              </c:numCache>
            </c:numRef>
          </c:val>
        </c:ser>
        <c:ser>
          <c:idx val="5"/>
          <c:order val="5"/>
          <c:tx>
            <c:strRef>
              <c:f>Raw2014_2016_Weightclass!$Y$3:$Y$4</c:f>
              <c:strCache>
                <c:ptCount val="1"/>
                <c:pt idx="0">
                  <c:v>105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Raw2014_2016_Weightclass!$Y$5:$Y$9</c:f>
              <c:numCache>
                <c:formatCode>0.00%</c:formatCode>
                <c:ptCount val="4"/>
                <c:pt idx="0">
                  <c:v>0.2</c:v>
                </c:pt>
                <c:pt idx="1">
                  <c:v>0.1939799331103679</c:v>
                </c:pt>
                <c:pt idx="2">
                  <c:v>0.1640625</c:v>
                </c:pt>
                <c:pt idx="3">
                  <c:v>0.21254355400696864</c:v>
                </c:pt>
              </c:numCache>
            </c:numRef>
          </c:val>
        </c:ser>
        <c:ser>
          <c:idx val="6"/>
          <c:order val="6"/>
          <c:tx>
            <c:strRef>
              <c:f>Raw2014_2016_Weightclass!$Z$3:$Z$4</c:f>
              <c:strCache>
                <c:ptCount val="1"/>
                <c:pt idx="0">
                  <c:v>120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Raw2014_2016_Weightclass!$Z$5:$Z$9</c:f>
              <c:numCache>
                <c:formatCode>0.00%</c:formatCode>
                <c:ptCount val="4"/>
                <c:pt idx="0">
                  <c:v>8.666666666666667E-2</c:v>
                </c:pt>
                <c:pt idx="1">
                  <c:v>0.13712374581939799</c:v>
                </c:pt>
                <c:pt idx="2">
                  <c:v>7.421875E-2</c:v>
                </c:pt>
                <c:pt idx="3">
                  <c:v>7.6655052264808357E-2</c:v>
                </c:pt>
              </c:numCache>
            </c:numRef>
          </c:val>
        </c:ser>
        <c:ser>
          <c:idx val="7"/>
          <c:order val="7"/>
          <c:tx>
            <c:strRef>
              <c:f>Raw2014_2016_Weightclass!$AA$3:$AA$4</c:f>
              <c:strCache>
                <c:ptCount val="1"/>
                <c:pt idx="0">
                  <c:v>120+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Raw2014_2016_Weightclass!$S$5:$S$9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Raw2014_2016_Weightclass!$AA$5:$AA$9</c:f>
              <c:numCache>
                <c:formatCode>0.00%</c:formatCode>
                <c:ptCount val="4"/>
                <c:pt idx="0">
                  <c:v>8.666666666666667E-2</c:v>
                </c:pt>
                <c:pt idx="1">
                  <c:v>7.3578595317725759E-2</c:v>
                </c:pt>
                <c:pt idx="2">
                  <c:v>4.6875E-2</c:v>
                </c:pt>
                <c:pt idx="3">
                  <c:v>3.484320557491289E-2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6456576"/>
        <c:axId val="316456016"/>
      </c:barChart>
      <c:catAx>
        <c:axId val="31645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56016"/>
        <c:crosses val="autoZero"/>
        <c:auto val="1"/>
        <c:lblAlgn val="ctr"/>
        <c:lblOffset val="100"/>
        <c:noMultiLvlLbl val="0"/>
      </c:catAx>
      <c:valAx>
        <c:axId val="3164560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645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72477393044278"/>
          <c:y val="0.1401785572225418"/>
          <c:w val="0.1259746818159457"/>
          <c:h val="0.78998336120929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971A-77F0-48AC-9E02-7050CAA08B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CD9A-D225-478B-A4F2-DE450831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106089"/>
              </p:ext>
            </p:extLst>
          </p:nvPr>
        </p:nvGraphicFramePr>
        <p:xfrm>
          <a:off x="1341165" y="1438209"/>
          <a:ext cx="5046564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77650"/>
              </p:ext>
            </p:extLst>
          </p:nvPr>
        </p:nvGraphicFramePr>
        <p:xfrm>
          <a:off x="1587307" y="5784035"/>
          <a:ext cx="4041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72"/>
                <a:gridCol w="1023974"/>
                <a:gridCol w="1010373"/>
                <a:gridCol w="101037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07490"/>
              </p:ext>
            </p:extLst>
          </p:nvPr>
        </p:nvGraphicFramePr>
        <p:xfrm>
          <a:off x="6637607" y="5784035"/>
          <a:ext cx="4041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72"/>
                <a:gridCol w="1023974"/>
                <a:gridCol w="1010373"/>
                <a:gridCol w="101037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2739" y="5646289"/>
            <a:ext cx="137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Lifters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Weightclass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Composition at USAPL Raw Nationals by Year, Open Divisions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791794"/>
              </p:ext>
            </p:extLst>
          </p:nvPr>
        </p:nvGraphicFramePr>
        <p:xfrm>
          <a:off x="6387729" y="1484807"/>
          <a:ext cx="5148489" cy="414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27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Weightclass Composition at USAPL Raw Nationals by Year, Open Divisions</vt:lpstr>
    </vt:vector>
  </TitlesOfParts>
  <Company>Aegis 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Zamriy</dc:creator>
  <cp:lastModifiedBy>Yulia Zamriy</cp:lastModifiedBy>
  <cp:revision>8</cp:revision>
  <dcterms:created xsi:type="dcterms:W3CDTF">2017-12-07T22:40:36Z</dcterms:created>
  <dcterms:modified xsi:type="dcterms:W3CDTF">2017-12-07T23:07:01Z</dcterms:modified>
</cp:coreProperties>
</file>