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sldIdLst>
    <p:sldId id="256" r:id="rId2"/>
    <p:sldId id="257" r:id="rId3"/>
    <p:sldId id="258" r:id="rId4"/>
    <p:sldId id="26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70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CD42854-E19D-2347-A73E-AD4589EE4983}">
          <p14:sldIdLst>
            <p14:sldId id="256"/>
            <p14:sldId id="257"/>
            <p14:sldId id="258"/>
            <p14:sldId id="26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71"/>
            <p14:sldId id="270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0"/>
  </p:normalViewPr>
  <p:slideViewPr>
    <p:cSldViewPr snapToGrid="0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BACB0DD-CDE8-6B40-B6E6-9471B0FABD5F}" type="datetimeFigureOut">
              <a:rPr lang="ru-FR" smtClean="0"/>
              <a:t>16/06/2025</a:t>
            </a:fld>
            <a:endParaRPr lang="ru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3C975A5-3F07-6645-BC05-E883879A8696}" type="slidenum">
              <a:rPr lang="ru-FR" smtClean="0"/>
              <a:t>‹#›</a:t>
            </a:fld>
            <a:endParaRPr lang="ru-FR"/>
          </a:p>
        </p:txBody>
      </p:sp>
    </p:spTree>
    <p:extLst>
      <p:ext uri="{BB962C8B-B14F-4D97-AF65-F5344CB8AC3E}">
        <p14:creationId xmlns:p14="http://schemas.microsoft.com/office/powerpoint/2010/main" val="3231665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B0DD-CDE8-6B40-B6E6-9471B0FABD5F}" type="datetimeFigureOut">
              <a:rPr lang="ru-FR" smtClean="0"/>
              <a:t>16/06/2025</a:t>
            </a:fld>
            <a:endParaRPr lang="ru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75A5-3F07-6645-BC05-E883879A8696}" type="slidenum">
              <a:rPr lang="ru-FR" smtClean="0"/>
              <a:t>‹#›</a:t>
            </a:fld>
            <a:endParaRPr lang="ru-FR"/>
          </a:p>
        </p:txBody>
      </p:sp>
    </p:spTree>
    <p:extLst>
      <p:ext uri="{BB962C8B-B14F-4D97-AF65-F5344CB8AC3E}">
        <p14:creationId xmlns:p14="http://schemas.microsoft.com/office/powerpoint/2010/main" val="41101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B0DD-CDE8-6B40-B6E6-9471B0FABD5F}" type="datetimeFigureOut">
              <a:rPr lang="ru-FR" smtClean="0"/>
              <a:t>16/06/2025</a:t>
            </a:fld>
            <a:endParaRPr lang="ru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75A5-3F07-6645-BC05-E883879A8696}" type="slidenum">
              <a:rPr lang="ru-FR" smtClean="0"/>
              <a:t>‹#›</a:t>
            </a:fld>
            <a:endParaRPr lang="ru-FR"/>
          </a:p>
        </p:txBody>
      </p:sp>
    </p:spTree>
    <p:extLst>
      <p:ext uri="{BB962C8B-B14F-4D97-AF65-F5344CB8AC3E}">
        <p14:creationId xmlns:p14="http://schemas.microsoft.com/office/powerpoint/2010/main" val="1470943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B0DD-CDE8-6B40-B6E6-9471B0FABD5F}" type="datetimeFigureOut">
              <a:rPr lang="ru-FR" smtClean="0"/>
              <a:t>16/06/2025</a:t>
            </a:fld>
            <a:endParaRPr lang="ru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75A5-3F07-6645-BC05-E883879A8696}" type="slidenum">
              <a:rPr lang="ru-FR" smtClean="0"/>
              <a:t>‹#›</a:t>
            </a:fld>
            <a:endParaRPr lang="ru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456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B0DD-CDE8-6B40-B6E6-9471B0FABD5F}" type="datetimeFigureOut">
              <a:rPr lang="ru-FR" smtClean="0"/>
              <a:t>16/06/2025</a:t>
            </a:fld>
            <a:endParaRPr lang="ru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75A5-3F07-6645-BC05-E883879A8696}" type="slidenum">
              <a:rPr lang="ru-FR" smtClean="0"/>
              <a:t>‹#›</a:t>
            </a:fld>
            <a:endParaRPr lang="ru-FR"/>
          </a:p>
        </p:txBody>
      </p:sp>
    </p:spTree>
    <p:extLst>
      <p:ext uri="{BB962C8B-B14F-4D97-AF65-F5344CB8AC3E}">
        <p14:creationId xmlns:p14="http://schemas.microsoft.com/office/powerpoint/2010/main" val="2800887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B0DD-CDE8-6B40-B6E6-9471B0FABD5F}" type="datetimeFigureOut">
              <a:rPr lang="ru-FR" smtClean="0"/>
              <a:t>16/06/2025</a:t>
            </a:fld>
            <a:endParaRPr lang="ru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75A5-3F07-6645-BC05-E883879A8696}" type="slidenum">
              <a:rPr lang="ru-FR" smtClean="0"/>
              <a:t>‹#›</a:t>
            </a:fld>
            <a:endParaRPr lang="ru-FR"/>
          </a:p>
        </p:txBody>
      </p:sp>
    </p:spTree>
    <p:extLst>
      <p:ext uri="{BB962C8B-B14F-4D97-AF65-F5344CB8AC3E}">
        <p14:creationId xmlns:p14="http://schemas.microsoft.com/office/powerpoint/2010/main" val="506761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B0DD-CDE8-6B40-B6E6-9471B0FABD5F}" type="datetimeFigureOut">
              <a:rPr lang="ru-FR" smtClean="0"/>
              <a:t>16/06/2025</a:t>
            </a:fld>
            <a:endParaRPr lang="ru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75A5-3F07-6645-BC05-E883879A8696}" type="slidenum">
              <a:rPr lang="ru-FR" smtClean="0"/>
              <a:t>‹#›</a:t>
            </a:fld>
            <a:endParaRPr lang="ru-FR"/>
          </a:p>
        </p:txBody>
      </p:sp>
    </p:spTree>
    <p:extLst>
      <p:ext uri="{BB962C8B-B14F-4D97-AF65-F5344CB8AC3E}">
        <p14:creationId xmlns:p14="http://schemas.microsoft.com/office/powerpoint/2010/main" val="1511310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B0DD-CDE8-6B40-B6E6-9471B0FABD5F}" type="datetimeFigureOut">
              <a:rPr lang="ru-FR" smtClean="0"/>
              <a:t>16/06/2025</a:t>
            </a:fld>
            <a:endParaRPr lang="ru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75A5-3F07-6645-BC05-E883879A8696}" type="slidenum">
              <a:rPr lang="ru-FR" smtClean="0"/>
              <a:t>‹#›</a:t>
            </a:fld>
            <a:endParaRPr lang="ru-FR"/>
          </a:p>
        </p:txBody>
      </p:sp>
    </p:spTree>
    <p:extLst>
      <p:ext uri="{BB962C8B-B14F-4D97-AF65-F5344CB8AC3E}">
        <p14:creationId xmlns:p14="http://schemas.microsoft.com/office/powerpoint/2010/main" val="748930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B0DD-CDE8-6B40-B6E6-9471B0FABD5F}" type="datetimeFigureOut">
              <a:rPr lang="ru-FR" smtClean="0"/>
              <a:t>16/06/2025</a:t>
            </a:fld>
            <a:endParaRPr lang="ru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75A5-3F07-6645-BC05-E883879A8696}" type="slidenum">
              <a:rPr lang="ru-FR" smtClean="0"/>
              <a:t>‹#›</a:t>
            </a:fld>
            <a:endParaRPr lang="ru-FR"/>
          </a:p>
        </p:txBody>
      </p:sp>
    </p:spTree>
    <p:extLst>
      <p:ext uri="{BB962C8B-B14F-4D97-AF65-F5344CB8AC3E}">
        <p14:creationId xmlns:p14="http://schemas.microsoft.com/office/powerpoint/2010/main" val="745626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B0DD-CDE8-6B40-B6E6-9471B0FABD5F}" type="datetimeFigureOut">
              <a:rPr lang="ru-FR" smtClean="0"/>
              <a:t>16/06/2025</a:t>
            </a:fld>
            <a:endParaRPr lang="ru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75A5-3F07-6645-BC05-E883879A8696}" type="slidenum">
              <a:rPr lang="ru-FR" smtClean="0"/>
              <a:t>‹#›</a:t>
            </a:fld>
            <a:endParaRPr lang="ru-FR"/>
          </a:p>
        </p:txBody>
      </p:sp>
    </p:spTree>
    <p:extLst>
      <p:ext uri="{BB962C8B-B14F-4D97-AF65-F5344CB8AC3E}">
        <p14:creationId xmlns:p14="http://schemas.microsoft.com/office/powerpoint/2010/main" val="2891069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B0DD-CDE8-6B40-B6E6-9471B0FABD5F}" type="datetimeFigureOut">
              <a:rPr lang="ru-FR" smtClean="0"/>
              <a:t>16/06/2025</a:t>
            </a:fld>
            <a:endParaRPr lang="ru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75A5-3F07-6645-BC05-E883879A8696}" type="slidenum">
              <a:rPr lang="ru-FR" smtClean="0"/>
              <a:t>‹#›</a:t>
            </a:fld>
            <a:endParaRPr lang="ru-FR"/>
          </a:p>
        </p:txBody>
      </p:sp>
    </p:spTree>
    <p:extLst>
      <p:ext uri="{BB962C8B-B14F-4D97-AF65-F5344CB8AC3E}">
        <p14:creationId xmlns:p14="http://schemas.microsoft.com/office/powerpoint/2010/main" val="369078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B0DD-CDE8-6B40-B6E6-9471B0FABD5F}" type="datetimeFigureOut">
              <a:rPr lang="ru-FR" smtClean="0"/>
              <a:t>16/06/2025</a:t>
            </a:fld>
            <a:endParaRPr lang="ru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75A5-3F07-6645-BC05-E883879A8696}" type="slidenum">
              <a:rPr lang="ru-FR" smtClean="0"/>
              <a:t>‹#›</a:t>
            </a:fld>
            <a:endParaRPr lang="ru-FR"/>
          </a:p>
        </p:txBody>
      </p:sp>
    </p:spTree>
    <p:extLst>
      <p:ext uri="{BB962C8B-B14F-4D97-AF65-F5344CB8AC3E}">
        <p14:creationId xmlns:p14="http://schemas.microsoft.com/office/powerpoint/2010/main" val="3954218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B0DD-CDE8-6B40-B6E6-9471B0FABD5F}" type="datetimeFigureOut">
              <a:rPr lang="ru-FR" smtClean="0"/>
              <a:t>16/06/2025</a:t>
            </a:fld>
            <a:endParaRPr lang="ru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75A5-3F07-6645-BC05-E883879A8696}" type="slidenum">
              <a:rPr lang="ru-FR" smtClean="0"/>
              <a:t>‹#›</a:t>
            </a:fld>
            <a:endParaRPr lang="ru-FR"/>
          </a:p>
        </p:txBody>
      </p:sp>
    </p:spTree>
    <p:extLst>
      <p:ext uri="{BB962C8B-B14F-4D97-AF65-F5344CB8AC3E}">
        <p14:creationId xmlns:p14="http://schemas.microsoft.com/office/powerpoint/2010/main" val="331403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B0DD-CDE8-6B40-B6E6-9471B0FABD5F}" type="datetimeFigureOut">
              <a:rPr lang="ru-FR" smtClean="0"/>
              <a:t>16/06/2025</a:t>
            </a:fld>
            <a:endParaRPr lang="ru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75A5-3F07-6645-BC05-E883879A8696}" type="slidenum">
              <a:rPr lang="ru-FR" smtClean="0"/>
              <a:t>‹#›</a:t>
            </a:fld>
            <a:endParaRPr lang="ru-FR"/>
          </a:p>
        </p:txBody>
      </p:sp>
    </p:spTree>
    <p:extLst>
      <p:ext uri="{BB962C8B-B14F-4D97-AF65-F5344CB8AC3E}">
        <p14:creationId xmlns:p14="http://schemas.microsoft.com/office/powerpoint/2010/main" val="89552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B0DD-CDE8-6B40-B6E6-9471B0FABD5F}" type="datetimeFigureOut">
              <a:rPr lang="ru-FR" smtClean="0"/>
              <a:t>16/06/2025</a:t>
            </a:fld>
            <a:endParaRPr lang="ru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75A5-3F07-6645-BC05-E883879A8696}" type="slidenum">
              <a:rPr lang="ru-FR" smtClean="0"/>
              <a:t>‹#›</a:t>
            </a:fld>
            <a:endParaRPr lang="ru-FR"/>
          </a:p>
        </p:txBody>
      </p:sp>
    </p:spTree>
    <p:extLst>
      <p:ext uri="{BB962C8B-B14F-4D97-AF65-F5344CB8AC3E}">
        <p14:creationId xmlns:p14="http://schemas.microsoft.com/office/powerpoint/2010/main" val="1795760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B0DD-CDE8-6B40-B6E6-9471B0FABD5F}" type="datetimeFigureOut">
              <a:rPr lang="ru-FR" smtClean="0"/>
              <a:t>16/06/2025</a:t>
            </a:fld>
            <a:endParaRPr lang="ru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75A5-3F07-6645-BC05-E883879A8696}" type="slidenum">
              <a:rPr lang="ru-FR" smtClean="0"/>
              <a:t>‹#›</a:t>
            </a:fld>
            <a:endParaRPr lang="ru-FR"/>
          </a:p>
        </p:txBody>
      </p:sp>
    </p:spTree>
    <p:extLst>
      <p:ext uri="{BB962C8B-B14F-4D97-AF65-F5344CB8AC3E}">
        <p14:creationId xmlns:p14="http://schemas.microsoft.com/office/powerpoint/2010/main" val="1554967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B0DD-CDE8-6B40-B6E6-9471B0FABD5F}" type="datetimeFigureOut">
              <a:rPr lang="ru-FR" smtClean="0"/>
              <a:t>16/06/2025</a:t>
            </a:fld>
            <a:endParaRPr lang="ru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975A5-3F07-6645-BC05-E883879A8696}" type="slidenum">
              <a:rPr lang="ru-FR" smtClean="0"/>
              <a:t>‹#›</a:t>
            </a:fld>
            <a:endParaRPr lang="ru-FR"/>
          </a:p>
        </p:txBody>
      </p:sp>
    </p:spTree>
    <p:extLst>
      <p:ext uri="{BB962C8B-B14F-4D97-AF65-F5344CB8AC3E}">
        <p14:creationId xmlns:p14="http://schemas.microsoft.com/office/powerpoint/2010/main" val="2380802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CB0DD-CDE8-6B40-B6E6-9471B0FABD5F}" type="datetimeFigureOut">
              <a:rPr lang="ru-FR" smtClean="0"/>
              <a:t>16/06/2025</a:t>
            </a:fld>
            <a:endParaRPr lang="ru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975A5-3F07-6645-BC05-E883879A8696}" type="slidenum">
              <a:rPr lang="ru-FR" smtClean="0"/>
              <a:t>‹#›</a:t>
            </a:fld>
            <a:endParaRPr lang="ru-FR"/>
          </a:p>
        </p:txBody>
      </p:sp>
    </p:spTree>
    <p:extLst>
      <p:ext uri="{BB962C8B-B14F-4D97-AF65-F5344CB8AC3E}">
        <p14:creationId xmlns:p14="http://schemas.microsoft.com/office/powerpoint/2010/main" val="343430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</p:grpSp>
      <p:pic>
        <p:nvPicPr>
          <p:cNvPr id="66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2FA7C8-E08F-1249-A45B-040519D31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3113" y="1122363"/>
            <a:ext cx="4527929" cy="4287836"/>
          </a:xfrm>
        </p:spPr>
        <p:txBody>
          <a:bodyPr anchor="ctr">
            <a:normAutofit/>
          </a:bodyPr>
          <a:lstStyle/>
          <a:p>
            <a:pPr algn="r"/>
            <a:r>
              <a:rPr lang="ru-RU" sz="4700"/>
              <a:t>Анализ юнит-экономики маркетплейса </a:t>
            </a:r>
            <a:r>
              <a:rPr lang="en-US" sz="4700"/>
              <a:t>MarketPro</a:t>
            </a:r>
            <a:endParaRPr lang="ru-FR" sz="470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ACFE74D-A3DA-81A2-B42E-1239F080C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7342" y="1122363"/>
            <a:ext cx="4506527" cy="4287834"/>
          </a:xfrm>
        </p:spPr>
        <p:txBody>
          <a:bodyPr anchor="ctr">
            <a:normAutofit/>
          </a:bodyPr>
          <a:lstStyle/>
          <a:p>
            <a:r>
              <a:rPr lang="ru-FR" b="1" dirty="0"/>
              <a:t>Выполнила Останина Юлиана</a:t>
            </a:r>
          </a:p>
          <a:p>
            <a:r>
              <a:rPr lang="ru-RU" dirty="0"/>
              <a:t>в</a:t>
            </a:r>
            <a:r>
              <a:rPr lang="ru-FR" dirty="0"/>
              <a:t> рамках курса анализа данных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850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E5DD46-91A7-DDCB-0E92-E28EA5679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8940" y="358434"/>
            <a:ext cx="8791575" cy="1447217"/>
          </a:xfrm>
        </p:spPr>
        <p:txBody>
          <a:bodyPr/>
          <a:lstStyle/>
          <a:p>
            <a:r>
              <a:rPr lang="ru-RU" dirty="0"/>
              <a:t>Ключевые метрики для мониторинга</a:t>
            </a:r>
            <a:endParaRPr lang="ru-FR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C8D8C2-430D-1927-9061-A4E54EE10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4297" y="2027881"/>
            <a:ext cx="8791575" cy="4558114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/>
              <a:t>Ежемесячно:</a:t>
            </a:r>
            <a:r>
              <a:rPr lang="ru-RU" dirty="0"/>
              <a:t>
</a:t>
            </a:r>
            <a:r>
              <a:rPr lang="en-US" dirty="0"/>
              <a:t>CAC </a:t>
            </a:r>
            <a:r>
              <a:rPr lang="ru-RU" dirty="0"/>
              <a:t>покупателей
</a:t>
            </a:r>
            <a:r>
              <a:rPr lang="en-US" dirty="0"/>
              <a:t>CAC </a:t>
            </a:r>
            <a:r>
              <a:rPr lang="ru-RU" dirty="0"/>
              <a:t>продавцов
Среднее удержание
Средний чек
</a:t>
            </a:r>
            <a:r>
              <a:rPr lang="ru-RU" b="1" dirty="0"/>
              <a:t>Квартально:</a:t>
            </a:r>
            <a:r>
              <a:rPr lang="ru-RU" dirty="0"/>
              <a:t>
</a:t>
            </a:r>
            <a:r>
              <a:rPr lang="en-US" dirty="0"/>
              <a:t>LTV </a:t>
            </a:r>
            <a:r>
              <a:rPr lang="ru-RU" dirty="0"/>
              <a:t>покупателей
</a:t>
            </a:r>
            <a:r>
              <a:rPr lang="en-US" dirty="0"/>
              <a:t>LTV </a:t>
            </a:r>
            <a:r>
              <a:rPr lang="ru-RU" dirty="0"/>
              <a:t>продавцов
</a:t>
            </a:r>
            <a:r>
              <a:rPr lang="en-US" dirty="0"/>
              <a:t>ROI </a:t>
            </a:r>
            <a:r>
              <a:rPr lang="ru-RU" dirty="0"/>
              <a:t>по сегментам
Маржинальность</a:t>
            </a:r>
            <a:endParaRPr lang="ru-FR" dirty="0"/>
          </a:p>
        </p:txBody>
      </p:sp>
    </p:spTree>
    <p:extLst>
      <p:ext uri="{BB962C8B-B14F-4D97-AF65-F5344CB8AC3E}">
        <p14:creationId xmlns:p14="http://schemas.microsoft.com/office/powerpoint/2010/main" val="276483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F30063-8E05-C404-FA42-E716EDAD8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0905" y="393158"/>
            <a:ext cx="8791575" cy="845333"/>
          </a:xfrm>
        </p:spPr>
        <p:txBody>
          <a:bodyPr/>
          <a:lstStyle/>
          <a:p>
            <a:r>
              <a:rPr lang="ru-RU" dirty="0"/>
              <a:t>Этапы реализации</a:t>
            </a:r>
            <a:endParaRPr lang="ru-FR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7DA19AC-47D6-B142-003D-E4C9231BA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5791" y="1588042"/>
            <a:ext cx="8791575" cy="4876799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/>
              <a:t>Этап 1 (1-3 месяца):</a:t>
            </a:r>
            <a:r>
              <a:rPr lang="ru-RU" dirty="0"/>
              <a:t>
Оптимизация маркетинговых каналов
Базовые программы лояльности
Автоматизация 25% поддержки
</a:t>
            </a:r>
            <a:r>
              <a:rPr lang="ru-RU" b="1" dirty="0"/>
              <a:t>Этап 2 (4-6 месяцев):</a:t>
            </a:r>
            <a:r>
              <a:rPr lang="ru-RU" dirty="0"/>
              <a:t>
Расширение программ лояльности
Внедрение платных </a:t>
            </a:r>
            <a:r>
              <a:rPr lang="en-US" dirty="0"/>
              <a:t>API
</a:t>
            </a:r>
            <a:r>
              <a:rPr lang="ru-RU" dirty="0"/>
              <a:t>Автоматизация 50% поддержки
</a:t>
            </a:r>
            <a:r>
              <a:rPr lang="ru-RU" b="1" dirty="0"/>
              <a:t>Этап 3 (7-12 месяцев):</a:t>
            </a:r>
            <a:r>
              <a:rPr lang="ru-RU" dirty="0"/>
              <a:t>
Полный запуск оптимизационных мер
Мониторинг и корректировка
Оценка эффективности</a:t>
            </a:r>
            <a:endParaRPr lang="ru-FR" dirty="0"/>
          </a:p>
        </p:txBody>
      </p:sp>
    </p:spTree>
    <p:extLst>
      <p:ext uri="{BB962C8B-B14F-4D97-AF65-F5344CB8AC3E}">
        <p14:creationId xmlns:p14="http://schemas.microsoft.com/office/powerpoint/2010/main" val="3770660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56C73C-83A0-683C-3D61-AAEFFCAE5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9411" y="416307"/>
            <a:ext cx="8791575" cy="775885"/>
          </a:xfrm>
        </p:spPr>
        <p:txBody>
          <a:bodyPr/>
          <a:lstStyle/>
          <a:p>
            <a:r>
              <a:rPr lang="ru-RU" dirty="0"/>
              <a:t>Заключение</a:t>
            </a:r>
            <a:endParaRPr lang="ru-FR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224B475-F971-EA85-BA00-67A3FF745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4768" y="1865836"/>
            <a:ext cx="8791575" cy="4349770"/>
          </a:xfrm>
        </p:spPr>
        <p:txBody>
          <a:bodyPr>
            <a:normAutofit/>
          </a:bodyPr>
          <a:lstStyle/>
          <a:p>
            <a:r>
              <a:rPr lang="ru-RU" b="1" dirty="0"/>
              <a:t>Основные выводы:</a:t>
            </a:r>
            <a:r>
              <a:rPr lang="ru-RU" dirty="0"/>
              <a:t>
Текущая маржинальность отрицательная (-64.75%)
Основные проблемы в сегменте покупателей
Необходимость поэтапной реализации изменений
</a:t>
            </a:r>
            <a:r>
              <a:rPr lang="ru-RU" b="1" dirty="0"/>
              <a:t>Рекомендации:</a:t>
            </a:r>
            <a:r>
              <a:rPr lang="ru-RU" dirty="0"/>
              <a:t>
Внедрение изменений поэтапно
Регулярный мониторинг метрик
Корректировка стратегии по результатам</a:t>
            </a:r>
            <a:endParaRPr lang="ru-FR" dirty="0"/>
          </a:p>
        </p:txBody>
      </p:sp>
    </p:spTree>
    <p:extLst>
      <p:ext uri="{BB962C8B-B14F-4D97-AF65-F5344CB8AC3E}">
        <p14:creationId xmlns:p14="http://schemas.microsoft.com/office/powerpoint/2010/main" val="4011925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3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4105" name="Group 4104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4106" name="Group 4105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4118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FR"/>
              </a:p>
            </p:txBody>
          </p:sp>
          <p:sp>
            <p:nvSpPr>
              <p:cNvPr id="4119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FR"/>
              </a:p>
            </p:txBody>
          </p:sp>
          <p:sp>
            <p:nvSpPr>
              <p:cNvPr id="4120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FR"/>
              </a:p>
            </p:txBody>
          </p:sp>
          <p:sp>
            <p:nvSpPr>
              <p:cNvPr id="4121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FR"/>
              </a:p>
            </p:txBody>
          </p:sp>
          <p:sp>
            <p:nvSpPr>
              <p:cNvPr id="4122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FR"/>
              </a:p>
            </p:txBody>
          </p:sp>
          <p:sp>
            <p:nvSpPr>
              <p:cNvPr id="4123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FR"/>
              </a:p>
            </p:txBody>
          </p:sp>
          <p:sp>
            <p:nvSpPr>
              <p:cNvPr id="4124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FR"/>
              </a:p>
            </p:txBody>
          </p:sp>
          <p:sp>
            <p:nvSpPr>
              <p:cNvPr id="4125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FR"/>
              </a:p>
            </p:txBody>
          </p:sp>
          <p:sp>
            <p:nvSpPr>
              <p:cNvPr id="4126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FR"/>
              </a:p>
            </p:txBody>
          </p:sp>
          <p:sp>
            <p:nvSpPr>
              <p:cNvPr id="4127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FR"/>
              </a:p>
            </p:txBody>
          </p:sp>
          <p:sp>
            <p:nvSpPr>
              <p:cNvPr id="4128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FR"/>
              </a:p>
            </p:txBody>
          </p:sp>
          <p:sp>
            <p:nvSpPr>
              <p:cNvPr id="4129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FR"/>
              </a:p>
            </p:txBody>
          </p:sp>
          <p:sp>
            <p:nvSpPr>
              <p:cNvPr id="4130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FR"/>
              </a:p>
            </p:txBody>
          </p:sp>
          <p:sp>
            <p:nvSpPr>
              <p:cNvPr id="4131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FR"/>
              </a:p>
            </p:txBody>
          </p:sp>
          <p:sp>
            <p:nvSpPr>
              <p:cNvPr id="4132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FR"/>
              </a:p>
            </p:txBody>
          </p:sp>
          <p:sp>
            <p:nvSpPr>
              <p:cNvPr id="4133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FR"/>
              </a:p>
            </p:txBody>
          </p:sp>
          <p:sp>
            <p:nvSpPr>
              <p:cNvPr id="4134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FR"/>
              </a:p>
            </p:txBody>
          </p:sp>
          <p:sp>
            <p:nvSpPr>
              <p:cNvPr id="4135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FR"/>
              </a:p>
            </p:txBody>
          </p:sp>
          <p:sp>
            <p:nvSpPr>
              <p:cNvPr id="4136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FR"/>
              </a:p>
            </p:txBody>
          </p:sp>
          <p:sp>
            <p:nvSpPr>
              <p:cNvPr id="4137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FR"/>
              </a:p>
            </p:txBody>
          </p:sp>
          <p:sp>
            <p:nvSpPr>
              <p:cNvPr id="4138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FR"/>
              </a:p>
            </p:txBody>
          </p:sp>
          <p:sp>
            <p:nvSpPr>
              <p:cNvPr id="4139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FR"/>
              </a:p>
            </p:txBody>
          </p:sp>
          <p:sp>
            <p:nvSpPr>
              <p:cNvPr id="4140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FR"/>
              </a:p>
            </p:txBody>
          </p:sp>
          <p:sp>
            <p:nvSpPr>
              <p:cNvPr id="4141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FR"/>
              </a:p>
            </p:txBody>
          </p:sp>
          <p:sp>
            <p:nvSpPr>
              <p:cNvPr id="4142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FR"/>
              </a:p>
            </p:txBody>
          </p:sp>
          <p:sp>
            <p:nvSpPr>
              <p:cNvPr id="4143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FR"/>
              </a:p>
            </p:txBody>
          </p:sp>
          <p:sp>
            <p:nvSpPr>
              <p:cNvPr id="4144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FR"/>
              </a:p>
            </p:txBody>
          </p:sp>
        </p:grpSp>
        <p:grpSp>
          <p:nvGrpSpPr>
            <p:cNvPr id="4107" name="Group 4106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4108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FR"/>
              </a:p>
            </p:txBody>
          </p:sp>
          <p:sp>
            <p:nvSpPr>
              <p:cNvPr id="4109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FR"/>
              </a:p>
            </p:txBody>
          </p:sp>
          <p:sp>
            <p:nvSpPr>
              <p:cNvPr id="4110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FR"/>
              </a:p>
            </p:txBody>
          </p:sp>
          <p:sp>
            <p:nvSpPr>
              <p:cNvPr id="4111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FR"/>
              </a:p>
            </p:txBody>
          </p:sp>
          <p:sp>
            <p:nvSpPr>
              <p:cNvPr id="4112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FR"/>
              </a:p>
            </p:txBody>
          </p:sp>
          <p:sp>
            <p:nvSpPr>
              <p:cNvPr id="4113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FR"/>
              </a:p>
            </p:txBody>
          </p:sp>
          <p:sp>
            <p:nvSpPr>
              <p:cNvPr id="4114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FR"/>
              </a:p>
            </p:txBody>
          </p:sp>
          <p:sp>
            <p:nvSpPr>
              <p:cNvPr id="4115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FR"/>
              </a:p>
            </p:txBody>
          </p:sp>
          <p:sp>
            <p:nvSpPr>
              <p:cNvPr id="4116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FR"/>
              </a:p>
            </p:txBody>
          </p:sp>
          <p:sp>
            <p:nvSpPr>
              <p:cNvPr id="4117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FR"/>
              </a:p>
            </p:txBody>
          </p:sp>
        </p:grpSp>
      </p:grpSp>
      <p:sp useBgFill="1">
        <p:nvSpPr>
          <p:cNvPr id="4146" name="Rectangle 4145">
            <a:extLst>
              <a:ext uri="{FF2B5EF4-FFF2-40B4-BE49-F238E27FC236}">
                <a16:creationId xmlns:a16="http://schemas.microsoft.com/office/drawing/2014/main" id="{933B46D5-42D5-4194-B895-B45DCFF2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48" name="Group 4147">
            <a:extLst>
              <a:ext uri="{FF2B5EF4-FFF2-40B4-BE49-F238E27FC236}">
                <a16:creationId xmlns:a16="http://schemas.microsoft.com/office/drawing/2014/main" id="{18896DCC-8879-4CF3-BB2D-0C535C805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281238" cy="5289551"/>
            <a:chOff x="0" y="-1"/>
            <a:chExt cx="2281238" cy="5289551"/>
          </a:xfrm>
        </p:grpSpPr>
        <p:sp>
          <p:nvSpPr>
            <p:cNvPr id="4149" name="Rectangle 4148">
              <a:extLst>
                <a:ext uri="{FF2B5EF4-FFF2-40B4-BE49-F238E27FC236}">
                  <a16:creationId xmlns:a16="http://schemas.microsoft.com/office/drawing/2014/main" id="{534630B0-6EE6-4DFE-9FC5-0988FED6C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2"/>
              <a:ext cx="23813" cy="218122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4150" name="Freeform 6">
              <a:extLst>
                <a:ext uri="{FF2B5EF4-FFF2-40B4-BE49-F238E27FC236}">
                  <a16:creationId xmlns:a16="http://schemas.microsoft.com/office/drawing/2014/main" id="{605C0C27-BDE8-4899-B838-C0DC2EAB8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4151" name="Freeform 7">
              <a:extLst>
                <a:ext uri="{FF2B5EF4-FFF2-40B4-BE49-F238E27FC236}">
                  <a16:creationId xmlns:a16="http://schemas.microsoft.com/office/drawing/2014/main" id="{EDC3E8DB-0AA9-4C49-A986-24A6D44A52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7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4152" name="Rectangle 4151">
              <a:extLst>
                <a:ext uri="{FF2B5EF4-FFF2-40B4-BE49-F238E27FC236}">
                  <a16:creationId xmlns:a16="http://schemas.microsoft.com/office/drawing/2014/main" id="{334CA156-4C5B-4EAD-99BC-E2C734D5A5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4"/>
              <a:ext cx="28575" cy="4481513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4153" name="Freeform 9">
              <a:extLst>
                <a:ext uri="{FF2B5EF4-FFF2-40B4-BE49-F238E27FC236}">
                  <a16:creationId xmlns:a16="http://schemas.microsoft.com/office/drawing/2014/main" id="{5E568387-0266-4411-9330-8E9CD9B82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4154" name="Freeform 10">
              <a:extLst>
                <a:ext uri="{FF2B5EF4-FFF2-40B4-BE49-F238E27FC236}">
                  <a16:creationId xmlns:a16="http://schemas.microsoft.com/office/drawing/2014/main" id="{C84DAA3E-ACD2-4620-8906-7C7280CEB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4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4155" name="Freeform 11">
              <a:extLst>
                <a:ext uri="{FF2B5EF4-FFF2-40B4-BE49-F238E27FC236}">
                  <a16:creationId xmlns:a16="http://schemas.microsoft.com/office/drawing/2014/main" id="{2D86F227-CF83-476B-B657-D6B0C53B3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7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4156" name="Freeform 12">
              <a:extLst>
                <a:ext uri="{FF2B5EF4-FFF2-40B4-BE49-F238E27FC236}">
                  <a16:creationId xmlns:a16="http://schemas.microsoft.com/office/drawing/2014/main" id="{14934B78-B04C-4CFA-A64D-EFA402E14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2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4157" name="Freeform 13">
              <a:extLst>
                <a:ext uri="{FF2B5EF4-FFF2-40B4-BE49-F238E27FC236}">
                  <a16:creationId xmlns:a16="http://schemas.microsoft.com/office/drawing/2014/main" id="{60B3248E-2504-49B9-879B-D0158482C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4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4158" name="Freeform 14">
              <a:extLst>
                <a:ext uri="{FF2B5EF4-FFF2-40B4-BE49-F238E27FC236}">
                  <a16:creationId xmlns:a16="http://schemas.microsoft.com/office/drawing/2014/main" id="{CA4F4223-FB0B-4CA0-8913-341EDCD78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-1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4159" name="Freeform 15">
              <a:extLst>
                <a:ext uri="{FF2B5EF4-FFF2-40B4-BE49-F238E27FC236}">
                  <a16:creationId xmlns:a16="http://schemas.microsoft.com/office/drawing/2014/main" id="{42327D55-3076-45A9-8C23-54CC450F3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4160" name="Freeform 16">
              <a:extLst>
                <a:ext uri="{FF2B5EF4-FFF2-40B4-BE49-F238E27FC236}">
                  <a16:creationId xmlns:a16="http://schemas.microsoft.com/office/drawing/2014/main" id="{10BA2659-760C-445C-96A9-155F0BF09F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4161" name="Freeform 17">
              <a:extLst>
                <a:ext uri="{FF2B5EF4-FFF2-40B4-BE49-F238E27FC236}">
                  <a16:creationId xmlns:a16="http://schemas.microsoft.com/office/drawing/2014/main" id="{9EF5E6EC-49CF-43A0-8ED2-136FCDCAD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2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4162" name="Freeform 18">
              <a:extLst>
                <a:ext uri="{FF2B5EF4-FFF2-40B4-BE49-F238E27FC236}">
                  <a16:creationId xmlns:a16="http://schemas.microsoft.com/office/drawing/2014/main" id="{F4A1A617-AE8C-49B0-9B78-F0E2BFB2B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49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4163" name="Freeform 19">
              <a:extLst>
                <a:ext uri="{FF2B5EF4-FFF2-40B4-BE49-F238E27FC236}">
                  <a16:creationId xmlns:a16="http://schemas.microsoft.com/office/drawing/2014/main" id="{4B1C21A9-2A27-4BA8-AB2C-E2F23D93F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2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4164" name="Freeform 20">
              <a:extLst>
                <a:ext uri="{FF2B5EF4-FFF2-40B4-BE49-F238E27FC236}">
                  <a16:creationId xmlns:a16="http://schemas.microsoft.com/office/drawing/2014/main" id="{803E4DF0-86BE-4F7B-99D9-A4DAF790A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4165" name="Freeform 21">
              <a:extLst>
                <a:ext uri="{FF2B5EF4-FFF2-40B4-BE49-F238E27FC236}">
                  <a16:creationId xmlns:a16="http://schemas.microsoft.com/office/drawing/2014/main" id="{324C4266-1501-454D-A3A2-C60585E379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4166" name="Freeform 24">
              <a:extLst>
                <a:ext uri="{FF2B5EF4-FFF2-40B4-BE49-F238E27FC236}">
                  <a16:creationId xmlns:a16="http://schemas.microsoft.com/office/drawing/2014/main" id="{335F4B74-90BA-4372-9744-660DE1DAE6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4167" name="Freeform 25">
              <a:extLst>
                <a:ext uri="{FF2B5EF4-FFF2-40B4-BE49-F238E27FC236}">
                  <a16:creationId xmlns:a16="http://schemas.microsoft.com/office/drawing/2014/main" id="{676BC228-1D88-4E9F-A39C-485245F38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2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4168" name="Freeform 26">
              <a:extLst>
                <a:ext uri="{FF2B5EF4-FFF2-40B4-BE49-F238E27FC236}">
                  <a16:creationId xmlns:a16="http://schemas.microsoft.com/office/drawing/2014/main" id="{82C283AD-515F-427B-A581-F1EC42B2F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4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4169" name="Freeform 27">
              <a:extLst>
                <a:ext uri="{FF2B5EF4-FFF2-40B4-BE49-F238E27FC236}">
                  <a16:creationId xmlns:a16="http://schemas.microsoft.com/office/drawing/2014/main" id="{A211013C-44EA-4C7F-867A-70F84606A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49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4170" name="Freeform 28">
              <a:extLst>
                <a:ext uri="{FF2B5EF4-FFF2-40B4-BE49-F238E27FC236}">
                  <a16:creationId xmlns:a16="http://schemas.microsoft.com/office/drawing/2014/main" id="{5A091894-50E1-4B1B-94B2-693B5DC5A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4171" name="Freeform 29">
              <a:extLst>
                <a:ext uri="{FF2B5EF4-FFF2-40B4-BE49-F238E27FC236}">
                  <a16:creationId xmlns:a16="http://schemas.microsoft.com/office/drawing/2014/main" id="{33665320-A7B0-4BE7-B587-654A5E130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2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4172" name="Freeform 36">
              <a:extLst>
                <a:ext uri="{FF2B5EF4-FFF2-40B4-BE49-F238E27FC236}">
                  <a16:creationId xmlns:a16="http://schemas.microsoft.com/office/drawing/2014/main" id="{5E731000-CA59-41D5-BBAF-4CF0C93CC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2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4173" name="Freeform 37">
              <a:extLst>
                <a:ext uri="{FF2B5EF4-FFF2-40B4-BE49-F238E27FC236}">
                  <a16:creationId xmlns:a16="http://schemas.microsoft.com/office/drawing/2014/main" id="{3ADE52FC-89F2-4DE3-90F2-23F8A19B5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7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4174" name="Freeform 38">
              <a:extLst>
                <a:ext uri="{FF2B5EF4-FFF2-40B4-BE49-F238E27FC236}">
                  <a16:creationId xmlns:a16="http://schemas.microsoft.com/office/drawing/2014/main" id="{C598494B-717D-4E29-9D55-F0FEF36C02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2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4175" name="Freeform 39">
              <a:extLst>
                <a:ext uri="{FF2B5EF4-FFF2-40B4-BE49-F238E27FC236}">
                  <a16:creationId xmlns:a16="http://schemas.microsoft.com/office/drawing/2014/main" id="{4E748B28-C809-4A72-BA26-B42706005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2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4176" name="Freeform 40">
              <a:extLst>
                <a:ext uri="{FF2B5EF4-FFF2-40B4-BE49-F238E27FC236}">
                  <a16:creationId xmlns:a16="http://schemas.microsoft.com/office/drawing/2014/main" id="{1B55B6D8-6E87-41B4-8C20-4C59AB35B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7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4177" name="Freeform 41">
              <a:extLst>
                <a:ext uri="{FF2B5EF4-FFF2-40B4-BE49-F238E27FC236}">
                  <a16:creationId xmlns:a16="http://schemas.microsoft.com/office/drawing/2014/main" id="{8AF0CB98-D797-4C0F-B534-B53FFEC58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7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4178" name="Freeform 42">
              <a:extLst>
                <a:ext uri="{FF2B5EF4-FFF2-40B4-BE49-F238E27FC236}">
                  <a16:creationId xmlns:a16="http://schemas.microsoft.com/office/drawing/2014/main" id="{8161F426-0884-4746-ADFB-ED2E8ED5E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4179" name="Freeform 43">
              <a:extLst>
                <a:ext uri="{FF2B5EF4-FFF2-40B4-BE49-F238E27FC236}">
                  <a16:creationId xmlns:a16="http://schemas.microsoft.com/office/drawing/2014/main" id="{9FB6AEF0-B7A7-4C34-8BCA-D1939E5C0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7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4180" name="Freeform 44">
              <a:extLst>
                <a:ext uri="{FF2B5EF4-FFF2-40B4-BE49-F238E27FC236}">
                  <a16:creationId xmlns:a16="http://schemas.microsoft.com/office/drawing/2014/main" id="{C4221C70-D5F8-42A7-B0AF-B63791EFA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4181" name="Freeform 57">
              <a:extLst>
                <a:ext uri="{FF2B5EF4-FFF2-40B4-BE49-F238E27FC236}">
                  <a16:creationId xmlns:a16="http://schemas.microsoft.com/office/drawing/2014/main" id="{4C075733-AA99-4CB2-934E-9F42E6FC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4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4182" name="Freeform 58">
              <a:extLst>
                <a:ext uri="{FF2B5EF4-FFF2-40B4-BE49-F238E27FC236}">
                  <a16:creationId xmlns:a16="http://schemas.microsoft.com/office/drawing/2014/main" id="{266B426D-F5FB-456F-84B5-2DACFEA7A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2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</p:grpSp>
      <p:sp>
        <p:nvSpPr>
          <p:cNvPr id="4184" name="Round Diagonal Corner Rectangle 6">
            <a:extLst>
              <a:ext uri="{FF2B5EF4-FFF2-40B4-BE49-F238E27FC236}">
                <a16:creationId xmlns:a16="http://schemas.microsoft.com/office/drawing/2014/main" id="{083A6575-45DF-4CD7-8E7D-50E51B82D5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1680" y="808057"/>
            <a:ext cx="9370695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999E7C3-1F5A-752F-C442-1F8E37DC2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66509" y="1136606"/>
            <a:ext cx="6857372" cy="457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550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EA2EE4A-122B-B191-E68A-24F51DFB7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987" y="2017994"/>
            <a:ext cx="9905999" cy="3931393"/>
          </a:xfrm>
        </p:spPr>
        <p:txBody>
          <a:bodyPr/>
          <a:lstStyle/>
          <a:p>
            <a:pPr marL="0" indent="0">
              <a:buNone/>
            </a:pPr>
            <a:endParaRPr lang="ru-RU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tx2"/>
                </a:solidFill>
              </a:rPr>
              <a:t>Реализация предложенного плана позволит: </a:t>
            </a:r>
          </a:p>
          <a:p>
            <a:pPr marL="0" indent="0">
              <a:buNone/>
            </a:pPr>
            <a:r>
              <a:rPr lang="ru-RU" dirty="0">
                <a:solidFill>
                  <a:schemeClr val="tx2"/>
                </a:solidFill>
              </a:rPr>
              <a:t>• Увеличить маржинальность платформы </a:t>
            </a:r>
          </a:p>
          <a:p>
            <a:pPr marL="0" indent="0">
              <a:buNone/>
            </a:pPr>
            <a:r>
              <a:rPr lang="ru-RU" dirty="0">
                <a:solidFill>
                  <a:schemeClr val="tx2"/>
                </a:solidFill>
              </a:rPr>
              <a:t>• Достичь устойчивого роста ключевых показателей </a:t>
            </a:r>
          </a:p>
          <a:p>
            <a:pPr marL="0" indent="0">
              <a:buNone/>
            </a:pPr>
            <a:r>
              <a:rPr lang="ru-RU" dirty="0">
                <a:solidFill>
                  <a:schemeClr val="tx2"/>
                </a:solidFill>
              </a:rPr>
              <a:t>• Обеспечить долгосрочную прибыльность бизнеса </a:t>
            </a:r>
            <a:br>
              <a:rPr lang="ru-RU" dirty="0">
                <a:solidFill>
                  <a:schemeClr val="tx2"/>
                </a:solidFill>
              </a:rPr>
            </a:br>
            <a:endParaRPr lang="ru-FR" dirty="0">
              <a:solidFill>
                <a:schemeClr val="tx2"/>
              </a:solidFill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E43A55C-07B3-AD25-7184-7044DE61BB0A}"/>
              </a:ext>
            </a:extLst>
          </p:cNvPr>
          <p:cNvSpPr txBox="1">
            <a:spLocks/>
          </p:cNvSpPr>
          <p:nvPr/>
        </p:nvSpPr>
        <p:spPr>
          <a:xfrm>
            <a:off x="2339411" y="416307"/>
            <a:ext cx="8791575" cy="775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вывод</a:t>
            </a:r>
            <a:endParaRPr lang="ru-FR" dirty="0"/>
          </a:p>
        </p:txBody>
      </p:sp>
    </p:spTree>
    <p:extLst>
      <p:ext uri="{BB962C8B-B14F-4D97-AF65-F5344CB8AC3E}">
        <p14:creationId xmlns:p14="http://schemas.microsoft.com/office/powerpoint/2010/main" val="3443519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F185F7-1F70-AD3F-0808-CF778825CF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Спасибо!</a:t>
            </a:r>
            <a:endParaRPr lang="ru-FR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1E3F1E1-C3A1-9537-7105-B3A66CD32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4237" y="4909978"/>
            <a:ext cx="3366908" cy="1213030"/>
          </a:xfrm>
        </p:spPr>
        <p:txBody>
          <a:bodyPr>
            <a:normAutofit/>
          </a:bodyPr>
          <a:lstStyle/>
          <a:p>
            <a:r>
              <a:rPr lang="ru-FR" dirty="0"/>
              <a:t>юлиана</a:t>
            </a:r>
          </a:p>
          <a:p>
            <a:r>
              <a:rPr lang="ru-FR" dirty="0"/>
              <a:t>+7(926)152-90-92</a:t>
            </a:r>
          </a:p>
        </p:txBody>
      </p:sp>
    </p:spTree>
    <p:extLst>
      <p:ext uri="{BB962C8B-B14F-4D97-AF65-F5344CB8AC3E}">
        <p14:creationId xmlns:p14="http://schemas.microsoft.com/office/powerpoint/2010/main" val="69548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1F466E-D518-9A84-7B3D-01C8E827B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840756"/>
          </a:xfrm>
        </p:spPr>
        <p:txBody>
          <a:bodyPr/>
          <a:lstStyle/>
          <a:p>
            <a:r>
              <a:rPr lang="ru-RU" dirty="0"/>
              <a:t>Введение</a:t>
            </a:r>
            <a:endParaRPr lang="ru-FR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C793FC-3962-6653-E8A6-DC140B6921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Цель исследования: Оценка текущего состояния и оптимизация юнит-экономики маркетплейса
Методология: Анализ ключевых метрик, моделирование, прогнозирование</a:t>
            </a:r>
            <a:endParaRPr lang="ru-FR" dirty="0"/>
          </a:p>
        </p:txBody>
      </p:sp>
    </p:spTree>
    <p:extLst>
      <p:ext uri="{BB962C8B-B14F-4D97-AF65-F5344CB8AC3E}">
        <p14:creationId xmlns:p14="http://schemas.microsoft.com/office/powerpoint/2010/main" val="2002141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36240F-ABF3-EBA5-46EA-A728319CD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6262" y="300560"/>
            <a:ext cx="8791575" cy="1574539"/>
          </a:xfrm>
        </p:spPr>
        <p:txBody>
          <a:bodyPr/>
          <a:lstStyle/>
          <a:p>
            <a:r>
              <a:rPr lang="ru-RU" dirty="0"/>
              <a:t>Основные метрики платформы</a:t>
            </a:r>
            <a:endParaRPr lang="ru-FR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AA5659C-5091-B1B2-AEF2-7252350EB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6343" y="2878529"/>
            <a:ext cx="8791575" cy="3070859"/>
          </a:xfrm>
        </p:spPr>
        <p:txBody>
          <a:bodyPr>
            <a:normAutofit/>
          </a:bodyPr>
          <a:lstStyle/>
          <a:p>
            <a:r>
              <a:rPr lang="ru-RU" dirty="0"/>
              <a:t>Средний чек: 2009.67 рублей
Средняя комиссия: 10.01% (201 руб.)
Доход с продавца: 3338.39 рублей
Процент пользователей продвижения: 50.80%
Процент подписчиков: 19.90%</a:t>
            </a:r>
            <a:endParaRPr lang="ru-FR" dirty="0"/>
          </a:p>
        </p:txBody>
      </p:sp>
    </p:spTree>
    <p:extLst>
      <p:ext uri="{BB962C8B-B14F-4D97-AF65-F5344CB8AC3E}">
        <p14:creationId xmlns:p14="http://schemas.microsoft.com/office/powerpoint/2010/main" val="2049993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8A7185-551A-9117-6D31-03BFD1761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8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00" name="Group 1099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101" name="Group 1100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13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FR"/>
              </a:p>
            </p:txBody>
          </p:sp>
          <p:sp>
            <p:nvSpPr>
              <p:cNvPr id="1114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FR"/>
              </a:p>
            </p:txBody>
          </p:sp>
          <p:sp>
            <p:nvSpPr>
              <p:cNvPr id="1115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FR"/>
              </a:p>
            </p:txBody>
          </p:sp>
          <p:sp>
            <p:nvSpPr>
              <p:cNvPr id="1116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FR"/>
              </a:p>
            </p:txBody>
          </p:sp>
          <p:sp>
            <p:nvSpPr>
              <p:cNvPr id="1117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FR"/>
              </a:p>
            </p:txBody>
          </p:sp>
          <p:sp>
            <p:nvSpPr>
              <p:cNvPr id="1118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FR"/>
              </a:p>
            </p:txBody>
          </p:sp>
          <p:sp>
            <p:nvSpPr>
              <p:cNvPr id="1119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FR"/>
              </a:p>
            </p:txBody>
          </p:sp>
          <p:sp>
            <p:nvSpPr>
              <p:cNvPr id="1120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FR"/>
              </a:p>
            </p:txBody>
          </p:sp>
          <p:sp>
            <p:nvSpPr>
              <p:cNvPr id="1121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FR"/>
              </a:p>
            </p:txBody>
          </p:sp>
          <p:sp>
            <p:nvSpPr>
              <p:cNvPr id="1122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FR"/>
              </a:p>
            </p:txBody>
          </p:sp>
          <p:sp>
            <p:nvSpPr>
              <p:cNvPr id="1123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FR"/>
              </a:p>
            </p:txBody>
          </p:sp>
          <p:sp>
            <p:nvSpPr>
              <p:cNvPr id="1124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FR"/>
              </a:p>
            </p:txBody>
          </p:sp>
          <p:sp>
            <p:nvSpPr>
              <p:cNvPr id="1125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FR"/>
              </a:p>
            </p:txBody>
          </p:sp>
          <p:sp>
            <p:nvSpPr>
              <p:cNvPr id="1126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FR"/>
              </a:p>
            </p:txBody>
          </p:sp>
          <p:sp>
            <p:nvSpPr>
              <p:cNvPr id="1127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FR"/>
              </a:p>
            </p:txBody>
          </p:sp>
          <p:sp>
            <p:nvSpPr>
              <p:cNvPr id="1128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FR"/>
              </a:p>
            </p:txBody>
          </p:sp>
          <p:sp>
            <p:nvSpPr>
              <p:cNvPr id="1129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FR"/>
              </a:p>
            </p:txBody>
          </p:sp>
          <p:sp>
            <p:nvSpPr>
              <p:cNvPr id="1130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FR"/>
              </a:p>
            </p:txBody>
          </p:sp>
          <p:sp>
            <p:nvSpPr>
              <p:cNvPr id="1131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FR"/>
              </a:p>
            </p:txBody>
          </p:sp>
          <p:sp>
            <p:nvSpPr>
              <p:cNvPr id="1132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FR"/>
              </a:p>
            </p:txBody>
          </p:sp>
          <p:sp>
            <p:nvSpPr>
              <p:cNvPr id="1133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FR"/>
              </a:p>
            </p:txBody>
          </p:sp>
          <p:sp>
            <p:nvSpPr>
              <p:cNvPr id="1134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FR"/>
              </a:p>
            </p:txBody>
          </p:sp>
          <p:sp>
            <p:nvSpPr>
              <p:cNvPr id="1135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FR"/>
              </a:p>
            </p:txBody>
          </p:sp>
          <p:sp>
            <p:nvSpPr>
              <p:cNvPr id="1136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FR"/>
              </a:p>
            </p:txBody>
          </p:sp>
          <p:sp>
            <p:nvSpPr>
              <p:cNvPr id="1137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FR"/>
              </a:p>
            </p:txBody>
          </p:sp>
          <p:sp>
            <p:nvSpPr>
              <p:cNvPr id="1138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FR"/>
              </a:p>
            </p:txBody>
          </p:sp>
          <p:sp>
            <p:nvSpPr>
              <p:cNvPr id="1139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FR"/>
              </a:p>
            </p:txBody>
          </p:sp>
        </p:grpSp>
        <p:grpSp>
          <p:nvGrpSpPr>
            <p:cNvPr id="1102" name="Group 1101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03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FR"/>
              </a:p>
            </p:txBody>
          </p:sp>
          <p:sp>
            <p:nvSpPr>
              <p:cNvPr id="1104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FR"/>
              </a:p>
            </p:txBody>
          </p:sp>
          <p:sp>
            <p:nvSpPr>
              <p:cNvPr id="1105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FR"/>
              </a:p>
            </p:txBody>
          </p:sp>
          <p:sp>
            <p:nvSpPr>
              <p:cNvPr id="1106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FR"/>
              </a:p>
            </p:txBody>
          </p:sp>
          <p:sp>
            <p:nvSpPr>
              <p:cNvPr id="1107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FR"/>
              </a:p>
            </p:txBody>
          </p:sp>
          <p:sp>
            <p:nvSpPr>
              <p:cNvPr id="1108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FR"/>
              </a:p>
            </p:txBody>
          </p:sp>
          <p:sp>
            <p:nvSpPr>
              <p:cNvPr id="1109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FR"/>
              </a:p>
            </p:txBody>
          </p:sp>
          <p:sp>
            <p:nvSpPr>
              <p:cNvPr id="1110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FR"/>
              </a:p>
            </p:txBody>
          </p:sp>
          <p:sp>
            <p:nvSpPr>
              <p:cNvPr id="1111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FR"/>
              </a:p>
            </p:txBody>
          </p:sp>
          <p:sp>
            <p:nvSpPr>
              <p:cNvPr id="1112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FR"/>
              </a:p>
            </p:txBody>
          </p:sp>
        </p:grpSp>
      </p:grpSp>
      <p:pic>
        <p:nvPicPr>
          <p:cNvPr id="1141" name="Picture 2">
            <a:extLst>
              <a:ext uri="{FF2B5EF4-FFF2-40B4-BE49-F238E27FC236}">
                <a16:creationId xmlns:a16="http://schemas.microsoft.com/office/drawing/2014/main" id="{6D651BB0-1DFD-4941-83DD-704006F6B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43" name="Round Diagonal Corner Rectangle 6">
            <a:extLst>
              <a:ext uri="{FF2B5EF4-FFF2-40B4-BE49-F238E27FC236}">
                <a16:creationId xmlns:a16="http://schemas.microsoft.com/office/drawing/2014/main" id="{3D66C6E3-EBD2-40B7-8FD8-D6D2250FC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544" y="808057"/>
            <a:ext cx="10227733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BA4597D-3FA7-3113-5FDF-B58698399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1698" y="1388598"/>
            <a:ext cx="9584265" cy="407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" name="Заголовок 1">
            <a:extLst>
              <a:ext uri="{FF2B5EF4-FFF2-40B4-BE49-F238E27FC236}">
                <a16:creationId xmlns:a16="http://schemas.microsoft.com/office/drawing/2014/main" id="{B2D61E33-9483-FF47-98A6-C5C72BE5C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5094" y="172964"/>
            <a:ext cx="8791575" cy="642586"/>
          </a:xfrm>
        </p:spPr>
        <p:txBody>
          <a:bodyPr>
            <a:normAutofit/>
          </a:bodyPr>
          <a:lstStyle/>
          <a:p>
            <a:r>
              <a:rPr lang="ru-RU" sz="3200" dirty="0"/>
              <a:t>Показатели эффективности</a:t>
            </a:r>
            <a:endParaRPr lang="ru-FR" sz="3200" dirty="0"/>
          </a:p>
        </p:txBody>
      </p:sp>
    </p:spTree>
    <p:extLst>
      <p:ext uri="{BB962C8B-B14F-4D97-AF65-F5344CB8AC3E}">
        <p14:creationId xmlns:p14="http://schemas.microsoft.com/office/powerpoint/2010/main" val="1889352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08797C-1903-32D3-20F9-BCB05EA90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177925"/>
          </a:xfrm>
        </p:spPr>
        <p:txBody>
          <a:bodyPr/>
          <a:lstStyle/>
          <a:p>
            <a:r>
              <a:rPr lang="ru-RU" dirty="0"/>
              <a:t>Анализ проблемных зон</a:t>
            </a:r>
            <a:endParaRPr lang="ru-FR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98DE15C-33B5-C179-C6B1-1C3C6F3E5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744788"/>
            <a:ext cx="8791575" cy="3670300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/>
              <a:t>Покупатели</a:t>
            </a:r>
            <a:r>
              <a:rPr lang="ru-RU" dirty="0"/>
              <a:t>:
</a:t>
            </a:r>
            <a:r>
              <a:rPr lang="en-US" dirty="0"/>
              <a:t>ROI </a:t>
            </a:r>
            <a:r>
              <a:rPr lang="ru-RU" dirty="0"/>
              <a:t>ниже 100%
Высокий </a:t>
            </a:r>
            <a:r>
              <a:rPr lang="en-US" dirty="0"/>
              <a:t>CAC
</a:t>
            </a:r>
            <a:r>
              <a:rPr lang="ru-RU" dirty="0"/>
              <a:t>Низкое удержание (20%)
</a:t>
            </a:r>
            <a:r>
              <a:rPr lang="ru-RU" b="1" dirty="0"/>
              <a:t>Продавцы</a:t>
            </a:r>
            <a:r>
              <a:rPr lang="ru-RU" dirty="0"/>
              <a:t>:
Отрицательный </a:t>
            </a:r>
            <a:r>
              <a:rPr lang="en-US" dirty="0"/>
              <a:t>ROI
</a:t>
            </a:r>
            <a:r>
              <a:rPr lang="ru-RU" dirty="0"/>
              <a:t>Высокие затраты на привлечение
Низкое удержание (40%)</a:t>
            </a:r>
            <a:endParaRPr lang="ru-FR" dirty="0"/>
          </a:p>
        </p:txBody>
      </p:sp>
    </p:spTree>
    <p:extLst>
      <p:ext uri="{BB962C8B-B14F-4D97-AF65-F5344CB8AC3E}">
        <p14:creationId xmlns:p14="http://schemas.microsoft.com/office/powerpoint/2010/main" val="3851019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7" name="Rectangle 2054">
            <a:extLst>
              <a:ext uri="{FF2B5EF4-FFF2-40B4-BE49-F238E27FC236}">
                <a16:creationId xmlns:a16="http://schemas.microsoft.com/office/drawing/2014/main" id="{34106153-7990-4956-BD26-A04A03006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7" name="Picture 2">
            <a:extLst>
              <a:ext uri="{FF2B5EF4-FFF2-40B4-BE49-F238E27FC236}">
                <a16:creationId xmlns:a16="http://schemas.microsoft.com/office/drawing/2014/main" id="{BDEA11A5-20BA-4650-A324-47C0465FF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128" name="Group 2058">
            <a:extLst>
              <a:ext uri="{FF2B5EF4-FFF2-40B4-BE49-F238E27FC236}">
                <a16:creationId xmlns:a16="http://schemas.microsoft.com/office/drawing/2014/main" id="{866FCB64-0A37-46EB-8A9B-EC0C4C000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29" name="Rectangle 5">
              <a:extLst>
                <a:ext uri="{FF2B5EF4-FFF2-40B4-BE49-F238E27FC236}">
                  <a16:creationId xmlns:a16="http://schemas.microsoft.com/office/drawing/2014/main" id="{8A162E18-5BEB-4E42-9B10-A1FDF6A0B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2130" name="Freeform 6">
              <a:extLst>
                <a:ext uri="{FF2B5EF4-FFF2-40B4-BE49-F238E27FC236}">
                  <a16:creationId xmlns:a16="http://schemas.microsoft.com/office/drawing/2014/main" id="{7BB781C9-EC32-45FE-ACE7-C24F128C4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2131" name="Freeform 7">
              <a:extLst>
                <a:ext uri="{FF2B5EF4-FFF2-40B4-BE49-F238E27FC236}">
                  <a16:creationId xmlns:a16="http://schemas.microsoft.com/office/drawing/2014/main" id="{927C5647-36E8-4A20-86D4-47831D50C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2132" name="Rectangle 8">
              <a:extLst>
                <a:ext uri="{FF2B5EF4-FFF2-40B4-BE49-F238E27FC236}">
                  <a16:creationId xmlns:a16="http://schemas.microsoft.com/office/drawing/2014/main" id="{62F2AF20-CBBE-4249-B9E2-D6B30191C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2133" name="Freeform 9">
              <a:extLst>
                <a:ext uri="{FF2B5EF4-FFF2-40B4-BE49-F238E27FC236}">
                  <a16:creationId xmlns:a16="http://schemas.microsoft.com/office/drawing/2014/main" id="{731C1229-F8A7-4B36-A52B-98A65EF86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2134" name="Freeform 10">
              <a:extLst>
                <a:ext uri="{FF2B5EF4-FFF2-40B4-BE49-F238E27FC236}">
                  <a16:creationId xmlns:a16="http://schemas.microsoft.com/office/drawing/2014/main" id="{609AC686-2DBB-4D82-866C-9FF222BDD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2135" name="Freeform 11">
              <a:extLst>
                <a:ext uri="{FF2B5EF4-FFF2-40B4-BE49-F238E27FC236}">
                  <a16:creationId xmlns:a16="http://schemas.microsoft.com/office/drawing/2014/main" id="{F899E6EB-BCDD-45D2-BF4B-9CA3A2798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2136" name="Freeform 12">
              <a:extLst>
                <a:ext uri="{FF2B5EF4-FFF2-40B4-BE49-F238E27FC236}">
                  <a16:creationId xmlns:a16="http://schemas.microsoft.com/office/drawing/2014/main" id="{BBD3AAC8-2330-4FAB-8E31-3D50AD954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2137" name="Freeform 13">
              <a:extLst>
                <a:ext uri="{FF2B5EF4-FFF2-40B4-BE49-F238E27FC236}">
                  <a16:creationId xmlns:a16="http://schemas.microsoft.com/office/drawing/2014/main" id="{6B54F723-A70A-4865-A560-7850498A1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2138" name="Freeform 14">
              <a:extLst>
                <a:ext uri="{FF2B5EF4-FFF2-40B4-BE49-F238E27FC236}">
                  <a16:creationId xmlns:a16="http://schemas.microsoft.com/office/drawing/2014/main" id="{9B911CCD-C9A2-4DC8-A278-3C6FD76A7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2139" name="Freeform 15">
              <a:extLst>
                <a:ext uri="{FF2B5EF4-FFF2-40B4-BE49-F238E27FC236}">
                  <a16:creationId xmlns:a16="http://schemas.microsoft.com/office/drawing/2014/main" id="{D559B729-03FB-435D-89BF-AF57A801B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2140" name="Freeform 16">
              <a:extLst>
                <a:ext uri="{FF2B5EF4-FFF2-40B4-BE49-F238E27FC236}">
                  <a16:creationId xmlns:a16="http://schemas.microsoft.com/office/drawing/2014/main" id="{D1C90213-0F60-4268-BE48-8221E6161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2141" name="Freeform 17">
              <a:extLst>
                <a:ext uri="{FF2B5EF4-FFF2-40B4-BE49-F238E27FC236}">
                  <a16:creationId xmlns:a16="http://schemas.microsoft.com/office/drawing/2014/main" id="{A7A6A293-A06F-48B8-865A-3F65287B8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2142" name="Freeform 18">
              <a:extLst>
                <a:ext uri="{FF2B5EF4-FFF2-40B4-BE49-F238E27FC236}">
                  <a16:creationId xmlns:a16="http://schemas.microsoft.com/office/drawing/2014/main" id="{8F6861B5-AAA4-4017-929E-1FD1CA106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2143" name="Freeform 19">
              <a:extLst>
                <a:ext uri="{FF2B5EF4-FFF2-40B4-BE49-F238E27FC236}">
                  <a16:creationId xmlns:a16="http://schemas.microsoft.com/office/drawing/2014/main" id="{D776D07C-2081-4DD3-A464-40F3CA41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2144" name="Freeform 20">
              <a:extLst>
                <a:ext uri="{FF2B5EF4-FFF2-40B4-BE49-F238E27FC236}">
                  <a16:creationId xmlns:a16="http://schemas.microsoft.com/office/drawing/2014/main" id="{BBC236D6-77E5-4B3C-92D7-D708B237D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2145" name="Freeform 21">
              <a:extLst>
                <a:ext uri="{FF2B5EF4-FFF2-40B4-BE49-F238E27FC236}">
                  <a16:creationId xmlns:a16="http://schemas.microsoft.com/office/drawing/2014/main" id="{8064714E-7ADE-4BD9-8981-34C135762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2146" name="Freeform 22">
              <a:extLst>
                <a:ext uri="{FF2B5EF4-FFF2-40B4-BE49-F238E27FC236}">
                  <a16:creationId xmlns:a16="http://schemas.microsoft.com/office/drawing/2014/main" id="{2FD1F23F-B1EE-46F5-B460-924E54A70D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2147" name="Freeform 23">
              <a:extLst>
                <a:ext uri="{FF2B5EF4-FFF2-40B4-BE49-F238E27FC236}">
                  <a16:creationId xmlns:a16="http://schemas.microsoft.com/office/drawing/2014/main" id="{9699361A-3AFF-4826-B99C-0354EAB07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2148" name="Freeform 24">
              <a:extLst>
                <a:ext uri="{FF2B5EF4-FFF2-40B4-BE49-F238E27FC236}">
                  <a16:creationId xmlns:a16="http://schemas.microsoft.com/office/drawing/2014/main" id="{B272F7B1-7BE2-4FC9-BB91-207EFD9E6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2149" name="Freeform 25">
              <a:extLst>
                <a:ext uri="{FF2B5EF4-FFF2-40B4-BE49-F238E27FC236}">
                  <a16:creationId xmlns:a16="http://schemas.microsoft.com/office/drawing/2014/main" id="{CDE59C1F-AFD9-4DD5-B04A-9EB2AAED5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2150" name="Freeform 26">
              <a:extLst>
                <a:ext uri="{FF2B5EF4-FFF2-40B4-BE49-F238E27FC236}">
                  <a16:creationId xmlns:a16="http://schemas.microsoft.com/office/drawing/2014/main" id="{1551E418-6CD4-4320-8224-F084039C5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2151" name="Freeform 27">
              <a:extLst>
                <a:ext uri="{FF2B5EF4-FFF2-40B4-BE49-F238E27FC236}">
                  <a16:creationId xmlns:a16="http://schemas.microsoft.com/office/drawing/2014/main" id="{1F27D4B1-EBD4-4BC9-AC2E-3AD616C84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2152" name="Freeform 28">
              <a:extLst>
                <a:ext uri="{FF2B5EF4-FFF2-40B4-BE49-F238E27FC236}">
                  <a16:creationId xmlns:a16="http://schemas.microsoft.com/office/drawing/2014/main" id="{C42B8D84-898A-4F76-A0F2-5699ED72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2153" name="Freeform 29">
              <a:extLst>
                <a:ext uri="{FF2B5EF4-FFF2-40B4-BE49-F238E27FC236}">
                  <a16:creationId xmlns:a16="http://schemas.microsoft.com/office/drawing/2014/main" id="{B440932E-7985-4BA6-9899-F22A64485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2154" name="Freeform 30">
              <a:extLst>
                <a:ext uri="{FF2B5EF4-FFF2-40B4-BE49-F238E27FC236}">
                  <a16:creationId xmlns:a16="http://schemas.microsoft.com/office/drawing/2014/main" id="{4B8CE969-CA1A-48CB-8588-4146F41F3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2155" name="Freeform 31">
              <a:extLst>
                <a:ext uri="{FF2B5EF4-FFF2-40B4-BE49-F238E27FC236}">
                  <a16:creationId xmlns:a16="http://schemas.microsoft.com/office/drawing/2014/main" id="{138A4875-4593-4894-89D5-DFCFF0EED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2156" name="Freeform 32">
              <a:extLst>
                <a:ext uri="{FF2B5EF4-FFF2-40B4-BE49-F238E27FC236}">
                  <a16:creationId xmlns:a16="http://schemas.microsoft.com/office/drawing/2014/main" id="{F079F26B-58E4-494E-A8BA-3F054F1F3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2157" name="Rectangle 33">
              <a:extLst>
                <a:ext uri="{FF2B5EF4-FFF2-40B4-BE49-F238E27FC236}">
                  <a16:creationId xmlns:a16="http://schemas.microsoft.com/office/drawing/2014/main" id="{04C9ECC5-BB4A-4417-B874-B75953F84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2158" name="Freeform 34">
              <a:extLst>
                <a:ext uri="{FF2B5EF4-FFF2-40B4-BE49-F238E27FC236}">
                  <a16:creationId xmlns:a16="http://schemas.microsoft.com/office/drawing/2014/main" id="{4CCCF285-B51D-4A2F-8384-830A39171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2159" name="Freeform 35">
              <a:extLst>
                <a:ext uri="{FF2B5EF4-FFF2-40B4-BE49-F238E27FC236}">
                  <a16:creationId xmlns:a16="http://schemas.microsoft.com/office/drawing/2014/main" id="{BD6C6299-A09A-47DF-8A96-69D39FCA5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2160" name="Freeform 36">
              <a:extLst>
                <a:ext uri="{FF2B5EF4-FFF2-40B4-BE49-F238E27FC236}">
                  <a16:creationId xmlns:a16="http://schemas.microsoft.com/office/drawing/2014/main" id="{EE60C4B9-C404-42CD-8E94-70D4DC16A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2161" name="Freeform 37">
              <a:extLst>
                <a:ext uri="{FF2B5EF4-FFF2-40B4-BE49-F238E27FC236}">
                  <a16:creationId xmlns:a16="http://schemas.microsoft.com/office/drawing/2014/main" id="{52BD4447-C1EB-4798-8764-AB93EA930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2162" name="Freeform 38">
              <a:extLst>
                <a:ext uri="{FF2B5EF4-FFF2-40B4-BE49-F238E27FC236}">
                  <a16:creationId xmlns:a16="http://schemas.microsoft.com/office/drawing/2014/main" id="{50411559-C414-4F7C-BC6C-69F87BC9C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2163" name="Freeform 39">
              <a:extLst>
                <a:ext uri="{FF2B5EF4-FFF2-40B4-BE49-F238E27FC236}">
                  <a16:creationId xmlns:a16="http://schemas.microsoft.com/office/drawing/2014/main" id="{64737770-BB27-41C0-95CB-529054508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2164" name="Freeform 40">
              <a:extLst>
                <a:ext uri="{FF2B5EF4-FFF2-40B4-BE49-F238E27FC236}">
                  <a16:creationId xmlns:a16="http://schemas.microsoft.com/office/drawing/2014/main" id="{28929FDB-16CF-4165-B32A-EB673EFB7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2165" name="Freeform 41">
              <a:extLst>
                <a:ext uri="{FF2B5EF4-FFF2-40B4-BE49-F238E27FC236}">
                  <a16:creationId xmlns:a16="http://schemas.microsoft.com/office/drawing/2014/main" id="{D8C82883-237C-4209-9545-E832FEE3A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2166" name="Freeform 42">
              <a:extLst>
                <a:ext uri="{FF2B5EF4-FFF2-40B4-BE49-F238E27FC236}">
                  <a16:creationId xmlns:a16="http://schemas.microsoft.com/office/drawing/2014/main" id="{F1A52653-BD09-4D65-B05C-2AF4A6473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2167" name="Freeform 43">
              <a:extLst>
                <a:ext uri="{FF2B5EF4-FFF2-40B4-BE49-F238E27FC236}">
                  <a16:creationId xmlns:a16="http://schemas.microsoft.com/office/drawing/2014/main" id="{30724E80-2FD3-4E4A-A3EA-18A4C8886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2168" name="Freeform 44">
              <a:extLst>
                <a:ext uri="{FF2B5EF4-FFF2-40B4-BE49-F238E27FC236}">
                  <a16:creationId xmlns:a16="http://schemas.microsoft.com/office/drawing/2014/main" id="{F1B978C7-7BC5-4F73-8B02-66A3CF67C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2169" name="Rectangle 45">
              <a:extLst>
                <a:ext uri="{FF2B5EF4-FFF2-40B4-BE49-F238E27FC236}">
                  <a16:creationId xmlns:a16="http://schemas.microsoft.com/office/drawing/2014/main" id="{799F0CED-DF8F-4350-A036-1981FBE59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2170" name="Freeform 46">
              <a:extLst>
                <a:ext uri="{FF2B5EF4-FFF2-40B4-BE49-F238E27FC236}">
                  <a16:creationId xmlns:a16="http://schemas.microsoft.com/office/drawing/2014/main" id="{9F4DD366-0E86-4E99-9557-496E88B42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2171" name="Freeform 47">
              <a:extLst>
                <a:ext uri="{FF2B5EF4-FFF2-40B4-BE49-F238E27FC236}">
                  <a16:creationId xmlns:a16="http://schemas.microsoft.com/office/drawing/2014/main" id="{78BB3321-D5DC-4951-AB38-0C54E3D01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2172" name="Freeform 48">
              <a:extLst>
                <a:ext uri="{FF2B5EF4-FFF2-40B4-BE49-F238E27FC236}">
                  <a16:creationId xmlns:a16="http://schemas.microsoft.com/office/drawing/2014/main" id="{955E548C-7F86-45B2-A0D2-03EAC578D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2173" name="Freeform 49">
              <a:extLst>
                <a:ext uri="{FF2B5EF4-FFF2-40B4-BE49-F238E27FC236}">
                  <a16:creationId xmlns:a16="http://schemas.microsoft.com/office/drawing/2014/main" id="{0013F508-5E69-4911-AD93-4ABE3E7C5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2174" name="Freeform 50">
              <a:extLst>
                <a:ext uri="{FF2B5EF4-FFF2-40B4-BE49-F238E27FC236}">
                  <a16:creationId xmlns:a16="http://schemas.microsoft.com/office/drawing/2014/main" id="{A7F86768-93E0-4044-A62A-B11EB18FF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2175" name="Freeform 51">
              <a:extLst>
                <a:ext uri="{FF2B5EF4-FFF2-40B4-BE49-F238E27FC236}">
                  <a16:creationId xmlns:a16="http://schemas.microsoft.com/office/drawing/2014/main" id="{BA32A7B4-1DB2-4E4A-B86E-D8DB97B69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2176" name="Freeform 52">
              <a:extLst>
                <a:ext uri="{FF2B5EF4-FFF2-40B4-BE49-F238E27FC236}">
                  <a16:creationId xmlns:a16="http://schemas.microsoft.com/office/drawing/2014/main" id="{AB250BD5-076C-4428-B6AF-E9EAE4F65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2177" name="Freeform 53">
              <a:extLst>
                <a:ext uri="{FF2B5EF4-FFF2-40B4-BE49-F238E27FC236}">
                  <a16:creationId xmlns:a16="http://schemas.microsoft.com/office/drawing/2014/main" id="{027DA06A-045F-4711-9307-0508B6ACF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2178" name="Freeform 54">
              <a:extLst>
                <a:ext uri="{FF2B5EF4-FFF2-40B4-BE49-F238E27FC236}">
                  <a16:creationId xmlns:a16="http://schemas.microsoft.com/office/drawing/2014/main" id="{3EB0EDA8-385A-4B2B-97F0-5194F23EB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2179" name="Freeform 55">
              <a:extLst>
                <a:ext uri="{FF2B5EF4-FFF2-40B4-BE49-F238E27FC236}">
                  <a16:creationId xmlns:a16="http://schemas.microsoft.com/office/drawing/2014/main" id="{D6FA258E-AF3F-47C9-9F4E-39ECFD7AC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2180" name="Freeform 56">
              <a:extLst>
                <a:ext uri="{FF2B5EF4-FFF2-40B4-BE49-F238E27FC236}">
                  <a16:creationId xmlns:a16="http://schemas.microsoft.com/office/drawing/2014/main" id="{6E471E73-A9C0-4C68-BD8F-360F2ED7B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2181" name="Freeform 57">
              <a:extLst>
                <a:ext uri="{FF2B5EF4-FFF2-40B4-BE49-F238E27FC236}">
                  <a16:creationId xmlns:a16="http://schemas.microsoft.com/office/drawing/2014/main" id="{C78C3110-8153-4163-B809-0B0C0C9E5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2182" name="Freeform 58">
              <a:extLst>
                <a:ext uri="{FF2B5EF4-FFF2-40B4-BE49-F238E27FC236}">
                  <a16:creationId xmlns:a16="http://schemas.microsoft.com/office/drawing/2014/main" id="{DBC57B9F-0B9B-4EDE-B3B3-7C5D5DB39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B34F47-ED67-04D4-39AC-1C092508F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5" y="1113282"/>
            <a:ext cx="3734941" cy="2396681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Структура доходов</a:t>
            </a:r>
            <a:endParaRPr lang="ru-FR">
              <a:solidFill>
                <a:srgbClr val="FFFFFF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AD41D8F-343A-B279-F52D-9A2B461E2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5" y="3602038"/>
            <a:ext cx="3734942" cy="2052720"/>
          </a:xfrm>
        </p:spPr>
        <p:txBody>
          <a:bodyPr>
            <a:normAutofit/>
          </a:bodyPr>
          <a:lstStyle/>
          <a:p>
            <a:r>
              <a:rPr lang="ru-RU">
                <a:solidFill>
                  <a:schemeClr val="bg2"/>
                </a:solidFill>
              </a:rPr>
              <a:t>Комиссия: 76.1%
Продвижение: 17.9%
Подписка: 6.0%</a:t>
            </a:r>
            <a:endParaRPr lang="ru-FR">
              <a:solidFill>
                <a:schemeClr val="bg2"/>
              </a:solidFill>
            </a:endParaRPr>
          </a:p>
        </p:txBody>
      </p:sp>
      <p:sp useBgFill="1">
        <p:nvSpPr>
          <p:cNvPr id="2183" name="Round Diagonal Corner Rectangle 6">
            <a:extLst>
              <a:ext uri="{FF2B5EF4-FFF2-40B4-BE49-F238E27FC236}">
                <a16:creationId xmlns:a16="http://schemas.microsoft.com/office/drawing/2014/main" id="{62B94F88-FD5B-4053-B143-DFF55CE44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9841F30-844B-B52E-C0FD-66225FF33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50440" y="1136606"/>
            <a:ext cx="4377494" cy="457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1834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CD614432-46FD-4B63-8194-64F233F941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81" name="Group 3080">
            <a:extLst>
              <a:ext uri="{FF2B5EF4-FFF2-40B4-BE49-F238E27FC236}">
                <a16:creationId xmlns:a16="http://schemas.microsoft.com/office/drawing/2014/main" id="{57D43E06-E0E9-45FB-9DD8-4513BF040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3082" name="Rectangle 5">
              <a:extLst>
                <a:ext uri="{FF2B5EF4-FFF2-40B4-BE49-F238E27FC236}">
                  <a16:creationId xmlns:a16="http://schemas.microsoft.com/office/drawing/2014/main" id="{BC31D834-B127-4A66-A0A9-2956DB076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3083" name="Freeform 6">
              <a:extLst>
                <a:ext uri="{FF2B5EF4-FFF2-40B4-BE49-F238E27FC236}">
                  <a16:creationId xmlns:a16="http://schemas.microsoft.com/office/drawing/2014/main" id="{AEB45F0E-3639-41ED-99CC-CCA38D61D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3084" name="Freeform 7">
              <a:extLst>
                <a:ext uri="{FF2B5EF4-FFF2-40B4-BE49-F238E27FC236}">
                  <a16:creationId xmlns:a16="http://schemas.microsoft.com/office/drawing/2014/main" id="{5302B214-0D24-40CA-BFB4-CF38694B0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3085" name="Rectangle 8">
              <a:extLst>
                <a:ext uri="{FF2B5EF4-FFF2-40B4-BE49-F238E27FC236}">
                  <a16:creationId xmlns:a16="http://schemas.microsoft.com/office/drawing/2014/main" id="{BB18DCBD-D74A-40C8-B325-B49FC52BA2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3086" name="Freeform 9">
              <a:extLst>
                <a:ext uri="{FF2B5EF4-FFF2-40B4-BE49-F238E27FC236}">
                  <a16:creationId xmlns:a16="http://schemas.microsoft.com/office/drawing/2014/main" id="{02CFFDAE-C576-45A9-8D6F-3FF8F2EAF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3087" name="Freeform 10">
              <a:extLst>
                <a:ext uri="{FF2B5EF4-FFF2-40B4-BE49-F238E27FC236}">
                  <a16:creationId xmlns:a16="http://schemas.microsoft.com/office/drawing/2014/main" id="{382510FF-8736-4655-A749-972F90D8BA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3088" name="Freeform 11">
              <a:extLst>
                <a:ext uri="{FF2B5EF4-FFF2-40B4-BE49-F238E27FC236}">
                  <a16:creationId xmlns:a16="http://schemas.microsoft.com/office/drawing/2014/main" id="{302B8B45-64D1-4E5D-BBCC-AB578EC646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3089" name="Freeform 12">
              <a:extLst>
                <a:ext uri="{FF2B5EF4-FFF2-40B4-BE49-F238E27FC236}">
                  <a16:creationId xmlns:a16="http://schemas.microsoft.com/office/drawing/2014/main" id="{C63FCB23-1A4C-4B0E-991C-1E1AD0475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3090" name="Freeform 13">
              <a:extLst>
                <a:ext uri="{FF2B5EF4-FFF2-40B4-BE49-F238E27FC236}">
                  <a16:creationId xmlns:a16="http://schemas.microsoft.com/office/drawing/2014/main" id="{49B472C6-502A-452F-857D-3007E7519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3091" name="Freeform 14">
              <a:extLst>
                <a:ext uri="{FF2B5EF4-FFF2-40B4-BE49-F238E27FC236}">
                  <a16:creationId xmlns:a16="http://schemas.microsoft.com/office/drawing/2014/main" id="{1887487B-9617-48BB-BC6E-2E095DDB7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3092" name="Freeform 15">
              <a:extLst>
                <a:ext uri="{FF2B5EF4-FFF2-40B4-BE49-F238E27FC236}">
                  <a16:creationId xmlns:a16="http://schemas.microsoft.com/office/drawing/2014/main" id="{8CCC40D8-3574-4709-B597-0C9EB8AC9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3093" name="Freeform 16">
              <a:extLst>
                <a:ext uri="{FF2B5EF4-FFF2-40B4-BE49-F238E27FC236}">
                  <a16:creationId xmlns:a16="http://schemas.microsoft.com/office/drawing/2014/main" id="{5C2DE696-C0F1-4470-AA20-1B185DFE0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3094" name="Freeform 17">
              <a:extLst>
                <a:ext uri="{FF2B5EF4-FFF2-40B4-BE49-F238E27FC236}">
                  <a16:creationId xmlns:a16="http://schemas.microsoft.com/office/drawing/2014/main" id="{3044BF69-E88A-4FE6-A7C7-E6222C391B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3095" name="Freeform 18">
              <a:extLst>
                <a:ext uri="{FF2B5EF4-FFF2-40B4-BE49-F238E27FC236}">
                  <a16:creationId xmlns:a16="http://schemas.microsoft.com/office/drawing/2014/main" id="{87F8C68F-552A-4831-87FC-D45485F782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3096" name="Freeform 19">
              <a:extLst>
                <a:ext uri="{FF2B5EF4-FFF2-40B4-BE49-F238E27FC236}">
                  <a16:creationId xmlns:a16="http://schemas.microsoft.com/office/drawing/2014/main" id="{439F4E03-58CC-4C01-B28D-4B4B5A6CF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3097" name="Freeform 20">
              <a:extLst>
                <a:ext uri="{FF2B5EF4-FFF2-40B4-BE49-F238E27FC236}">
                  <a16:creationId xmlns:a16="http://schemas.microsoft.com/office/drawing/2014/main" id="{638B9EF8-62E2-409B-A243-493F3008A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3098" name="Freeform 21">
              <a:extLst>
                <a:ext uri="{FF2B5EF4-FFF2-40B4-BE49-F238E27FC236}">
                  <a16:creationId xmlns:a16="http://schemas.microsoft.com/office/drawing/2014/main" id="{BF251EFD-0032-41FD-A617-D4F06953E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3099" name="Freeform 22">
              <a:extLst>
                <a:ext uri="{FF2B5EF4-FFF2-40B4-BE49-F238E27FC236}">
                  <a16:creationId xmlns:a16="http://schemas.microsoft.com/office/drawing/2014/main" id="{3DF212F4-57CD-4E08-BC1F-CA81C516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3100" name="Freeform 23">
              <a:extLst>
                <a:ext uri="{FF2B5EF4-FFF2-40B4-BE49-F238E27FC236}">
                  <a16:creationId xmlns:a16="http://schemas.microsoft.com/office/drawing/2014/main" id="{6C8506A9-98D5-4346-BA53-7BE67D7D0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3101" name="Freeform 24">
              <a:extLst>
                <a:ext uri="{FF2B5EF4-FFF2-40B4-BE49-F238E27FC236}">
                  <a16:creationId xmlns:a16="http://schemas.microsoft.com/office/drawing/2014/main" id="{7D36D3DC-4B56-4591-B3CB-20F2A8E08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3102" name="Freeform 25">
              <a:extLst>
                <a:ext uri="{FF2B5EF4-FFF2-40B4-BE49-F238E27FC236}">
                  <a16:creationId xmlns:a16="http://schemas.microsoft.com/office/drawing/2014/main" id="{19C17C52-3CF4-4CB1-93B0-D71E838B5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3103" name="Freeform 26">
              <a:extLst>
                <a:ext uri="{FF2B5EF4-FFF2-40B4-BE49-F238E27FC236}">
                  <a16:creationId xmlns:a16="http://schemas.microsoft.com/office/drawing/2014/main" id="{F723AE18-264F-4AA7-88D7-83570E326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3104" name="Freeform 27">
              <a:extLst>
                <a:ext uri="{FF2B5EF4-FFF2-40B4-BE49-F238E27FC236}">
                  <a16:creationId xmlns:a16="http://schemas.microsoft.com/office/drawing/2014/main" id="{4CCF1D1F-3F13-4891-8139-ADA1CD8DD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3105" name="Freeform 28">
              <a:extLst>
                <a:ext uri="{FF2B5EF4-FFF2-40B4-BE49-F238E27FC236}">
                  <a16:creationId xmlns:a16="http://schemas.microsoft.com/office/drawing/2014/main" id="{78BFA10C-74DF-41B4-8E08-50CC82B7A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3106" name="Freeform 29">
              <a:extLst>
                <a:ext uri="{FF2B5EF4-FFF2-40B4-BE49-F238E27FC236}">
                  <a16:creationId xmlns:a16="http://schemas.microsoft.com/office/drawing/2014/main" id="{DFCDD40B-D4BD-4091-9EE8-869FF64F0C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3107" name="Freeform 30">
              <a:extLst>
                <a:ext uri="{FF2B5EF4-FFF2-40B4-BE49-F238E27FC236}">
                  <a16:creationId xmlns:a16="http://schemas.microsoft.com/office/drawing/2014/main" id="{C795EC66-071B-4C40-934A-C3AB55649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3108" name="Freeform 31">
              <a:extLst>
                <a:ext uri="{FF2B5EF4-FFF2-40B4-BE49-F238E27FC236}">
                  <a16:creationId xmlns:a16="http://schemas.microsoft.com/office/drawing/2014/main" id="{4DFDE558-A234-4BD5-A26C-99870882F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3109" name="Freeform 32">
              <a:extLst>
                <a:ext uri="{FF2B5EF4-FFF2-40B4-BE49-F238E27FC236}">
                  <a16:creationId xmlns:a16="http://schemas.microsoft.com/office/drawing/2014/main" id="{0A007A33-7683-48EB-9714-ADEDDC1DB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3110" name="Rectangle 33">
              <a:extLst>
                <a:ext uri="{FF2B5EF4-FFF2-40B4-BE49-F238E27FC236}">
                  <a16:creationId xmlns:a16="http://schemas.microsoft.com/office/drawing/2014/main" id="{EC290698-D471-4505-B43E-87EEFB361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3111" name="Freeform 34">
              <a:extLst>
                <a:ext uri="{FF2B5EF4-FFF2-40B4-BE49-F238E27FC236}">
                  <a16:creationId xmlns:a16="http://schemas.microsoft.com/office/drawing/2014/main" id="{8B75059B-DDB3-4BDF-9AE6-D9A4A5ED4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3112" name="Freeform 35">
              <a:extLst>
                <a:ext uri="{FF2B5EF4-FFF2-40B4-BE49-F238E27FC236}">
                  <a16:creationId xmlns:a16="http://schemas.microsoft.com/office/drawing/2014/main" id="{81B849DB-E967-4042-B061-AD30AB053F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3113" name="Freeform 36">
              <a:extLst>
                <a:ext uri="{FF2B5EF4-FFF2-40B4-BE49-F238E27FC236}">
                  <a16:creationId xmlns:a16="http://schemas.microsoft.com/office/drawing/2014/main" id="{E8E1D58B-C2EE-4DAC-BC7D-ABC55F5C3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3114" name="Freeform 37">
              <a:extLst>
                <a:ext uri="{FF2B5EF4-FFF2-40B4-BE49-F238E27FC236}">
                  <a16:creationId xmlns:a16="http://schemas.microsoft.com/office/drawing/2014/main" id="{7D867EE2-CC64-459F-B1FD-5770B0C85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3115" name="Freeform 38">
              <a:extLst>
                <a:ext uri="{FF2B5EF4-FFF2-40B4-BE49-F238E27FC236}">
                  <a16:creationId xmlns:a16="http://schemas.microsoft.com/office/drawing/2014/main" id="{96DBF1BF-0F1A-4646-B493-2C210BF919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3116" name="Freeform 39">
              <a:extLst>
                <a:ext uri="{FF2B5EF4-FFF2-40B4-BE49-F238E27FC236}">
                  <a16:creationId xmlns:a16="http://schemas.microsoft.com/office/drawing/2014/main" id="{C14EBC57-DC59-4BAB-BFEF-5E2A17202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3117" name="Freeform 40">
              <a:extLst>
                <a:ext uri="{FF2B5EF4-FFF2-40B4-BE49-F238E27FC236}">
                  <a16:creationId xmlns:a16="http://schemas.microsoft.com/office/drawing/2014/main" id="{05A2794A-7B60-4B1F-B43C-C08F51C66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3118" name="Freeform 41">
              <a:extLst>
                <a:ext uri="{FF2B5EF4-FFF2-40B4-BE49-F238E27FC236}">
                  <a16:creationId xmlns:a16="http://schemas.microsoft.com/office/drawing/2014/main" id="{3394CF13-32C3-4BE9-AA6D-DF8F82534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3119" name="Freeform 42">
              <a:extLst>
                <a:ext uri="{FF2B5EF4-FFF2-40B4-BE49-F238E27FC236}">
                  <a16:creationId xmlns:a16="http://schemas.microsoft.com/office/drawing/2014/main" id="{2E4C0BA3-1B29-4D8C-9E6E-CDAFF7C95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3120" name="Freeform 43">
              <a:extLst>
                <a:ext uri="{FF2B5EF4-FFF2-40B4-BE49-F238E27FC236}">
                  <a16:creationId xmlns:a16="http://schemas.microsoft.com/office/drawing/2014/main" id="{A8623A34-11DB-4490-AF5D-26513AD50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3121" name="Freeform 44">
              <a:extLst>
                <a:ext uri="{FF2B5EF4-FFF2-40B4-BE49-F238E27FC236}">
                  <a16:creationId xmlns:a16="http://schemas.microsoft.com/office/drawing/2014/main" id="{AA01C5BF-55D0-406B-9447-9E6323AB4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3122" name="Rectangle 45">
              <a:extLst>
                <a:ext uri="{FF2B5EF4-FFF2-40B4-BE49-F238E27FC236}">
                  <a16:creationId xmlns:a16="http://schemas.microsoft.com/office/drawing/2014/main" id="{592233FB-D11D-40BB-B825-D67497779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3123" name="Freeform 46">
              <a:extLst>
                <a:ext uri="{FF2B5EF4-FFF2-40B4-BE49-F238E27FC236}">
                  <a16:creationId xmlns:a16="http://schemas.microsoft.com/office/drawing/2014/main" id="{3FD97EB1-F159-4021-B498-18ED5AD95D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3124" name="Freeform 47">
              <a:extLst>
                <a:ext uri="{FF2B5EF4-FFF2-40B4-BE49-F238E27FC236}">
                  <a16:creationId xmlns:a16="http://schemas.microsoft.com/office/drawing/2014/main" id="{663683DC-3029-493D-AC2E-B6475D4CA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3125" name="Freeform 48">
              <a:extLst>
                <a:ext uri="{FF2B5EF4-FFF2-40B4-BE49-F238E27FC236}">
                  <a16:creationId xmlns:a16="http://schemas.microsoft.com/office/drawing/2014/main" id="{B8D533F2-4DD0-47E4-B6F4-FE1DC5257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3126" name="Freeform 49">
              <a:extLst>
                <a:ext uri="{FF2B5EF4-FFF2-40B4-BE49-F238E27FC236}">
                  <a16:creationId xmlns:a16="http://schemas.microsoft.com/office/drawing/2014/main" id="{ECD96B65-7D14-4D80-A430-882ADD9B38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3127" name="Freeform 50">
              <a:extLst>
                <a:ext uri="{FF2B5EF4-FFF2-40B4-BE49-F238E27FC236}">
                  <a16:creationId xmlns:a16="http://schemas.microsoft.com/office/drawing/2014/main" id="{7CF501C3-E940-4890-B417-54DB8EB62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3128" name="Freeform 51">
              <a:extLst>
                <a:ext uri="{FF2B5EF4-FFF2-40B4-BE49-F238E27FC236}">
                  <a16:creationId xmlns:a16="http://schemas.microsoft.com/office/drawing/2014/main" id="{DDDA19B3-D841-4B23-A0DA-8CDD36BFF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3129" name="Freeform 52">
              <a:extLst>
                <a:ext uri="{FF2B5EF4-FFF2-40B4-BE49-F238E27FC236}">
                  <a16:creationId xmlns:a16="http://schemas.microsoft.com/office/drawing/2014/main" id="{1AE5B2C0-5A75-4732-9DC8-EC0562E33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3130" name="Freeform 53">
              <a:extLst>
                <a:ext uri="{FF2B5EF4-FFF2-40B4-BE49-F238E27FC236}">
                  <a16:creationId xmlns:a16="http://schemas.microsoft.com/office/drawing/2014/main" id="{BBDD5730-79D7-4521-BC7B-26C613C92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3131" name="Freeform 54">
              <a:extLst>
                <a:ext uri="{FF2B5EF4-FFF2-40B4-BE49-F238E27FC236}">
                  <a16:creationId xmlns:a16="http://schemas.microsoft.com/office/drawing/2014/main" id="{9A5C68A3-07A7-49FF-B29A-04E350105B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3132" name="Freeform 55">
              <a:extLst>
                <a:ext uri="{FF2B5EF4-FFF2-40B4-BE49-F238E27FC236}">
                  <a16:creationId xmlns:a16="http://schemas.microsoft.com/office/drawing/2014/main" id="{E615EBAF-955F-4294-99EB-922C7A400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3133" name="Freeform 56">
              <a:extLst>
                <a:ext uri="{FF2B5EF4-FFF2-40B4-BE49-F238E27FC236}">
                  <a16:creationId xmlns:a16="http://schemas.microsoft.com/office/drawing/2014/main" id="{B1592F83-EF32-4C0A-993A-2B6AC8186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3134" name="Freeform 57">
              <a:extLst>
                <a:ext uri="{FF2B5EF4-FFF2-40B4-BE49-F238E27FC236}">
                  <a16:creationId xmlns:a16="http://schemas.microsoft.com/office/drawing/2014/main" id="{F1C4D2B1-55D6-4040-AE4D-F7C5D326F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  <p:sp>
          <p:nvSpPr>
            <p:cNvPr id="3135" name="Freeform 58">
              <a:extLst>
                <a:ext uri="{FF2B5EF4-FFF2-40B4-BE49-F238E27FC236}">
                  <a16:creationId xmlns:a16="http://schemas.microsoft.com/office/drawing/2014/main" id="{DC7DBDFF-6BF3-41F0-A002-44B913CD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FR"/>
            </a:p>
          </p:txBody>
        </p:sp>
      </p:grpSp>
      <p:pic>
        <p:nvPicPr>
          <p:cNvPr id="3137" name="Picture 2">
            <a:extLst>
              <a:ext uri="{FF2B5EF4-FFF2-40B4-BE49-F238E27FC236}">
                <a16:creationId xmlns:a16="http://schemas.microsoft.com/office/drawing/2014/main" id="{0B0BC616-AF73-491B-AACB-A8C3A548B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E19F76-9839-17E5-2D55-ED5769B08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0635" y="1113283"/>
            <a:ext cx="4966332" cy="844105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rgbClr val="FFFFFF"/>
                </a:solidFill>
              </a:rPr>
              <a:t>Структура затрат</a:t>
            </a:r>
            <a:endParaRPr lang="ru-FR" sz="3600" dirty="0">
              <a:solidFill>
                <a:srgbClr val="FFFFFF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15E2E04-613B-FFDF-D745-E0F315A62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0842" y="2524043"/>
            <a:ext cx="4966333" cy="2052720"/>
          </a:xfrm>
        </p:spPr>
        <p:txBody>
          <a:bodyPr>
            <a:normAutofit/>
          </a:bodyPr>
          <a:lstStyle/>
          <a:p>
            <a:r>
              <a:rPr lang="ru-RU">
                <a:solidFill>
                  <a:schemeClr val="bg2"/>
                </a:solidFill>
              </a:rPr>
              <a:t>Маркетинг: 54.5%
Платформа: 18.2%
Поддержка: 27.3%</a:t>
            </a:r>
            <a:endParaRPr lang="ru-FR">
              <a:solidFill>
                <a:schemeClr val="bg2"/>
              </a:solidFill>
            </a:endParaRPr>
          </a:p>
        </p:txBody>
      </p:sp>
      <p:sp useBgFill="1">
        <p:nvSpPr>
          <p:cNvPr id="3139" name="Round Diagonal Corner Rectangle 6">
            <a:extLst>
              <a:ext uri="{FF2B5EF4-FFF2-40B4-BE49-F238E27FC236}">
                <a16:creationId xmlns:a16="http://schemas.microsoft.com/office/drawing/2014/main" id="{7C914900-562F-42A1-9E63-CD117E0CA0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F01B8C9-003F-F3FF-E2CB-71D9CCDFB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4347" y="1375839"/>
            <a:ext cx="4635583" cy="409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907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3BC253-B421-863A-7DDA-1C9DF685A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041400"/>
            <a:ext cx="8791575" cy="937871"/>
          </a:xfrm>
        </p:spPr>
        <p:txBody>
          <a:bodyPr/>
          <a:lstStyle/>
          <a:p>
            <a:r>
              <a:rPr lang="ru-RU" dirty="0"/>
              <a:t>План оптимизации</a:t>
            </a:r>
            <a:endParaRPr lang="ru-FR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8EDA04A-AEA6-CC7E-67D5-C6055D75E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9022" y="2386696"/>
            <a:ext cx="8791575" cy="3944656"/>
          </a:xfrm>
        </p:spPr>
        <p:txBody>
          <a:bodyPr>
            <a:normAutofit/>
          </a:bodyPr>
          <a:lstStyle/>
          <a:p>
            <a:r>
              <a:rPr lang="ru-RU" b="1" dirty="0"/>
              <a:t>Для покупателей:</a:t>
            </a:r>
            <a:r>
              <a:rPr lang="ru-RU" dirty="0"/>
              <a:t>
Снижение </a:t>
            </a:r>
            <a:r>
              <a:rPr lang="en-US" dirty="0"/>
              <a:t>CAC </a:t>
            </a:r>
            <a:r>
              <a:rPr lang="ru-RU" dirty="0"/>
              <a:t>до 1000 руб.
Увеличение </a:t>
            </a:r>
            <a:r>
              <a:rPr lang="en-US" dirty="0"/>
              <a:t>LTV </a:t>
            </a:r>
            <a:r>
              <a:rPr lang="ru-RU" dirty="0"/>
              <a:t>до 10000 руб.
Повышение удержания до 30%
</a:t>
            </a:r>
            <a:r>
              <a:rPr lang="ru-RU" b="1" dirty="0"/>
              <a:t>Для продавцов:</a:t>
            </a:r>
            <a:r>
              <a:rPr lang="ru-RU" dirty="0"/>
              <a:t>
Введение платных </a:t>
            </a:r>
            <a:r>
              <a:rPr lang="en-US" dirty="0"/>
              <a:t>API
</a:t>
            </a:r>
            <a:r>
              <a:rPr lang="ru-RU" dirty="0"/>
              <a:t>Повышение комиссии премиум-категорий
Автоматизация поддержки</a:t>
            </a:r>
            <a:endParaRPr lang="ru-FR" dirty="0"/>
          </a:p>
        </p:txBody>
      </p:sp>
    </p:spTree>
    <p:extLst>
      <p:ext uri="{BB962C8B-B14F-4D97-AF65-F5344CB8AC3E}">
        <p14:creationId xmlns:p14="http://schemas.microsoft.com/office/powerpoint/2010/main" val="2601545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5883B1-B296-0086-7D69-08250C153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4135" y="300360"/>
            <a:ext cx="8791575" cy="833759"/>
          </a:xfrm>
        </p:spPr>
        <p:txBody>
          <a:bodyPr/>
          <a:lstStyle/>
          <a:p>
            <a:r>
              <a:rPr lang="ru-RU" dirty="0"/>
              <a:t>Прогноз развития</a:t>
            </a:r>
            <a:endParaRPr lang="ru-FR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1CDBC8D-715E-ADC6-7B84-D8857E8B72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0044" y="1483871"/>
            <a:ext cx="8791575" cy="4870630"/>
          </a:xfrm>
        </p:spPr>
        <p:txBody>
          <a:bodyPr>
            <a:normAutofit/>
          </a:bodyPr>
          <a:lstStyle/>
          <a:p>
            <a:r>
              <a:rPr lang="ru-RU" dirty="0"/>
              <a:t>Оптимизационный сценарий:
</a:t>
            </a:r>
            <a:r>
              <a:rPr lang="en-US" dirty="0"/>
              <a:t>CAC </a:t>
            </a:r>
            <a:r>
              <a:rPr lang="ru-RU" dirty="0"/>
              <a:t>покупателей: 1000 руб.
</a:t>
            </a:r>
            <a:r>
              <a:rPr lang="en-US" dirty="0"/>
              <a:t>CAC </a:t>
            </a:r>
            <a:r>
              <a:rPr lang="ru-RU" dirty="0"/>
              <a:t>продавцов: 2000 руб.
Удержание покупателей: 30%
Удержание продавцов: 50%
Ожидаемые результаты:
</a:t>
            </a:r>
            <a:r>
              <a:rPr lang="en-US" dirty="0"/>
              <a:t>LTV </a:t>
            </a:r>
            <a:r>
              <a:rPr lang="ru-RU" dirty="0"/>
              <a:t>покупателей: 10000 руб.
</a:t>
            </a:r>
            <a:r>
              <a:rPr lang="en-US" dirty="0"/>
              <a:t>LTV </a:t>
            </a:r>
            <a:r>
              <a:rPr lang="ru-RU" dirty="0"/>
              <a:t>продавцов: 45000 руб.
</a:t>
            </a:r>
            <a:r>
              <a:rPr lang="en-US" dirty="0"/>
              <a:t>ROI </a:t>
            </a:r>
            <a:r>
              <a:rPr lang="ru-RU" dirty="0"/>
              <a:t>покупателей: 900%
</a:t>
            </a:r>
            <a:r>
              <a:rPr lang="en-US" dirty="0"/>
              <a:t>ROI </a:t>
            </a:r>
            <a:r>
              <a:rPr lang="ru-RU" dirty="0"/>
              <a:t>продавцов: 1250%</a:t>
            </a:r>
            <a:endParaRPr lang="ru-FR" dirty="0"/>
          </a:p>
        </p:txBody>
      </p:sp>
    </p:spTree>
    <p:extLst>
      <p:ext uri="{BB962C8B-B14F-4D97-AF65-F5344CB8AC3E}">
        <p14:creationId xmlns:p14="http://schemas.microsoft.com/office/powerpoint/2010/main" val="16824699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49</TotalTime>
  <Words>400</Words>
  <Application>Microsoft Macintosh PowerPoint</Application>
  <PresentationFormat>Широкоэкранный</PresentationFormat>
  <Paragraphs>33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8" baseType="lpstr">
      <vt:lpstr>Arial</vt:lpstr>
      <vt:lpstr>Tw Cen MT</vt:lpstr>
      <vt:lpstr>Контур</vt:lpstr>
      <vt:lpstr>Анализ юнит-экономики маркетплейса MarketPro</vt:lpstr>
      <vt:lpstr>Введение</vt:lpstr>
      <vt:lpstr>Основные метрики платформы</vt:lpstr>
      <vt:lpstr>Показатели эффективности</vt:lpstr>
      <vt:lpstr>Анализ проблемных зон</vt:lpstr>
      <vt:lpstr>Структура доходов</vt:lpstr>
      <vt:lpstr>Структура затрат</vt:lpstr>
      <vt:lpstr>План оптимизации</vt:lpstr>
      <vt:lpstr>Прогноз развития</vt:lpstr>
      <vt:lpstr>Ключевые метрики для мониторинга</vt:lpstr>
      <vt:lpstr>Этапы реализации</vt:lpstr>
      <vt:lpstr>Заключение</vt:lpstr>
      <vt:lpstr>Презентация PowerPoint</vt:lpstr>
      <vt:lpstr>Презентация PowerPoint</vt:lpstr>
      <vt:lpstr>Спасибо!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Юка Юка</dc:creator>
  <cp:lastModifiedBy>Юка Юка</cp:lastModifiedBy>
  <cp:revision>2</cp:revision>
  <dcterms:created xsi:type="dcterms:W3CDTF">2025-06-15T15:57:14Z</dcterms:created>
  <dcterms:modified xsi:type="dcterms:W3CDTF">2025-06-16T08:37:34Z</dcterms:modified>
</cp:coreProperties>
</file>