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1" r:id="rId4"/>
    <p:sldId id="265" r:id="rId5"/>
    <p:sldId id="266" r:id="rId6"/>
    <p:sldId id="273" r:id="rId7"/>
    <p:sldId id="274" r:id="rId8"/>
    <p:sldId id="267" r:id="rId9"/>
    <p:sldId id="275" r:id="rId10"/>
    <p:sldId id="268" r:id="rId11"/>
    <p:sldId id="269" r:id="rId12"/>
    <p:sldId id="270" r:id="rId13"/>
    <p:sldId id="276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937B"/>
    <a:srgbClr val="9D60C8"/>
    <a:srgbClr val="FFD400"/>
    <a:srgbClr val="D8742E"/>
    <a:srgbClr val="FF8931"/>
    <a:srgbClr val="CB6D54"/>
    <a:srgbClr val="764A97"/>
    <a:srgbClr val="002D18"/>
    <a:srgbClr val="004A38"/>
    <a:srgbClr val="9D60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6"/>
    <p:restoredTop sz="95768"/>
  </p:normalViewPr>
  <p:slideViewPr>
    <p:cSldViewPr snapToGrid="0" snapToObjects="1">
      <p:cViewPr varScale="1">
        <p:scale>
          <a:sx n="105" d="100"/>
          <a:sy n="105" d="100"/>
        </p:scale>
        <p:origin x="10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50D6-8508-134C-A7CF-5531FAF71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535F7-4214-B24E-8BA9-8CC06D25D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BD665-B45D-4C4B-B3B3-1A30A452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2A54-B53A-134A-9753-F729BC9267CE}" type="datetimeFigureOut">
              <a:rPr lang="en-ID" smtClean="0"/>
              <a:t>18/08/21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493C8-6A30-2149-A7BB-B2DFE78F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AA77F-07ED-3346-B1D7-014F7626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332C-A84F-B646-B9BE-A7E514559E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855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21D3-9131-9741-AC22-6A6E0C98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DCB14-FCA4-5848-9E94-9164B54D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CE510-4B7D-9043-AFE7-1DC93897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2A54-B53A-134A-9753-F729BC9267CE}" type="datetimeFigureOut">
              <a:rPr lang="en-ID" smtClean="0"/>
              <a:t>18/08/21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368AC-F52B-114C-B4C0-72F7EA9E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19D0-6F13-8B4A-9875-81CFFC8A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332C-A84F-B646-B9BE-A7E514559E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47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6ADAB-F86C-D14D-B76D-1EE5DA118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766E8-FEF2-F041-A0A2-0E0EBF522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3B317-569A-8D43-A18A-36DBDCB3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2A54-B53A-134A-9753-F729BC9267CE}" type="datetimeFigureOut">
              <a:rPr lang="en-ID" smtClean="0"/>
              <a:t>18/08/21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BFDC2-1284-A24C-A40B-E525397F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08775-1429-E248-93D0-2BC60A42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332C-A84F-B646-B9BE-A7E514559E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02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F603-3784-3243-81E0-A7C0A085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54F3E-F830-9941-AEAB-E83BD9756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8F418-7EC8-344D-9C5F-B1379877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2A54-B53A-134A-9753-F729BC9267CE}" type="datetimeFigureOut">
              <a:rPr lang="en-ID" smtClean="0"/>
              <a:t>18/08/21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073B-E0D0-A24C-A017-3868C4A4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FDC70-D155-554C-A1BA-5489A0C0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332C-A84F-B646-B9BE-A7E514559E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16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71A8-82B7-D24E-8842-8DA213C9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47171-904C-7842-980E-E21B0D2AE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69495-6A2C-934C-AB64-B9944191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2A54-B53A-134A-9753-F729BC9267CE}" type="datetimeFigureOut">
              <a:rPr lang="en-ID" smtClean="0"/>
              <a:t>18/08/21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0FC13-1159-3144-A0EE-34DE22E5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9412-18A4-9449-BED1-E86DCD39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332C-A84F-B646-B9BE-A7E514559E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316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D55A-CB46-BF4D-AA2D-602B0395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D398-4372-144B-9AF2-F168DD50C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BFB08-9DE9-6349-991F-BB82794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D9DA7-09CE-5C4A-8323-5890155D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2A54-B53A-134A-9753-F729BC9267CE}" type="datetimeFigureOut">
              <a:rPr lang="en-ID" smtClean="0"/>
              <a:t>18/08/21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37683-00EF-2D45-8F02-1AFFFDD0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28BC6-B3E5-E140-AFAD-8E246B65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332C-A84F-B646-B9BE-A7E514559E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30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9279-6C70-EC4D-8E9D-AA17494F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A308E-E617-8D48-AE2F-914FC5522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A8B91-A327-144D-9F50-F0493AF4F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DAE8C-CCB4-F549-B60D-054B36779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3A526-2553-DD40-97FA-B050EC893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1890C-E50D-5542-8906-BD4CF07F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2A54-B53A-134A-9753-F729BC9267CE}" type="datetimeFigureOut">
              <a:rPr lang="en-ID" smtClean="0"/>
              <a:t>18/08/21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D0A37-1F92-C44E-A088-30EBFAD6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13341-1F9B-1C43-B110-51F026CA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332C-A84F-B646-B9BE-A7E514559E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058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D0DA-D435-7448-A476-140C045B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6243D-AF4E-5641-916D-6F4F1D96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2A54-B53A-134A-9753-F729BC9267CE}" type="datetimeFigureOut">
              <a:rPr lang="en-ID" smtClean="0"/>
              <a:t>18/08/21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47597-CAFC-0A42-8071-612D651B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BA897-6635-2D4C-9A99-F9D38281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332C-A84F-B646-B9BE-A7E514559E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149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096C8-BC7A-D743-8A62-B8808925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2A54-B53A-134A-9753-F729BC9267CE}" type="datetimeFigureOut">
              <a:rPr lang="en-ID" smtClean="0"/>
              <a:t>18/08/21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290B9-68B1-1145-AA41-F1F0CDBD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E3A42-8711-FE44-9C61-622E0A19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332C-A84F-B646-B9BE-A7E514559E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059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7A7B-0416-1642-90DB-8877EA5D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D033-1137-FA4B-A957-AD7CAFAE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3557C-7D71-2149-A1AB-788C2820F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9B736-FE62-6F40-AA0D-5571ACC0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2A54-B53A-134A-9753-F729BC9267CE}" type="datetimeFigureOut">
              <a:rPr lang="en-ID" smtClean="0"/>
              <a:t>18/08/21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36B25-1D90-1346-B5DF-0D6A5869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14904-ACAF-C245-A54A-F8AED6D4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332C-A84F-B646-B9BE-A7E514559E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127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2562-2C6B-2A4E-8F7C-F9EECE62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B4E54-75D8-744E-857F-32DC3273E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399BB-67A0-FA45-8D1D-95EAA067E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D2350-AF29-1C4C-AD2D-41378398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2A54-B53A-134A-9753-F729BC9267CE}" type="datetimeFigureOut">
              <a:rPr lang="en-ID" smtClean="0"/>
              <a:t>18/08/21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B768C-552D-3B4F-9052-690D9B0F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0B36-617F-614A-8BF7-4E4C5FBE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332C-A84F-B646-B9BE-A7E514559E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833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D896E-7E31-3245-9DD8-FB1D1057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AEF0E-8381-2444-AB54-34AA009C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F3D2C-656F-224B-BE37-560C60933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52A54-B53A-134A-9753-F729BC9267CE}" type="datetimeFigureOut">
              <a:rPr lang="en-ID" smtClean="0"/>
              <a:t>18/08/21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520E-F2D9-414C-836A-101EFC7D6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2FDAF-A434-D648-B026-C806C1391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4332C-A84F-B646-B9BE-A7E514559EC7}" type="slidenum">
              <a:rPr lang="en-ID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64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8138F2-6147-6849-AFB3-0FCA9CA6697D}"/>
              </a:ext>
            </a:extLst>
          </p:cNvPr>
          <p:cNvSpPr/>
          <p:nvPr/>
        </p:nvSpPr>
        <p:spPr>
          <a:xfrm>
            <a:off x="0" y="5437984"/>
            <a:ext cx="12192000" cy="14200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67B74-9F1E-894A-9593-938224CAC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0109" y="6223771"/>
            <a:ext cx="5839968" cy="494022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DIN Alternate" panose="020B0500000000000000" pitchFamily="34" charset="77"/>
              </a:rPr>
              <a:t>Novan</a:t>
            </a:r>
            <a:r>
              <a:rPr lang="en-US" b="1" dirty="0">
                <a:solidFill>
                  <a:schemeClr val="bg1"/>
                </a:solidFill>
                <a:latin typeface="DIN Alternate" panose="020B0500000000000000" pitchFamily="34" charset="77"/>
              </a:rPr>
              <a:t> A. B. </a:t>
            </a:r>
            <a:r>
              <a:rPr lang="en-US" b="1" dirty="0" err="1">
                <a:solidFill>
                  <a:schemeClr val="bg1"/>
                </a:solidFill>
                <a:latin typeface="DIN Alternate" panose="020B0500000000000000" pitchFamily="34" charset="77"/>
              </a:rPr>
              <a:t>Saputra</a:t>
            </a:r>
            <a:r>
              <a:rPr lang="en-US" b="1" dirty="0">
                <a:solidFill>
                  <a:schemeClr val="bg1"/>
                </a:solidFill>
                <a:latin typeface="DIN Alternate" panose="020B0500000000000000" pitchFamily="34" charset="77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DIN Alternate" panose="020B0500000000000000" pitchFamily="34" charset="77"/>
              </a:rPr>
              <a:t>S.Kom</a:t>
            </a:r>
            <a:r>
              <a:rPr lang="en-US" b="1" dirty="0">
                <a:solidFill>
                  <a:schemeClr val="bg1"/>
                </a:solidFill>
                <a:latin typeface="DIN Alternate" panose="020B0500000000000000" pitchFamily="34" charset="77"/>
              </a:rPr>
              <a:t>., M.T </a:t>
            </a:r>
            <a:endParaRPr b="1" dirty="0">
              <a:solidFill>
                <a:schemeClr val="bg1"/>
              </a:solidFill>
              <a:latin typeface="DIN Alternate" panose="020B0500000000000000" pitchFamily="34" charset="77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AB86FC9-E613-3C49-9F61-C4C20CF31277}"/>
              </a:ext>
            </a:extLst>
          </p:cNvPr>
          <p:cNvSpPr txBox="1">
            <a:spLocks/>
          </p:cNvSpPr>
          <p:nvPr/>
        </p:nvSpPr>
        <p:spPr>
          <a:xfrm>
            <a:off x="4542817" y="5497691"/>
            <a:ext cx="3106366" cy="588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Dosen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Pengampu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93747F-8837-3540-BDF9-51C15FE54592}"/>
              </a:ext>
            </a:extLst>
          </p:cNvPr>
          <p:cNvGrpSpPr/>
          <p:nvPr/>
        </p:nvGrpSpPr>
        <p:grpSpPr>
          <a:xfrm>
            <a:off x="1478287" y="1420016"/>
            <a:ext cx="9235424" cy="2783456"/>
            <a:chOff x="1478286" y="1363363"/>
            <a:chExt cx="9235424" cy="27834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5CB1C7-64CC-ED42-80C6-5FD080E85BEF}"/>
                </a:ext>
              </a:extLst>
            </p:cNvPr>
            <p:cNvSpPr/>
            <p:nvPr/>
          </p:nvSpPr>
          <p:spPr>
            <a:xfrm>
              <a:off x="1478287" y="1788926"/>
              <a:ext cx="9235423" cy="23578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F58EA7-B2C5-7E46-B65D-4141D2C7B5A9}"/>
                </a:ext>
              </a:extLst>
            </p:cNvPr>
            <p:cNvSpPr/>
            <p:nvPr/>
          </p:nvSpPr>
          <p:spPr>
            <a:xfrm>
              <a:off x="1478286" y="1363363"/>
              <a:ext cx="9235423" cy="4714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2C937F-AD85-684D-AD76-BAE4BFC3B55F}"/>
                </a:ext>
              </a:extLst>
            </p:cNvPr>
            <p:cNvSpPr/>
            <p:nvPr/>
          </p:nvSpPr>
          <p:spPr>
            <a:xfrm>
              <a:off x="1620078" y="1504669"/>
              <a:ext cx="188843" cy="188843"/>
            </a:xfrm>
            <a:prstGeom prst="ellipse">
              <a:avLst/>
            </a:prstGeom>
            <a:solidFill>
              <a:srgbClr val="CB6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FD8AD9-9BC4-AE4E-9BD1-B88AAC823D90}"/>
                </a:ext>
              </a:extLst>
            </p:cNvPr>
            <p:cNvSpPr/>
            <p:nvPr/>
          </p:nvSpPr>
          <p:spPr>
            <a:xfrm>
              <a:off x="1904046" y="1504668"/>
              <a:ext cx="188843" cy="188843"/>
            </a:xfrm>
            <a:prstGeom prst="ellipse">
              <a:avLst/>
            </a:prstGeom>
            <a:solidFill>
              <a:srgbClr val="FF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noFill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009A9D-18D0-3A43-ACA7-92A740276B8F}"/>
                </a:ext>
              </a:extLst>
            </p:cNvPr>
            <p:cNvSpPr/>
            <p:nvPr/>
          </p:nvSpPr>
          <p:spPr>
            <a:xfrm>
              <a:off x="2188014" y="1504668"/>
              <a:ext cx="188843" cy="18884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6D8CE63-710D-8C4E-917D-7D011603F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9" y="143279"/>
            <a:ext cx="589926" cy="592296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79C6318A-08A1-9D45-BDE4-7617CAE23A03}"/>
              </a:ext>
            </a:extLst>
          </p:cNvPr>
          <p:cNvSpPr txBox="1">
            <a:spLocks/>
          </p:cNvSpPr>
          <p:nvPr/>
        </p:nvSpPr>
        <p:spPr>
          <a:xfrm>
            <a:off x="787217" y="198095"/>
            <a:ext cx="3863617" cy="6613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swald" pitchFamily="2" charset="77"/>
              </a:rPr>
              <a:t>Universitas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swald" pitchFamily="2" charset="77"/>
              </a:rPr>
              <a:t>Lambung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swald" pitchFamily="2" charset="77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swald" pitchFamily="2" charset="77"/>
              </a:rPr>
              <a:t>Mangkurat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swald" pitchFamily="2" charset="77"/>
            </a:endParaRPr>
          </a:p>
          <a:p>
            <a:pPr algn="l"/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Oswald" pitchFamily="2" charset="77"/>
              </a:rPr>
              <a:t>Program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swald" pitchFamily="2" charset="77"/>
              </a:rPr>
              <a:t>Studi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Oswald" pitchFamily="2" charset="77"/>
              </a:rPr>
              <a:t> Pendidikan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swald" pitchFamily="2" charset="77"/>
              </a:rPr>
              <a:t>Ilmu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Oswald" pitchFamily="2" charset="77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swald" pitchFamily="2" charset="77"/>
              </a:rPr>
              <a:t>Komputer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Oswald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E506B2-03B7-F249-9F90-5E65C66B5ADC}"/>
              </a:ext>
            </a:extLst>
          </p:cNvPr>
          <p:cNvSpPr/>
          <p:nvPr/>
        </p:nvSpPr>
        <p:spPr>
          <a:xfrm>
            <a:off x="4990455" y="5890407"/>
            <a:ext cx="2200760" cy="4571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FFDF5-0777-F54C-9A80-145F3D9C1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2436" y="2175727"/>
            <a:ext cx="7612524" cy="1691172"/>
          </a:xfrm>
        </p:spPr>
        <p:txBody>
          <a:bodyPr>
            <a:noAutofit/>
          </a:bodyPr>
          <a:lstStyle/>
          <a:p>
            <a:r>
              <a:rPr lang="es-ES" i="1" dirty="0" err="1">
                <a:solidFill>
                  <a:schemeClr val="bg1"/>
                </a:solidFill>
              </a:rPr>
              <a:t>Requirement</a:t>
            </a:r>
            <a:r>
              <a:rPr lang="es-ES" i="1" dirty="0">
                <a:solidFill>
                  <a:schemeClr val="bg1"/>
                </a:solidFill>
              </a:rPr>
              <a:t> </a:t>
            </a:r>
            <a:r>
              <a:rPr lang="es-ES" i="1" dirty="0" err="1">
                <a:solidFill>
                  <a:schemeClr val="bg1"/>
                </a:solidFill>
              </a:rPr>
              <a:t>for</a:t>
            </a:r>
            <a:r>
              <a:rPr lang="es-ES" i="1" dirty="0">
                <a:solidFill>
                  <a:schemeClr val="bg1"/>
                </a:solidFill>
              </a:rPr>
              <a:t> Linux </a:t>
            </a:r>
            <a:r>
              <a:rPr lang="es-ES" i="1" dirty="0" err="1">
                <a:solidFill>
                  <a:schemeClr val="bg1"/>
                </a:solidFill>
              </a:rPr>
              <a:t>System</a:t>
            </a:r>
            <a:r>
              <a:rPr lang="es-ES" i="1" dirty="0">
                <a:solidFill>
                  <a:schemeClr val="bg1"/>
                </a:solidFill>
              </a:rPr>
              <a:t> </a:t>
            </a:r>
            <a:r>
              <a:rPr lang="es-ES" i="1" dirty="0" err="1">
                <a:solidFill>
                  <a:schemeClr val="bg1"/>
                </a:solidFill>
              </a:rPr>
              <a:t>Administrator</a:t>
            </a:r>
            <a:endParaRPr lang="en-ID" i="1" dirty="0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20CE0E5-85CE-3445-8F11-81CBC3266314}"/>
              </a:ext>
            </a:extLst>
          </p:cNvPr>
          <p:cNvSpPr/>
          <p:nvPr/>
        </p:nvSpPr>
        <p:spPr>
          <a:xfrm>
            <a:off x="3263339" y="4470697"/>
            <a:ext cx="5665317" cy="6613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ADMINISTRASI SISTEM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876058E-EB89-3C4D-BD14-64D9E91C285E}"/>
              </a:ext>
            </a:extLst>
          </p:cNvPr>
          <p:cNvSpPr txBox="1">
            <a:spLocks/>
          </p:cNvSpPr>
          <p:nvPr/>
        </p:nvSpPr>
        <p:spPr>
          <a:xfrm>
            <a:off x="487616" y="6181465"/>
            <a:ext cx="5839968" cy="494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Dr. </a:t>
            </a:r>
            <a:r>
              <a:rPr lang="en-US" dirty="0" err="1">
                <a:solidFill>
                  <a:schemeClr val="bg1"/>
                </a:solidFill>
                <a:latin typeface="DIN Alternate" panose="020B0500000000000000" pitchFamily="34" charset="77"/>
              </a:rPr>
              <a:t>Harja</a:t>
            </a:r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 Santana </a:t>
            </a:r>
            <a:r>
              <a:rPr lang="en-US" dirty="0" err="1">
                <a:solidFill>
                  <a:schemeClr val="bg1"/>
                </a:solidFill>
                <a:latin typeface="DIN Alternate" panose="020B0500000000000000" pitchFamily="34" charset="77"/>
              </a:rPr>
              <a:t>Purba</a:t>
            </a:r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DIN Alternate" panose="020B0500000000000000" pitchFamily="34" charset="77"/>
              </a:rPr>
              <a:t>M.Kom</a:t>
            </a:r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198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6F80-931B-E341-A7CD-0433D169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174"/>
            <a:ext cx="10515600" cy="4917789"/>
          </a:xfrm>
        </p:spPr>
        <p:txBody>
          <a:bodyPr>
            <a:normAutofit/>
          </a:bodyPr>
          <a:lstStyle/>
          <a:p>
            <a:pPr marL="939800" lvl="1" indent="-482600" fontAlgn="base">
              <a:buFont typeface="+mj-lt"/>
              <a:buAutoNum type="arabicPeriod" startAt="5"/>
            </a:pPr>
            <a:r>
              <a:rPr lang="en-ID" b="1" dirty="0" err="1"/>
              <a:t>Meningkatkan</a:t>
            </a:r>
            <a:r>
              <a:rPr lang="en-ID" b="1" dirty="0"/>
              <a:t>, </a:t>
            </a:r>
            <a:r>
              <a:rPr lang="en-ID" b="1" dirty="0" err="1"/>
              <a:t>Memelihara</a:t>
            </a:r>
            <a:r>
              <a:rPr lang="en-ID" b="1" dirty="0"/>
              <a:t>, dan </a:t>
            </a:r>
            <a:r>
              <a:rPr lang="en-ID" b="1" dirty="0" err="1"/>
              <a:t>menciptakan</a:t>
            </a:r>
            <a:r>
              <a:rPr lang="en-ID" b="1" dirty="0"/>
              <a:t> </a:t>
            </a:r>
            <a:r>
              <a:rPr lang="en-ID" b="1" dirty="0" err="1"/>
              <a:t>alat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lingkungan</a:t>
            </a:r>
            <a:r>
              <a:rPr lang="en-ID" b="1" dirty="0"/>
              <a:t> Linux </a:t>
            </a:r>
            <a:r>
              <a:rPr lang="en-ID" dirty="0"/>
              <a:t>dan </a:t>
            </a:r>
            <a:r>
              <a:rPr lang="en-ID" dirty="0" err="1"/>
              <a:t>penggunanya</a:t>
            </a:r>
            <a:r>
              <a:rPr lang="en-ID" dirty="0"/>
              <a:t>.</a:t>
            </a:r>
          </a:p>
          <a:p>
            <a:pPr marL="939800" lvl="1" indent="-482600" fontAlgn="base">
              <a:buFont typeface="+mj-lt"/>
              <a:buAutoNum type="arabicPeriod" startAt="5"/>
            </a:pPr>
            <a:r>
              <a:rPr lang="en-ID" b="1" dirty="0" err="1"/>
              <a:t>Mendeteksi</a:t>
            </a:r>
            <a:r>
              <a:rPr lang="en-ID" b="1" dirty="0"/>
              <a:t> dan </a:t>
            </a:r>
            <a:r>
              <a:rPr lang="en-ID" b="1" dirty="0" err="1"/>
              <a:t>memecahkan</a:t>
            </a:r>
            <a:r>
              <a:rPr lang="en-ID" b="1" dirty="0"/>
              <a:t> </a:t>
            </a:r>
            <a:r>
              <a:rPr lang="en-ID" b="1" dirty="0" err="1"/>
              <a:t>masalah</a:t>
            </a:r>
            <a:r>
              <a:rPr lang="en-ID" b="1" dirty="0"/>
              <a:t> </a:t>
            </a:r>
            <a:r>
              <a:rPr lang="en-ID" b="1" dirty="0" err="1"/>
              <a:t>layanan</a:t>
            </a:r>
            <a:r>
              <a:rPr lang="en-ID" b="1" dirty="0"/>
              <a:t>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pemulihan</a:t>
            </a:r>
            <a:r>
              <a:rPr lang="en-ID" dirty="0"/>
              <a:t> </a:t>
            </a:r>
            <a:r>
              <a:rPr lang="en-ID" dirty="0" err="1"/>
              <a:t>bencana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login.</a:t>
            </a:r>
          </a:p>
          <a:p>
            <a:pPr marL="939800" lvl="1" indent="-482600" fontAlgn="base">
              <a:buFont typeface="+mj-lt"/>
              <a:buAutoNum type="arabicPeriod" startAt="5"/>
            </a:pPr>
            <a:r>
              <a:rPr lang="en-ID" b="1" dirty="0" err="1"/>
              <a:t>Memasang</a:t>
            </a:r>
            <a:r>
              <a:rPr lang="en-ID" b="1" dirty="0"/>
              <a:t> </a:t>
            </a:r>
            <a:r>
              <a:rPr lang="en-ID" b="1" dirty="0" err="1"/>
              <a:t>sistem</a:t>
            </a:r>
            <a:r>
              <a:rPr lang="en-ID" b="1" dirty="0"/>
              <a:t> dan </a:t>
            </a:r>
            <a:r>
              <a:rPr lang="en-ID" b="1" dirty="0" err="1"/>
              <a:t>alat</a:t>
            </a:r>
            <a:r>
              <a:rPr lang="en-ID" b="1" dirty="0"/>
              <a:t> </a:t>
            </a:r>
            <a:r>
              <a:rPr lang="en-ID" b="1" dirty="0" err="1"/>
              <a:t>keamanan</a:t>
            </a:r>
            <a:r>
              <a:rPr lang="en-ID" b="1" dirty="0"/>
              <a:t> yang </a:t>
            </a:r>
            <a:r>
              <a:rPr lang="en-ID" b="1" dirty="0" err="1"/>
              <a:t>diperlukan</a:t>
            </a:r>
            <a:r>
              <a:rPr lang="en-ID" dirty="0"/>
              <a:t>.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staf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Data dan </a:t>
            </a:r>
            <a:r>
              <a:rPr lang="en-ID" dirty="0" err="1"/>
              <a:t>personel</a:t>
            </a:r>
            <a:r>
              <a:rPr lang="en-ID" dirty="0"/>
              <a:t>/</a:t>
            </a:r>
            <a:r>
              <a:rPr lang="en-ID" dirty="0" err="1"/>
              <a:t>departemen</a:t>
            </a:r>
            <a:r>
              <a:rPr lang="en-ID" dirty="0"/>
              <a:t> lain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 dan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rekomendasi</a:t>
            </a:r>
            <a:r>
              <a:rPr lang="en-ID" dirty="0"/>
              <a:t>.</a:t>
            </a:r>
          </a:p>
          <a:p>
            <a:pPr marL="939800" lvl="1" indent="-482600" fontAlgn="base">
              <a:buFont typeface="+mj-lt"/>
              <a:buAutoNum type="arabicPeriod" startAt="5"/>
            </a:pPr>
            <a:r>
              <a:rPr lang="en-ID" b="1" dirty="0" err="1"/>
              <a:t>Memecahkan</a:t>
            </a:r>
            <a:r>
              <a:rPr lang="en-ID" b="1" dirty="0"/>
              <a:t> </a:t>
            </a:r>
            <a:r>
              <a:rPr lang="en-ID" b="1" dirty="0" err="1"/>
              <a:t>masalah</a:t>
            </a:r>
            <a:r>
              <a:rPr lang="en-ID" b="1" dirty="0"/>
              <a:t>, </a:t>
            </a:r>
            <a:r>
              <a:rPr lang="en-ID" b="1" dirty="0" err="1"/>
              <a:t>ketika</a:t>
            </a:r>
            <a:r>
              <a:rPr lang="en-ID" b="1" dirty="0"/>
              <a:t> </a:t>
            </a:r>
            <a:r>
              <a:rPr lang="en-ID" b="1" dirty="0" err="1"/>
              <a:t>masalah</a:t>
            </a:r>
            <a:r>
              <a:rPr lang="en-ID" b="1" dirty="0"/>
              <a:t> </a:t>
            </a:r>
            <a:r>
              <a:rPr lang="en-ID" b="1" dirty="0" err="1"/>
              <a:t>terjadi</a:t>
            </a:r>
            <a:r>
              <a:rPr lang="en-ID" b="1" dirty="0"/>
              <a:t> di server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A8AA1012-BC4E-AE4C-BB95-D835056AE952}"/>
              </a:ext>
            </a:extLst>
          </p:cNvPr>
          <p:cNvSpPr/>
          <p:nvPr/>
        </p:nvSpPr>
        <p:spPr>
          <a:xfrm>
            <a:off x="-1" y="159239"/>
            <a:ext cx="7424929" cy="755904"/>
          </a:xfrm>
          <a:prstGeom prst="round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Tugas</a:t>
            </a:r>
            <a:r>
              <a:rPr lang="en-US" sz="3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Administrator </a:t>
            </a:r>
            <a:r>
              <a:rPr lang="en-US" sz="3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</a:t>
            </a:r>
            <a:r>
              <a:rPr lang="en-US" sz="3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Linux (Cont.)</a:t>
            </a:r>
            <a:endParaRPr sz="3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618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2866-7B13-4B43-BDDF-9F4882432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91"/>
            <a:ext cx="10515600" cy="4351338"/>
          </a:xfrm>
        </p:spPr>
        <p:txBody>
          <a:bodyPr/>
          <a:lstStyle/>
          <a:p>
            <a:pPr marL="492125" indent="-492125" fontAlgn="base">
              <a:buFont typeface="Wingdings" pitchFamily="2" charset="2"/>
              <a:buChar char="v"/>
            </a:pPr>
            <a:r>
              <a:rPr lang="en-ID" i="1" dirty="0"/>
              <a:t>Install</a:t>
            </a:r>
            <a:r>
              <a:rPr lang="en-ID" dirty="0"/>
              <a:t> dan </a:t>
            </a:r>
            <a:r>
              <a:rPr lang="en-ID" dirty="0" err="1"/>
              <a:t>pelajari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lingkungan</a:t>
            </a:r>
            <a:r>
              <a:rPr lang="en-ID" dirty="0"/>
              <a:t> Linux</a:t>
            </a:r>
          </a:p>
          <a:p>
            <a:pPr marL="492125" indent="-492125" fontAlgn="base">
              <a:buFont typeface="Wingdings" pitchFamily="2" charset="2"/>
              <a:buChar char="v"/>
            </a:pPr>
            <a:r>
              <a:rPr lang="en-ID" dirty="0" err="1"/>
              <a:t>Dapatkan</a:t>
            </a:r>
            <a:r>
              <a:rPr lang="en-ID" dirty="0"/>
              <a:t> </a:t>
            </a:r>
            <a:r>
              <a:rPr lang="en-ID" dirty="0" err="1"/>
              <a:t>Sertifikasi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administrasi</a:t>
            </a:r>
            <a:r>
              <a:rPr lang="en-ID" dirty="0"/>
              <a:t> Linux</a:t>
            </a:r>
          </a:p>
          <a:p>
            <a:pPr marL="492125" indent="-492125" fontAlgn="base">
              <a:buFont typeface="Wingdings" pitchFamily="2" charset="2"/>
              <a:buChar char="v"/>
            </a:pP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Dokumentasi</a:t>
            </a:r>
            <a:endParaRPr lang="en-ID" dirty="0"/>
          </a:p>
          <a:p>
            <a:pPr marL="492125" indent="-492125" fontAlgn="base">
              <a:buFont typeface="Wingdings" pitchFamily="2" charset="2"/>
              <a:buChar char="v"/>
            </a:pPr>
            <a:r>
              <a:rPr lang="en-ID" dirty="0" err="1"/>
              <a:t>Bergabung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Grup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Komunitas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Linux </a:t>
            </a:r>
            <a:r>
              <a:rPr lang="en-ID" dirty="0" err="1"/>
              <a:t>lokal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Dukungan</a:t>
            </a:r>
            <a:r>
              <a:rPr lang="en-ID" dirty="0"/>
              <a:t> dan </a:t>
            </a:r>
            <a:r>
              <a:rPr lang="en-ID" dirty="0" err="1"/>
              <a:t>Bantuan</a:t>
            </a:r>
            <a:endParaRPr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0ED2696C-5673-D442-A08C-5F8F88E85365}"/>
              </a:ext>
            </a:extLst>
          </p:cNvPr>
          <p:cNvSpPr/>
          <p:nvPr/>
        </p:nvSpPr>
        <p:spPr>
          <a:xfrm>
            <a:off x="0" y="303085"/>
            <a:ext cx="10987790" cy="755904"/>
          </a:xfrm>
          <a:prstGeom prst="round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Langkah </a:t>
            </a:r>
            <a:r>
              <a:rPr lang="en-US" sz="3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Memulai</a:t>
            </a:r>
            <a:r>
              <a:rPr lang="en-US" sz="3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karir</a:t>
            </a:r>
            <a:r>
              <a:rPr lang="en-US" sz="3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sebagai</a:t>
            </a:r>
            <a:r>
              <a:rPr lang="en-US" sz="3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3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</a:t>
            </a:r>
            <a:r>
              <a:rPr lang="en-US" sz="3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Administrasi</a:t>
            </a:r>
            <a:r>
              <a:rPr lang="en-US" sz="3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Linux</a:t>
            </a:r>
            <a:endParaRPr sz="3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49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12B6-F773-CF43-8856-0030A015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85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ID" dirty="0" err="1"/>
              <a:t>Singkatnya</a:t>
            </a:r>
            <a:r>
              <a:rPr lang="en-ID" dirty="0"/>
              <a:t>, </a:t>
            </a:r>
            <a:r>
              <a:rPr lang="en-ID" dirty="0" err="1"/>
              <a:t>peran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Administrator </a:t>
            </a:r>
            <a:r>
              <a:rPr lang="en-ID" dirty="0" err="1"/>
              <a:t>Sistem</a:t>
            </a:r>
            <a:r>
              <a:rPr lang="en-ID" dirty="0"/>
              <a:t> Linux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/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b="1" dirty="0" err="1"/>
              <a:t>Melakukan</a:t>
            </a:r>
            <a:r>
              <a:rPr lang="en-ID" b="1" dirty="0"/>
              <a:t>, </a:t>
            </a:r>
            <a:r>
              <a:rPr lang="en-ID" b="1" dirty="0" err="1"/>
              <a:t>mengamati</a:t>
            </a:r>
            <a:r>
              <a:rPr lang="en-ID" b="1" dirty="0"/>
              <a:t> </a:t>
            </a:r>
            <a:r>
              <a:rPr lang="en-ID" b="1" dirty="0" err="1"/>
              <a:t>sistem</a:t>
            </a:r>
            <a:r>
              <a:rPr lang="en-ID" b="1" dirty="0"/>
              <a:t> </a:t>
            </a:r>
            <a:r>
              <a:rPr lang="en-ID" b="1" dirty="0" err="1"/>
              <a:t>perangkat</a:t>
            </a:r>
            <a:r>
              <a:rPr lang="en-ID" b="1" dirty="0"/>
              <a:t> </a:t>
            </a:r>
            <a:r>
              <a:rPr lang="en-ID" b="1" dirty="0" err="1"/>
              <a:t>lunak</a:t>
            </a:r>
            <a:r>
              <a:rPr lang="en-ID" b="1" dirty="0"/>
              <a:t> dan </a:t>
            </a:r>
            <a:r>
              <a:rPr lang="en-ID" b="1" dirty="0" err="1"/>
              <a:t>perangkat</a:t>
            </a:r>
            <a:r>
              <a:rPr lang="en-ID" b="1" dirty="0"/>
              <a:t> </a:t>
            </a:r>
            <a:r>
              <a:rPr lang="en-ID" b="1" dirty="0" err="1"/>
              <a:t>keras</a:t>
            </a:r>
            <a:r>
              <a:rPr lang="en-ID" b="1" dirty="0"/>
              <a:t>, </a:t>
            </a:r>
            <a:r>
              <a:rPr lang="en-ID" b="1" dirty="0" err="1"/>
              <a:t>serta</a:t>
            </a:r>
            <a:r>
              <a:rPr lang="en-ID" b="1" dirty="0"/>
              <a:t> </a:t>
            </a:r>
            <a:r>
              <a:rPr lang="en-ID" b="1" dirty="0" err="1"/>
              <a:t>mengambil</a:t>
            </a:r>
            <a:r>
              <a:rPr lang="en-ID" b="1" dirty="0"/>
              <a:t> </a:t>
            </a:r>
            <a:r>
              <a:rPr lang="en-ID" b="1" dirty="0" err="1"/>
              <a:t>cadangan</a:t>
            </a:r>
            <a:r>
              <a:rPr lang="en-ID" dirty="0"/>
              <a:t>. Dan juga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yang </a:t>
            </a:r>
            <a:r>
              <a:rPr lang="en-ID" dirty="0" err="1"/>
              <a:t>mendalam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teknis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 err="1"/>
              <a:t>Profesional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Administrator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gaji</a:t>
            </a:r>
            <a:r>
              <a:rPr lang="en-ID" dirty="0"/>
              <a:t> rata-rata </a:t>
            </a:r>
            <a:r>
              <a:rPr lang="en-ID" dirty="0" err="1"/>
              <a:t>tahunan</a:t>
            </a:r>
            <a:r>
              <a:rPr lang="en-ID" dirty="0"/>
              <a:t> </a:t>
            </a:r>
            <a:r>
              <a:rPr lang="en-ID" dirty="0" err="1"/>
              <a:t>sekitar</a:t>
            </a:r>
            <a:r>
              <a:rPr lang="en-ID" dirty="0"/>
              <a:t> 53 Juta (</a:t>
            </a:r>
            <a:r>
              <a:rPr lang="en-ID" dirty="0" err="1"/>
              <a:t>india</a:t>
            </a:r>
            <a:r>
              <a:rPr lang="en-ID" dirty="0"/>
              <a:t>), </a:t>
            </a:r>
            <a:r>
              <a:rPr lang="en-ID" dirty="0" err="1"/>
              <a:t>kenaikan</a:t>
            </a:r>
            <a:r>
              <a:rPr lang="en-ID" dirty="0"/>
              <a:t>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, Anda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keterampilan</a:t>
            </a:r>
            <a:r>
              <a:rPr lang="en-ID" dirty="0"/>
              <a:t> dan </a:t>
            </a:r>
            <a:r>
              <a:rPr lang="en-ID" dirty="0" err="1"/>
              <a:t>pembelajaran</a:t>
            </a:r>
            <a:r>
              <a:rPr lang="en-ID" dirty="0"/>
              <a:t> </a:t>
            </a:r>
            <a:r>
              <a:rPr lang="en-ID" dirty="0" err="1"/>
              <a:t>terbaru</a:t>
            </a:r>
            <a:r>
              <a:rPr lang="en-ID" dirty="0"/>
              <a:t> di </a:t>
            </a:r>
            <a:r>
              <a:rPr lang="en-ID" dirty="0" err="1"/>
              <a:t>komunitas</a:t>
            </a:r>
            <a:r>
              <a:rPr lang="en-ID" dirty="0"/>
              <a:t> Linux.</a:t>
            </a:r>
            <a:endParaRPr dirty="0"/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55702F39-6A89-D042-8004-10294915B4AA}"/>
              </a:ext>
            </a:extLst>
          </p:cNvPr>
          <p:cNvSpPr/>
          <p:nvPr/>
        </p:nvSpPr>
        <p:spPr>
          <a:xfrm>
            <a:off x="0" y="159239"/>
            <a:ext cx="5651292" cy="755904"/>
          </a:xfrm>
          <a:prstGeom prst="round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Penutup</a:t>
            </a:r>
            <a:endParaRPr sz="3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750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12B6-F773-CF43-8856-0030A015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2243"/>
            <a:ext cx="10515600" cy="17134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dirty="0" err="1"/>
              <a:t>Silahkan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instalasi</a:t>
            </a:r>
            <a:r>
              <a:rPr lang="en-ID" dirty="0"/>
              <a:t> </a:t>
            </a:r>
            <a:r>
              <a:rPr lang="en-ID" dirty="0" err="1"/>
              <a:t>linux</a:t>
            </a:r>
            <a:r>
              <a:rPr lang="en-ID" dirty="0"/>
              <a:t> </a:t>
            </a:r>
            <a:r>
              <a:rPr lang="en-ID" b="1" dirty="0"/>
              <a:t>DEBIAN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standarisasi</a:t>
            </a:r>
            <a:r>
              <a:rPr lang="en-ID" dirty="0"/>
              <a:t> Bersama </a:t>
            </a:r>
          </a:p>
          <a:p>
            <a:pPr marL="0" indent="0" algn="ctr">
              <a:buNone/>
            </a:pPr>
            <a:r>
              <a:rPr lang="en-ID" dirty="0"/>
              <a:t>dan </a:t>
            </a:r>
            <a:r>
              <a:rPr lang="en-ID" dirty="0" err="1"/>
              <a:t>kemudahan</a:t>
            </a:r>
            <a:r>
              <a:rPr lang="en-ID" dirty="0"/>
              <a:t> </a:t>
            </a:r>
            <a:r>
              <a:rPr lang="en-ID" dirty="0" err="1"/>
              <a:t>praktek</a:t>
            </a:r>
            <a:endParaRPr dirty="0"/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55702F39-6A89-D042-8004-10294915B4AA}"/>
              </a:ext>
            </a:extLst>
          </p:cNvPr>
          <p:cNvSpPr/>
          <p:nvPr/>
        </p:nvSpPr>
        <p:spPr>
          <a:xfrm>
            <a:off x="0" y="159239"/>
            <a:ext cx="5651292" cy="755904"/>
          </a:xfrm>
          <a:prstGeom prst="round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Instalasi</a:t>
            </a:r>
            <a:r>
              <a:rPr lang="en-US" sz="3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Linux</a:t>
            </a:r>
            <a:endParaRPr sz="3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3414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>
            <a:extLst>
              <a:ext uri="{FF2B5EF4-FFF2-40B4-BE49-F238E27FC236}">
                <a16:creationId xmlns:a16="http://schemas.microsoft.com/office/drawing/2014/main" id="{DC549A62-FB2F-8147-8730-458D3A895CD1}"/>
              </a:ext>
            </a:extLst>
          </p:cNvPr>
          <p:cNvSpPr/>
          <p:nvPr/>
        </p:nvSpPr>
        <p:spPr>
          <a:xfrm>
            <a:off x="690691" y="994024"/>
            <a:ext cx="468234" cy="468234"/>
          </a:xfrm>
          <a:prstGeom prst="ellipse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B701D-C6A4-6D4E-A463-9F1E3FBFAB15}"/>
              </a:ext>
            </a:extLst>
          </p:cNvPr>
          <p:cNvSpPr txBox="1"/>
          <p:nvPr/>
        </p:nvSpPr>
        <p:spPr>
          <a:xfrm>
            <a:off x="3703320" y="1714999"/>
            <a:ext cx="416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swald" pitchFamily="2" charset="77"/>
                <a:cs typeface="PHOSPHATE INLINE" panose="02000506050000020004" pitchFamily="2" charset="77"/>
              </a:rPr>
              <a:t>DAFTAR PUSTAKA</a:t>
            </a:r>
            <a:endParaRPr sz="3200" b="1" dirty="0">
              <a:solidFill>
                <a:schemeClr val="tx1">
                  <a:lumMod val="85000"/>
                  <a:lumOff val="15000"/>
                </a:schemeClr>
              </a:solidFill>
              <a:latin typeface="Oswald" pitchFamily="2" charset="77"/>
              <a:cs typeface="PHOSPHATE INLINE" panose="02000506050000020004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BC0E1D-D370-5A41-9480-7892BDFD11F0}"/>
              </a:ext>
            </a:extLst>
          </p:cNvPr>
          <p:cNvSpPr/>
          <p:nvPr/>
        </p:nvSpPr>
        <p:spPr>
          <a:xfrm>
            <a:off x="4108353" y="2276361"/>
            <a:ext cx="3358055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7B2349F-4EDB-1F49-83A5-8E3A62301E15}"/>
              </a:ext>
            </a:extLst>
          </p:cNvPr>
          <p:cNvGrpSpPr/>
          <p:nvPr/>
        </p:nvGrpSpPr>
        <p:grpSpPr>
          <a:xfrm>
            <a:off x="186243" y="5060356"/>
            <a:ext cx="607663" cy="1630565"/>
            <a:chOff x="197759" y="5297699"/>
            <a:chExt cx="607663" cy="163056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043EFC8-0E26-FA4A-99A9-8688C4968898}"/>
                </a:ext>
              </a:extLst>
            </p:cNvPr>
            <p:cNvSpPr/>
            <p:nvPr/>
          </p:nvSpPr>
          <p:spPr>
            <a:xfrm rot="5400000">
              <a:off x="673275" y="5297699"/>
              <a:ext cx="131318" cy="131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51F5749-FD46-084C-8CE0-D330DE707C3B}"/>
                </a:ext>
              </a:extLst>
            </p:cNvPr>
            <p:cNvSpPr/>
            <p:nvPr/>
          </p:nvSpPr>
          <p:spPr>
            <a:xfrm rot="5400000">
              <a:off x="673275" y="5512631"/>
              <a:ext cx="131318" cy="131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6F2BD19-F9C0-5F40-A4C4-390B1DEC50EF}"/>
                </a:ext>
              </a:extLst>
            </p:cNvPr>
            <p:cNvSpPr/>
            <p:nvPr/>
          </p:nvSpPr>
          <p:spPr>
            <a:xfrm rot="5400000">
              <a:off x="673275" y="5727563"/>
              <a:ext cx="131318" cy="131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0A78C84-DF07-8143-B5D8-15CB95E19A8B}"/>
                </a:ext>
              </a:extLst>
            </p:cNvPr>
            <p:cNvSpPr/>
            <p:nvPr/>
          </p:nvSpPr>
          <p:spPr>
            <a:xfrm rot="5400000">
              <a:off x="673275" y="5942495"/>
              <a:ext cx="131318" cy="131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0976EA6-A0BE-8D46-932B-23C4254ED941}"/>
                </a:ext>
              </a:extLst>
            </p:cNvPr>
            <p:cNvSpPr/>
            <p:nvPr/>
          </p:nvSpPr>
          <p:spPr>
            <a:xfrm rot="5400000">
              <a:off x="674104" y="6152150"/>
              <a:ext cx="131318" cy="131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14B0E95-7D07-9C4F-B331-6E727F68E2A0}"/>
                </a:ext>
              </a:extLst>
            </p:cNvPr>
            <p:cNvSpPr/>
            <p:nvPr/>
          </p:nvSpPr>
          <p:spPr>
            <a:xfrm rot="5400000">
              <a:off x="674104" y="6367082"/>
              <a:ext cx="131318" cy="131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9D4715A-7C68-C54C-B4A6-02382AD92FFC}"/>
                </a:ext>
              </a:extLst>
            </p:cNvPr>
            <p:cNvSpPr/>
            <p:nvPr/>
          </p:nvSpPr>
          <p:spPr>
            <a:xfrm rot="5400000">
              <a:off x="674104" y="6582014"/>
              <a:ext cx="131318" cy="131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59511A3-01B6-0C41-9D46-2C0292D84413}"/>
                </a:ext>
              </a:extLst>
            </p:cNvPr>
            <p:cNvSpPr/>
            <p:nvPr/>
          </p:nvSpPr>
          <p:spPr>
            <a:xfrm rot="5400000">
              <a:off x="674104" y="6796946"/>
              <a:ext cx="131318" cy="131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A1E8F95-2DB9-334A-8FB9-C1E38191C62B}"/>
                </a:ext>
              </a:extLst>
            </p:cNvPr>
            <p:cNvSpPr/>
            <p:nvPr/>
          </p:nvSpPr>
          <p:spPr>
            <a:xfrm rot="5400000">
              <a:off x="435517" y="5297699"/>
              <a:ext cx="131318" cy="131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48B6493-AEC1-0847-B4A9-1542C611A414}"/>
                </a:ext>
              </a:extLst>
            </p:cNvPr>
            <p:cNvSpPr/>
            <p:nvPr/>
          </p:nvSpPr>
          <p:spPr>
            <a:xfrm rot="5400000">
              <a:off x="435517" y="5512631"/>
              <a:ext cx="131318" cy="131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00D34E6-96B3-BE42-9AB0-F518FF91FD02}"/>
                </a:ext>
              </a:extLst>
            </p:cNvPr>
            <p:cNvSpPr/>
            <p:nvPr/>
          </p:nvSpPr>
          <p:spPr>
            <a:xfrm rot="5400000">
              <a:off x="435517" y="5727563"/>
              <a:ext cx="131318" cy="131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7783367-432E-024D-82E3-188CD45D3E82}"/>
                </a:ext>
              </a:extLst>
            </p:cNvPr>
            <p:cNvSpPr/>
            <p:nvPr/>
          </p:nvSpPr>
          <p:spPr>
            <a:xfrm rot="5400000">
              <a:off x="435517" y="5942495"/>
              <a:ext cx="131318" cy="131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F788F3F-E90B-6342-AE59-EA2C049EB9C1}"/>
                </a:ext>
              </a:extLst>
            </p:cNvPr>
            <p:cNvSpPr/>
            <p:nvPr/>
          </p:nvSpPr>
          <p:spPr>
            <a:xfrm rot="5400000">
              <a:off x="436346" y="6152150"/>
              <a:ext cx="131318" cy="131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F24A953-93EB-4744-9832-5CD2560B4128}"/>
                </a:ext>
              </a:extLst>
            </p:cNvPr>
            <p:cNvSpPr/>
            <p:nvPr/>
          </p:nvSpPr>
          <p:spPr>
            <a:xfrm rot="5400000">
              <a:off x="436346" y="6367082"/>
              <a:ext cx="131318" cy="131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03ABFB0-54C6-044B-B327-9259850D332B}"/>
                </a:ext>
              </a:extLst>
            </p:cNvPr>
            <p:cNvSpPr/>
            <p:nvPr/>
          </p:nvSpPr>
          <p:spPr>
            <a:xfrm rot="5400000">
              <a:off x="436346" y="6582014"/>
              <a:ext cx="131318" cy="131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760A53B-3A90-6045-AED0-190C4ECED141}"/>
                </a:ext>
              </a:extLst>
            </p:cNvPr>
            <p:cNvSpPr/>
            <p:nvPr/>
          </p:nvSpPr>
          <p:spPr>
            <a:xfrm rot="5400000">
              <a:off x="436346" y="6796946"/>
              <a:ext cx="131318" cy="131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666FCE8-84C9-DE41-8132-48AFFE7D6088}"/>
                </a:ext>
              </a:extLst>
            </p:cNvPr>
            <p:cNvSpPr/>
            <p:nvPr/>
          </p:nvSpPr>
          <p:spPr>
            <a:xfrm rot="5400000">
              <a:off x="197759" y="5297699"/>
              <a:ext cx="131318" cy="131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26AE9BB-BBB6-2948-B322-108BC6873676}"/>
                </a:ext>
              </a:extLst>
            </p:cNvPr>
            <p:cNvSpPr/>
            <p:nvPr/>
          </p:nvSpPr>
          <p:spPr>
            <a:xfrm rot="5400000">
              <a:off x="197759" y="5512631"/>
              <a:ext cx="131318" cy="131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65EC20D-12C9-A94E-A6AE-EAD29B0414CC}"/>
                </a:ext>
              </a:extLst>
            </p:cNvPr>
            <p:cNvSpPr/>
            <p:nvPr/>
          </p:nvSpPr>
          <p:spPr>
            <a:xfrm rot="5400000">
              <a:off x="197759" y="5727563"/>
              <a:ext cx="131318" cy="131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ADD7C32-5C9C-2D4F-948F-1A93503C9387}"/>
                </a:ext>
              </a:extLst>
            </p:cNvPr>
            <p:cNvSpPr/>
            <p:nvPr/>
          </p:nvSpPr>
          <p:spPr>
            <a:xfrm rot="5400000">
              <a:off x="197759" y="5942495"/>
              <a:ext cx="131318" cy="131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6F9A5A3-F033-934A-B6A6-97D226E93805}"/>
                </a:ext>
              </a:extLst>
            </p:cNvPr>
            <p:cNvSpPr/>
            <p:nvPr/>
          </p:nvSpPr>
          <p:spPr>
            <a:xfrm rot="5400000">
              <a:off x="198588" y="6152150"/>
              <a:ext cx="131318" cy="131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245720E-93CD-5146-A2DD-83465960983D}"/>
                </a:ext>
              </a:extLst>
            </p:cNvPr>
            <p:cNvSpPr/>
            <p:nvPr/>
          </p:nvSpPr>
          <p:spPr>
            <a:xfrm rot="5400000">
              <a:off x="198588" y="6367082"/>
              <a:ext cx="131318" cy="131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95BC4F9-9F8E-DD46-B77B-A15C9B45FB6B}"/>
                </a:ext>
              </a:extLst>
            </p:cNvPr>
            <p:cNvSpPr/>
            <p:nvPr/>
          </p:nvSpPr>
          <p:spPr>
            <a:xfrm rot="5400000">
              <a:off x="198588" y="6582014"/>
              <a:ext cx="131318" cy="131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49D328-7D9B-174B-8107-337B24D86B70}"/>
                </a:ext>
              </a:extLst>
            </p:cNvPr>
            <p:cNvSpPr/>
            <p:nvPr/>
          </p:nvSpPr>
          <p:spPr>
            <a:xfrm rot="5400000">
              <a:off x="198588" y="6796946"/>
              <a:ext cx="131318" cy="131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D4EC856-465F-9940-9084-2BA2020B302D}"/>
              </a:ext>
            </a:extLst>
          </p:cNvPr>
          <p:cNvGrpSpPr/>
          <p:nvPr/>
        </p:nvGrpSpPr>
        <p:grpSpPr>
          <a:xfrm rot="2700000">
            <a:off x="5150174" y="737126"/>
            <a:ext cx="1423747" cy="1152188"/>
            <a:chOff x="4848522" y="302654"/>
            <a:chExt cx="2431774" cy="1967948"/>
          </a:xfrm>
        </p:grpSpPr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60F566C1-0EFD-F74E-8FA2-D08BBED00DC7}"/>
                </a:ext>
              </a:extLst>
            </p:cNvPr>
            <p:cNvSpPr/>
            <p:nvPr/>
          </p:nvSpPr>
          <p:spPr>
            <a:xfrm>
              <a:off x="4848522" y="302654"/>
              <a:ext cx="1974574" cy="1510748"/>
            </a:xfrm>
            <a:custGeom>
              <a:avLst/>
              <a:gdLst>
                <a:gd name="connsiteX0" fmla="*/ 0 w 1974574"/>
                <a:gd name="connsiteY0" fmla="*/ 1510748 h 1510748"/>
                <a:gd name="connsiteX1" fmla="*/ 437322 w 1974574"/>
                <a:gd name="connsiteY1" fmla="*/ 848139 h 1510748"/>
                <a:gd name="connsiteX2" fmla="*/ 1524000 w 1974574"/>
                <a:gd name="connsiteY2" fmla="*/ 636104 h 1510748"/>
                <a:gd name="connsiteX3" fmla="*/ 1974574 w 1974574"/>
                <a:gd name="connsiteY3" fmla="*/ 0 h 1510748"/>
                <a:gd name="connsiteX4" fmla="*/ 1974574 w 1974574"/>
                <a:gd name="connsiteY4" fmla="*/ 0 h 151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574" h="1510748">
                  <a:moveTo>
                    <a:pt x="0" y="1510748"/>
                  </a:moveTo>
                  <a:cubicBezTo>
                    <a:pt x="91661" y="1252330"/>
                    <a:pt x="183322" y="993913"/>
                    <a:pt x="437322" y="848139"/>
                  </a:cubicBezTo>
                  <a:cubicBezTo>
                    <a:pt x="691322" y="702365"/>
                    <a:pt x="1267791" y="777460"/>
                    <a:pt x="1524000" y="636104"/>
                  </a:cubicBezTo>
                  <a:cubicBezTo>
                    <a:pt x="1780209" y="494748"/>
                    <a:pt x="1974574" y="0"/>
                    <a:pt x="1974574" y="0"/>
                  </a:cubicBezTo>
                  <a:lnTo>
                    <a:pt x="1974574" y="0"/>
                  </a:lnTo>
                </a:path>
              </a:pathLst>
            </a:cu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754CC359-6EB2-6748-8F2F-B99A34420A8A}"/>
                </a:ext>
              </a:extLst>
            </p:cNvPr>
            <p:cNvSpPr/>
            <p:nvPr/>
          </p:nvSpPr>
          <p:spPr>
            <a:xfrm>
              <a:off x="5000922" y="455054"/>
              <a:ext cx="1974574" cy="1510748"/>
            </a:xfrm>
            <a:custGeom>
              <a:avLst/>
              <a:gdLst>
                <a:gd name="connsiteX0" fmla="*/ 0 w 1974574"/>
                <a:gd name="connsiteY0" fmla="*/ 1510748 h 1510748"/>
                <a:gd name="connsiteX1" fmla="*/ 437322 w 1974574"/>
                <a:gd name="connsiteY1" fmla="*/ 848139 h 1510748"/>
                <a:gd name="connsiteX2" fmla="*/ 1524000 w 1974574"/>
                <a:gd name="connsiteY2" fmla="*/ 636104 h 1510748"/>
                <a:gd name="connsiteX3" fmla="*/ 1974574 w 1974574"/>
                <a:gd name="connsiteY3" fmla="*/ 0 h 1510748"/>
                <a:gd name="connsiteX4" fmla="*/ 1974574 w 1974574"/>
                <a:gd name="connsiteY4" fmla="*/ 0 h 151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574" h="1510748">
                  <a:moveTo>
                    <a:pt x="0" y="1510748"/>
                  </a:moveTo>
                  <a:cubicBezTo>
                    <a:pt x="91661" y="1252330"/>
                    <a:pt x="183322" y="993913"/>
                    <a:pt x="437322" y="848139"/>
                  </a:cubicBezTo>
                  <a:cubicBezTo>
                    <a:pt x="691322" y="702365"/>
                    <a:pt x="1267791" y="777460"/>
                    <a:pt x="1524000" y="636104"/>
                  </a:cubicBezTo>
                  <a:cubicBezTo>
                    <a:pt x="1780209" y="494748"/>
                    <a:pt x="1974574" y="0"/>
                    <a:pt x="1974574" y="0"/>
                  </a:cubicBezTo>
                  <a:lnTo>
                    <a:pt x="1974574" y="0"/>
                  </a:lnTo>
                </a:path>
              </a:pathLst>
            </a:cu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511A37E-7B0C-2246-A985-054CB419FC20}"/>
                </a:ext>
              </a:extLst>
            </p:cNvPr>
            <p:cNvSpPr/>
            <p:nvPr/>
          </p:nvSpPr>
          <p:spPr>
            <a:xfrm>
              <a:off x="5153322" y="607454"/>
              <a:ext cx="1974574" cy="1510748"/>
            </a:xfrm>
            <a:custGeom>
              <a:avLst/>
              <a:gdLst>
                <a:gd name="connsiteX0" fmla="*/ 0 w 1974574"/>
                <a:gd name="connsiteY0" fmla="*/ 1510748 h 1510748"/>
                <a:gd name="connsiteX1" fmla="*/ 437322 w 1974574"/>
                <a:gd name="connsiteY1" fmla="*/ 848139 h 1510748"/>
                <a:gd name="connsiteX2" fmla="*/ 1524000 w 1974574"/>
                <a:gd name="connsiteY2" fmla="*/ 636104 h 1510748"/>
                <a:gd name="connsiteX3" fmla="*/ 1974574 w 1974574"/>
                <a:gd name="connsiteY3" fmla="*/ 0 h 1510748"/>
                <a:gd name="connsiteX4" fmla="*/ 1974574 w 1974574"/>
                <a:gd name="connsiteY4" fmla="*/ 0 h 151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574" h="1510748">
                  <a:moveTo>
                    <a:pt x="0" y="1510748"/>
                  </a:moveTo>
                  <a:cubicBezTo>
                    <a:pt x="91661" y="1252330"/>
                    <a:pt x="183322" y="993913"/>
                    <a:pt x="437322" y="848139"/>
                  </a:cubicBezTo>
                  <a:cubicBezTo>
                    <a:pt x="691322" y="702365"/>
                    <a:pt x="1267791" y="777460"/>
                    <a:pt x="1524000" y="636104"/>
                  </a:cubicBezTo>
                  <a:cubicBezTo>
                    <a:pt x="1780209" y="494748"/>
                    <a:pt x="1974574" y="0"/>
                    <a:pt x="1974574" y="0"/>
                  </a:cubicBezTo>
                  <a:lnTo>
                    <a:pt x="1974574" y="0"/>
                  </a:lnTo>
                </a:path>
              </a:pathLst>
            </a:cu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42021FA-A229-1C4E-985D-27C0C5692A34}"/>
                </a:ext>
              </a:extLst>
            </p:cNvPr>
            <p:cNvSpPr/>
            <p:nvPr/>
          </p:nvSpPr>
          <p:spPr>
            <a:xfrm>
              <a:off x="5305722" y="759854"/>
              <a:ext cx="1974574" cy="1510748"/>
            </a:xfrm>
            <a:custGeom>
              <a:avLst/>
              <a:gdLst>
                <a:gd name="connsiteX0" fmla="*/ 0 w 1974574"/>
                <a:gd name="connsiteY0" fmla="*/ 1510748 h 1510748"/>
                <a:gd name="connsiteX1" fmla="*/ 437322 w 1974574"/>
                <a:gd name="connsiteY1" fmla="*/ 848139 h 1510748"/>
                <a:gd name="connsiteX2" fmla="*/ 1524000 w 1974574"/>
                <a:gd name="connsiteY2" fmla="*/ 636104 h 1510748"/>
                <a:gd name="connsiteX3" fmla="*/ 1974574 w 1974574"/>
                <a:gd name="connsiteY3" fmla="*/ 0 h 1510748"/>
                <a:gd name="connsiteX4" fmla="*/ 1974574 w 1974574"/>
                <a:gd name="connsiteY4" fmla="*/ 0 h 151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574" h="1510748">
                  <a:moveTo>
                    <a:pt x="0" y="1510748"/>
                  </a:moveTo>
                  <a:cubicBezTo>
                    <a:pt x="91661" y="1252330"/>
                    <a:pt x="183322" y="993913"/>
                    <a:pt x="437322" y="848139"/>
                  </a:cubicBezTo>
                  <a:cubicBezTo>
                    <a:pt x="691322" y="702365"/>
                    <a:pt x="1267791" y="777460"/>
                    <a:pt x="1524000" y="636104"/>
                  </a:cubicBezTo>
                  <a:cubicBezTo>
                    <a:pt x="1780209" y="494748"/>
                    <a:pt x="1974574" y="0"/>
                    <a:pt x="1974574" y="0"/>
                  </a:cubicBezTo>
                  <a:lnTo>
                    <a:pt x="1974574" y="0"/>
                  </a:lnTo>
                </a:path>
              </a:pathLst>
            </a:cu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63BBFA76-F002-5742-A4BA-88EF12B406AB}"/>
              </a:ext>
            </a:extLst>
          </p:cNvPr>
          <p:cNvSpPr/>
          <p:nvPr/>
        </p:nvSpPr>
        <p:spPr>
          <a:xfrm>
            <a:off x="10727435" y="1535466"/>
            <a:ext cx="649962" cy="649962"/>
          </a:xfrm>
          <a:prstGeom prst="ellipse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6780217-D2CE-484E-8359-9B29E533BDBD}"/>
              </a:ext>
            </a:extLst>
          </p:cNvPr>
          <p:cNvSpPr/>
          <p:nvPr/>
        </p:nvSpPr>
        <p:spPr>
          <a:xfrm>
            <a:off x="11211123" y="2634105"/>
            <a:ext cx="468234" cy="468234"/>
          </a:xfrm>
          <a:prstGeom prst="ellipse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392EBDA-4959-4F4F-93A8-C08964020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6" y="167078"/>
            <a:ext cx="540199" cy="542369"/>
          </a:xfrm>
          <a:prstGeom prst="rect">
            <a:avLst/>
          </a:prstGeom>
        </p:spPr>
      </p:pic>
      <p:sp>
        <p:nvSpPr>
          <p:cNvPr id="73" name="Subtitle 2">
            <a:extLst>
              <a:ext uri="{FF2B5EF4-FFF2-40B4-BE49-F238E27FC236}">
                <a16:creationId xmlns:a16="http://schemas.microsoft.com/office/drawing/2014/main" id="{8C515E4B-552E-6947-9126-D80D52D5258B}"/>
              </a:ext>
            </a:extLst>
          </p:cNvPr>
          <p:cNvSpPr txBox="1">
            <a:spLocks/>
          </p:cNvSpPr>
          <p:nvPr/>
        </p:nvSpPr>
        <p:spPr>
          <a:xfrm>
            <a:off x="787217" y="198095"/>
            <a:ext cx="3863617" cy="6613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swald" pitchFamily="2" charset="77"/>
              </a:rPr>
              <a:t>Universitas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swald" pitchFamily="2" charset="77"/>
              </a:rPr>
              <a:t>Lambung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swald" pitchFamily="2" charset="77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swald" pitchFamily="2" charset="77"/>
              </a:rPr>
              <a:t>Mangkurat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Oswald" pitchFamily="2" charset="77"/>
            </a:endParaRPr>
          </a:p>
          <a:p>
            <a:pPr algn="l"/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Oswald" pitchFamily="2" charset="77"/>
              </a:rPr>
              <a:t>Program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swald" pitchFamily="2" charset="77"/>
              </a:rPr>
              <a:t>Studi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Oswald" pitchFamily="2" charset="77"/>
              </a:rPr>
              <a:t> Pendidikan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swald" pitchFamily="2" charset="77"/>
              </a:rPr>
              <a:t>Ilmu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Oswald" pitchFamily="2" charset="77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swald" pitchFamily="2" charset="77"/>
              </a:rPr>
              <a:t>Komputer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Oswald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6BD602-3513-494E-A830-AE48FDE31CCA}"/>
              </a:ext>
            </a:extLst>
          </p:cNvPr>
          <p:cNvSpPr/>
          <p:nvPr/>
        </p:nvSpPr>
        <p:spPr>
          <a:xfrm>
            <a:off x="1170410" y="2657760"/>
            <a:ext cx="9383276" cy="3471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+mj-lt"/>
              <a:buAutoNum type="arabicPeriod"/>
            </a:pPr>
            <a:r>
              <a:rPr lang="en-ID" sz="2300" dirty="0">
                <a:solidFill>
                  <a:schemeClr val="tx1"/>
                </a:solidFill>
              </a:rPr>
              <a:t>Frisch, A. (2002). </a:t>
            </a:r>
            <a:r>
              <a:rPr lang="en-ID" sz="2300" b="1" i="1" dirty="0">
                <a:solidFill>
                  <a:schemeClr val="tx1"/>
                </a:solidFill>
              </a:rPr>
              <a:t>Essential system administration: Tools and techniques for </a:t>
            </a:r>
            <a:r>
              <a:rPr lang="en-ID" sz="2300" b="1" i="1" dirty="0" err="1">
                <a:solidFill>
                  <a:schemeClr val="tx1"/>
                </a:solidFill>
              </a:rPr>
              <a:t>linux</a:t>
            </a:r>
            <a:r>
              <a:rPr lang="en-ID" sz="2300" b="1" i="1" dirty="0">
                <a:solidFill>
                  <a:schemeClr val="tx1"/>
                </a:solidFill>
              </a:rPr>
              <a:t> and </a:t>
            </a:r>
            <a:r>
              <a:rPr lang="en-ID" sz="2300" b="1" i="1" dirty="0" err="1">
                <a:solidFill>
                  <a:schemeClr val="tx1"/>
                </a:solidFill>
              </a:rPr>
              <a:t>unix</a:t>
            </a:r>
            <a:r>
              <a:rPr lang="en-ID" sz="2300" b="1" i="1" dirty="0">
                <a:solidFill>
                  <a:schemeClr val="tx1"/>
                </a:solidFill>
              </a:rPr>
              <a:t> administration</a:t>
            </a:r>
            <a:r>
              <a:rPr lang="en-ID" sz="2300" dirty="0">
                <a:solidFill>
                  <a:schemeClr val="tx1"/>
                </a:solidFill>
              </a:rPr>
              <a:t>. " O'Reilly Media, Inc.".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D" sz="2300" dirty="0">
                <a:solidFill>
                  <a:schemeClr val="tx1"/>
                </a:solidFill>
              </a:rPr>
              <a:t>Adelstein, T., &amp; </a:t>
            </a:r>
            <a:r>
              <a:rPr lang="en-ID" sz="2300" dirty="0" err="1">
                <a:solidFill>
                  <a:schemeClr val="tx1"/>
                </a:solidFill>
              </a:rPr>
              <a:t>Lubanovic</a:t>
            </a:r>
            <a:r>
              <a:rPr lang="en-ID" sz="2300" dirty="0">
                <a:solidFill>
                  <a:schemeClr val="tx1"/>
                </a:solidFill>
              </a:rPr>
              <a:t>, B. (2007). </a:t>
            </a:r>
            <a:r>
              <a:rPr lang="en-ID" sz="2300" b="1" i="1" dirty="0">
                <a:solidFill>
                  <a:schemeClr val="tx1"/>
                </a:solidFill>
              </a:rPr>
              <a:t>Linux system administration</a:t>
            </a:r>
            <a:r>
              <a:rPr lang="en-ID" sz="2300" b="1" dirty="0">
                <a:solidFill>
                  <a:schemeClr val="tx1"/>
                </a:solidFill>
              </a:rPr>
              <a:t>. " O'Reilly Media</a:t>
            </a:r>
            <a:r>
              <a:rPr lang="en-ID" sz="2300" dirty="0">
                <a:solidFill>
                  <a:schemeClr val="tx1"/>
                </a:solidFill>
              </a:rPr>
              <a:t>, Inc.".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D" sz="2300" dirty="0" err="1">
                <a:solidFill>
                  <a:schemeClr val="tx1"/>
                </a:solidFill>
              </a:rPr>
              <a:t>Pollei</a:t>
            </a:r>
            <a:r>
              <a:rPr lang="en-ID" sz="2300" dirty="0">
                <a:solidFill>
                  <a:schemeClr val="tx1"/>
                </a:solidFill>
              </a:rPr>
              <a:t>, R. P. (2013). </a:t>
            </a:r>
            <a:r>
              <a:rPr lang="en-ID" sz="2300" b="1" i="1" dirty="0">
                <a:solidFill>
                  <a:schemeClr val="tx1"/>
                </a:solidFill>
              </a:rPr>
              <a:t>Debian 7: System Administration Best Practices</a:t>
            </a:r>
            <a:r>
              <a:rPr lang="en-ID" sz="2300" dirty="0">
                <a:solidFill>
                  <a:schemeClr val="tx1"/>
                </a:solidFill>
              </a:rPr>
              <a:t>. </a:t>
            </a:r>
            <a:r>
              <a:rPr lang="en-ID" sz="2300" dirty="0" err="1">
                <a:solidFill>
                  <a:schemeClr val="tx1"/>
                </a:solidFill>
              </a:rPr>
              <a:t>Packt</a:t>
            </a:r>
            <a:r>
              <a:rPr lang="en-ID" sz="2300" dirty="0">
                <a:solidFill>
                  <a:schemeClr val="tx1"/>
                </a:solidFill>
              </a:rPr>
              <a:t> Publishing Ltd.</a:t>
            </a:r>
          </a:p>
        </p:txBody>
      </p:sp>
    </p:spTree>
    <p:extLst>
      <p:ext uri="{BB962C8B-B14F-4D97-AF65-F5344CB8AC3E}">
        <p14:creationId xmlns:p14="http://schemas.microsoft.com/office/powerpoint/2010/main" val="2958154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CAF174-788E-C646-8BAE-3DE708A054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9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C549A62-FB2F-8147-8730-458D3A895CD1}"/>
              </a:ext>
            </a:extLst>
          </p:cNvPr>
          <p:cNvSpPr/>
          <p:nvPr/>
        </p:nvSpPr>
        <p:spPr>
          <a:xfrm>
            <a:off x="690691" y="994024"/>
            <a:ext cx="468234" cy="468234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B701D-C6A4-6D4E-A463-9F1E3FBFAB15}"/>
              </a:ext>
            </a:extLst>
          </p:cNvPr>
          <p:cNvSpPr txBox="1"/>
          <p:nvPr/>
        </p:nvSpPr>
        <p:spPr>
          <a:xfrm>
            <a:off x="4011938" y="3044279"/>
            <a:ext cx="4168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Oswald" pitchFamily="2" charset="77"/>
                <a:cs typeface="PHOSPHATE INLINE" panose="02000506050000020004" pitchFamily="2" charset="77"/>
              </a:rPr>
              <a:t>TERIMA KASIH</a:t>
            </a:r>
            <a:endParaRPr sz="4400" b="1" dirty="0">
              <a:solidFill>
                <a:schemeClr val="bg1"/>
              </a:solidFill>
              <a:latin typeface="Oswald" pitchFamily="2" charset="77"/>
              <a:cs typeface="PHOSPHATE INLINE" panose="02000506050000020004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BC0E1D-D370-5A41-9480-7892BDFD11F0}"/>
              </a:ext>
            </a:extLst>
          </p:cNvPr>
          <p:cNvSpPr/>
          <p:nvPr/>
        </p:nvSpPr>
        <p:spPr>
          <a:xfrm>
            <a:off x="4416971" y="3810464"/>
            <a:ext cx="335805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7B2349F-4EDB-1F49-83A5-8E3A62301E15}"/>
              </a:ext>
            </a:extLst>
          </p:cNvPr>
          <p:cNvGrpSpPr/>
          <p:nvPr/>
        </p:nvGrpSpPr>
        <p:grpSpPr>
          <a:xfrm>
            <a:off x="186243" y="5060356"/>
            <a:ext cx="607663" cy="1630565"/>
            <a:chOff x="197759" y="5297699"/>
            <a:chExt cx="607663" cy="163056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043EFC8-0E26-FA4A-99A9-8688C4968898}"/>
                </a:ext>
              </a:extLst>
            </p:cNvPr>
            <p:cNvSpPr/>
            <p:nvPr/>
          </p:nvSpPr>
          <p:spPr>
            <a:xfrm rot="5400000">
              <a:off x="673275" y="5297699"/>
              <a:ext cx="131318" cy="13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51F5749-FD46-084C-8CE0-D330DE707C3B}"/>
                </a:ext>
              </a:extLst>
            </p:cNvPr>
            <p:cNvSpPr/>
            <p:nvPr/>
          </p:nvSpPr>
          <p:spPr>
            <a:xfrm rot="5400000">
              <a:off x="673275" y="5512631"/>
              <a:ext cx="131318" cy="13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6F2BD19-F9C0-5F40-A4C4-390B1DEC50EF}"/>
                </a:ext>
              </a:extLst>
            </p:cNvPr>
            <p:cNvSpPr/>
            <p:nvPr/>
          </p:nvSpPr>
          <p:spPr>
            <a:xfrm rot="5400000">
              <a:off x="673275" y="5727563"/>
              <a:ext cx="131318" cy="13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0A78C84-DF07-8143-B5D8-15CB95E19A8B}"/>
                </a:ext>
              </a:extLst>
            </p:cNvPr>
            <p:cNvSpPr/>
            <p:nvPr/>
          </p:nvSpPr>
          <p:spPr>
            <a:xfrm rot="5400000">
              <a:off x="673275" y="5942495"/>
              <a:ext cx="131318" cy="13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0976EA6-A0BE-8D46-932B-23C4254ED941}"/>
                </a:ext>
              </a:extLst>
            </p:cNvPr>
            <p:cNvSpPr/>
            <p:nvPr/>
          </p:nvSpPr>
          <p:spPr>
            <a:xfrm rot="5400000">
              <a:off x="674104" y="6152150"/>
              <a:ext cx="131318" cy="13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14B0E95-7D07-9C4F-B331-6E727F68E2A0}"/>
                </a:ext>
              </a:extLst>
            </p:cNvPr>
            <p:cNvSpPr/>
            <p:nvPr/>
          </p:nvSpPr>
          <p:spPr>
            <a:xfrm rot="5400000">
              <a:off x="674104" y="6367082"/>
              <a:ext cx="131318" cy="13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9D4715A-7C68-C54C-B4A6-02382AD92FFC}"/>
                </a:ext>
              </a:extLst>
            </p:cNvPr>
            <p:cNvSpPr/>
            <p:nvPr/>
          </p:nvSpPr>
          <p:spPr>
            <a:xfrm rot="5400000">
              <a:off x="674104" y="6582014"/>
              <a:ext cx="131318" cy="13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59511A3-01B6-0C41-9D46-2C0292D84413}"/>
                </a:ext>
              </a:extLst>
            </p:cNvPr>
            <p:cNvSpPr/>
            <p:nvPr/>
          </p:nvSpPr>
          <p:spPr>
            <a:xfrm rot="5400000">
              <a:off x="674104" y="6796946"/>
              <a:ext cx="131318" cy="13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A1E8F95-2DB9-334A-8FB9-C1E38191C62B}"/>
                </a:ext>
              </a:extLst>
            </p:cNvPr>
            <p:cNvSpPr/>
            <p:nvPr/>
          </p:nvSpPr>
          <p:spPr>
            <a:xfrm rot="5400000">
              <a:off x="435517" y="5297699"/>
              <a:ext cx="131318" cy="13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48B6493-AEC1-0847-B4A9-1542C611A414}"/>
                </a:ext>
              </a:extLst>
            </p:cNvPr>
            <p:cNvSpPr/>
            <p:nvPr/>
          </p:nvSpPr>
          <p:spPr>
            <a:xfrm rot="5400000">
              <a:off x="435517" y="5512631"/>
              <a:ext cx="131318" cy="13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00D34E6-96B3-BE42-9AB0-F518FF91FD02}"/>
                </a:ext>
              </a:extLst>
            </p:cNvPr>
            <p:cNvSpPr/>
            <p:nvPr/>
          </p:nvSpPr>
          <p:spPr>
            <a:xfrm rot="5400000">
              <a:off x="435517" y="5727563"/>
              <a:ext cx="131318" cy="13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7783367-432E-024D-82E3-188CD45D3E82}"/>
                </a:ext>
              </a:extLst>
            </p:cNvPr>
            <p:cNvSpPr/>
            <p:nvPr/>
          </p:nvSpPr>
          <p:spPr>
            <a:xfrm rot="5400000">
              <a:off x="435517" y="5942495"/>
              <a:ext cx="131318" cy="13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F788F3F-E90B-6342-AE59-EA2C049EB9C1}"/>
                </a:ext>
              </a:extLst>
            </p:cNvPr>
            <p:cNvSpPr/>
            <p:nvPr/>
          </p:nvSpPr>
          <p:spPr>
            <a:xfrm rot="5400000">
              <a:off x="436346" y="6152150"/>
              <a:ext cx="131318" cy="13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F24A953-93EB-4744-9832-5CD2560B4128}"/>
                </a:ext>
              </a:extLst>
            </p:cNvPr>
            <p:cNvSpPr/>
            <p:nvPr/>
          </p:nvSpPr>
          <p:spPr>
            <a:xfrm rot="5400000">
              <a:off x="436346" y="6367082"/>
              <a:ext cx="131318" cy="13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03ABFB0-54C6-044B-B327-9259850D332B}"/>
                </a:ext>
              </a:extLst>
            </p:cNvPr>
            <p:cNvSpPr/>
            <p:nvPr/>
          </p:nvSpPr>
          <p:spPr>
            <a:xfrm rot="5400000">
              <a:off x="436346" y="6582014"/>
              <a:ext cx="131318" cy="13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760A53B-3A90-6045-AED0-190C4ECED141}"/>
                </a:ext>
              </a:extLst>
            </p:cNvPr>
            <p:cNvSpPr/>
            <p:nvPr/>
          </p:nvSpPr>
          <p:spPr>
            <a:xfrm rot="5400000">
              <a:off x="436346" y="6796946"/>
              <a:ext cx="131318" cy="13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666FCE8-84C9-DE41-8132-48AFFE7D6088}"/>
                </a:ext>
              </a:extLst>
            </p:cNvPr>
            <p:cNvSpPr/>
            <p:nvPr/>
          </p:nvSpPr>
          <p:spPr>
            <a:xfrm rot="5400000">
              <a:off x="197759" y="5297699"/>
              <a:ext cx="131318" cy="13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26AE9BB-BBB6-2948-B322-108BC6873676}"/>
                </a:ext>
              </a:extLst>
            </p:cNvPr>
            <p:cNvSpPr/>
            <p:nvPr/>
          </p:nvSpPr>
          <p:spPr>
            <a:xfrm rot="5400000">
              <a:off x="197759" y="5512631"/>
              <a:ext cx="131318" cy="13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65EC20D-12C9-A94E-A6AE-EAD29B0414CC}"/>
                </a:ext>
              </a:extLst>
            </p:cNvPr>
            <p:cNvSpPr/>
            <p:nvPr/>
          </p:nvSpPr>
          <p:spPr>
            <a:xfrm rot="5400000">
              <a:off x="197759" y="5727563"/>
              <a:ext cx="131318" cy="13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ADD7C32-5C9C-2D4F-948F-1A93503C9387}"/>
                </a:ext>
              </a:extLst>
            </p:cNvPr>
            <p:cNvSpPr/>
            <p:nvPr/>
          </p:nvSpPr>
          <p:spPr>
            <a:xfrm rot="5400000">
              <a:off x="197759" y="5942495"/>
              <a:ext cx="131318" cy="13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6F9A5A3-F033-934A-B6A6-97D226E93805}"/>
                </a:ext>
              </a:extLst>
            </p:cNvPr>
            <p:cNvSpPr/>
            <p:nvPr/>
          </p:nvSpPr>
          <p:spPr>
            <a:xfrm rot="5400000">
              <a:off x="198588" y="6152150"/>
              <a:ext cx="131318" cy="13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245720E-93CD-5146-A2DD-83465960983D}"/>
                </a:ext>
              </a:extLst>
            </p:cNvPr>
            <p:cNvSpPr/>
            <p:nvPr/>
          </p:nvSpPr>
          <p:spPr>
            <a:xfrm rot="5400000">
              <a:off x="198588" y="6367082"/>
              <a:ext cx="131318" cy="13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95BC4F9-9F8E-DD46-B77B-A15C9B45FB6B}"/>
                </a:ext>
              </a:extLst>
            </p:cNvPr>
            <p:cNvSpPr/>
            <p:nvPr/>
          </p:nvSpPr>
          <p:spPr>
            <a:xfrm rot="5400000">
              <a:off x="198588" y="6582014"/>
              <a:ext cx="131318" cy="13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49D328-7D9B-174B-8107-337B24D86B70}"/>
                </a:ext>
              </a:extLst>
            </p:cNvPr>
            <p:cNvSpPr/>
            <p:nvPr/>
          </p:nvSpPr>
          <p:spPr>
            <a:xfrm rot="5400000">
              <a:off x="198588" y="6796946"/>
              <a:ext cx="131318" cy="13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D4EC856-465F-9940-9084-2BA2020B302D}"/>
              </a:ext>
            </a:extLst>
          </p:cNvPr>
          <p:cNvGrpSpPr/>
          <p:nvPr/>
        </p:nvGrpSpPr>
        <p:grpSpPr>
          <a:xfrm rot="2700000">
            <a:off x="5150175" y="254631"/>
            <a:ext cx="1423747" cy="1152188"/>
            <a:chOff x="4848522" y="302654"/>
            <a:chExt cx="2431774" cy="1967948"/>
          </a:xfrm>
        </p:grpSpPr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60F566C1-0EFD-F74E-8FA2-D08BBED00DC7}"/>
                </a:ext>
              </a:extLst>
            </p:cNvPr>
            <p:cNvSpPr/>
            <p:nvPr/>
          </p:nvSpPr>
          <p:spPr>
            <a:xfrm>
              <a:off x="4848522" y="302654"/>
              <a:ext cx="1974574" cy="1510748"/>
            </a:xfrm>
            <a:custGeom>
              <a:avLst/>
              <a:gdLst>
                <a:gd name="connsiteX0" fmla="*/ 0 w 1974574"/>
                <a:gd name="connsiteY0" fmla="*/ 1510748 h 1510748"/>
                <a:gd name="connsiteX1" fmla="*/ 437322 w 1974574"/>
                <a:gd name="connsiteY1" fmla="*/ 848139 h 1510748"/>
                <a:gd name="connsiteX2" fmla="*/ 1524000 w 1974574"/>
                <a:gd name="connsiteY2" fmla="*/ 636104 h 1510748"/>
                <a:gd name="connsiteX3" fmla="*/ 1974574 w 1974574"/>
                <a:gd name="connsiteY3" fmla="*/ 0 h 1510748"/>
                <a:gd name="connsiteX4" fmla="*/ 1974574 w 1974574"/>
                <a:gd name="connsiteY4" fmla="*/ 0 h 151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574" h="1510748">
                  <a:moveTo>
                    <a:pt x="0" y="1510748"/>
                  </a:moveTo>
                  <a:cubicBezTo>
                    <a:pt x="91661" y="1252330"/>
                    <a:pt x="183322" y="993913"/>
                    <a:pt x="437322" y="848139"/>
                  </a:cubicBezTo>
                  <a:cubicBezTo>
                    <a:pt x="691322" y="702365"/>
                    <a:pt x="1267791" y="777460"/>
                    <a:pt x="1524000" y="636104"/>
                  </a:cubicBezTo>
                  <a:cubicBezTo>
                    <a:pt x="1780209" y="494748"/>
                    <a:pt x="1974574" y="0"/>
                    <a:pt x="1974574" y="0"/>
                  </a:cubicBezTo>
                  <a:lnTo>
                    <a:pt x="1974574" y="0"/>
                  </a:lnTo>
                </a:path>
              </a:pathLst>
            </a:cu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754CC359-6EB2-6748-8F2F-B99A34420A8A}"/>
                </a:ext>
              </a:extLst>
            </p:cNvPr>
            <p:cNvSpPr/>
            <p:nvPr/>
          </p:nvSpPr>
          <p:spPr>
            <a:xfrm>
              <a:off x="5000922" y="455054"/>
              <a:ext cx="1974574" cy="1510748"/>
            </a:xfrm>
            <a:custGeom>
              <a:avLst/>
              <a:gdLst>
                <a:gd name="connsiteX0" fmla="*/ 0 w 1974574"/>
                <a:gd name="connsiteY0" fmla="*/ 1510748 h 1510748"/>
                <a:gd name="connsiteX1" fmla="*/ 437322 w 1974574"/>
                <a:gd name="connsiteY1" fmla="*/ 848139 h 1510748"/>
                <a:gd name="connsiteX2" fmla="*/ 1524000 w 1974574"/>
                <a:gd name="connsiteY2" fmla="*/ 636104 h 1510748"/>
                <a:gd name="connsiteX3" fmla="*/ 1974574 w 1974574"/>
                <a:gd name="connsiteY3" fmla="*/ 0 h 1510748"/>
                <a:gd name="connsiteX4" fmla="*/ 1974574 w 1974574"/>
                <a:gd name="connsiteY4" fmla="*/ 0 h 151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574" h="1510748">
                  <a:moveTo>
                    <a:pt x="0" y="1510748"/>
                  </a:moveTo>
                  <a:cubicBezTo>
                    <a:pt x="91661" y="1252330"/>
                    <a:pt x="183322" y="993913"/>
                    <a:pt x="437322" y="848139"/>
                  </a:cubicBezTo>
                  <a:cubicBezTo>
                    <a:pt x="691322" y="702365"/>
                    <a:pt x="1267791" y="777460"/>
                    <a:pt x="1524000" y="636104"/>
                  </a:cubicBezTo>
                  <a:cubicBezTo>
                    <a:pt x="1780209" y="494748"/>
                    <a:pt x="1974574" y="0"/>
                    <a:pt x="1974574" y="0"/>
                  </a:cubicBezTo>
                  <a:lnTo>
                    <a:pt x="1974574" y="0"/>
                  </a:lnTo>
                </a:path>
              </a:pathLst>
            </a:cu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511A37E-7B0C-2246-A985-054CB419FC20}"/>
                </a:ext>
              </a:extLst>
            </p:cNvPr>
            <p:cNvSpPr/>
            <p:nvPr/>
          </p:nvSpPr>
          <p:spPr>
            <a:xfrm>
              <a:off x="5153322" y="607454"/>
              <a:ext cx="1974574" cy="1510748"/>
            </a:xfrm>
            <a:custGeom>
              <a:avLst/>
              <a:gdLst>
                <a:gd name="connsiteX0" fmla="*/ 0 w 1974574"/>
                <a:gd name="connsiteY0" fmla="*/ 1510748 h 1510748"/>
                <a:gd name="connsiteX1" fmla="*/ 437322 w 1974574"/>
                <a:gd name="connsiteY1" fmla="*/ 848139 h 1510748"/>
                <a:gd name="connsiteX2" fmla="*/ 1524000 w 1974574"/>
                <a:gd name="connsiteY2" fmla="*/ 636104 h 1510748"/>
                <a:gd name="connsiteX3" fmla="*/ 1974574 w 1974574"/>
                <a:gd name="connsiteY3" fmla="*/ 0 h 1510748"/>
                <a:gd name="connsiteX4" fmla="*/ 1974574 w 1974574"/>
                <a:gd name="connsiteY4" fmla="*/ 0 h 151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574" h="1510748">
                  <a:moveTo>
                    <a:pt x="0" y="1510748"/>
                  </a:moveTo>
                  <a:cubicBezTo>
                    <a:pt x="91661" y="1252330"/>
                    <a:pt x="183322" y="993913"/>
                    <a:pt x="437322" y="848139"/>
                  </a:cubicBezTo>
                  <a:cubicBezTo>
                    <a:pt x="691322" y="702365"/>
                    <a:pt x="1267791" y="777460"/>
                    <a:pt x="1524000" y="636104"/>
                  </a:cubicBezTo>
                  <a:cubicBezTo>
                    <a:pt x="1780209" y="494748"/>
                    <a:pt x="1974574" y="0"/>
                    <a:pt x="1974574" y="0"/>
                  </a:cubicBezTo>
                  <a:lnTo>
                    <a:pt x="1974574" y="0"/>
                  </a:lnTo>
                </a:path>
              </a:pathLst>
            </a:cu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42021FA-A229-1C4E-985D-27C0C5692A34}"/>
                </a:ext>
              </a:extLst>
            </p:cNvPr>
            <p:cNvSpPr/>
            <p:nvPr/>
          </p:nvSpPr>
          <p:spPr>
            <a:xfrm>
              <a:off x="5305722" y="759854"/>
              <a:ext cx="1974574" cy="1510748"/>
            </a:xfrm>
            <a:custGeom>
              <a:avLst/>
              <a:gdLst>
                <a:gd name="connsiteX0" fmla="*/ 0 w 1974574"/>
                <a:gd name="connsiteY0" fmla="*/ 1510748 h 1510748"/>
                <a:gd name="connsiteX1" fmla="*/ 437322 w 1974574"/>
                <a:gd name="connsiteY1" fmla="*/ 848139 h 1510748"/>
                <a:gd name="connsiteX2" fmla="*/ 1524000 w 1974574"/>
                <a:gd name="connsiteY2" fmla="*/ 636104 h 1510748"/>
                <a:gd name="connsiteX3" fmla="*/ 1974574 w 1974574"/>
                <a:gd name="connsiteY3" fmla="*/ 0 h 1510748"/>
                <a:gd name="connsiteX4" fmla="*/ 1974574 w 1974574"/>
                <a:gd name="connsiteY4" fmla="*/ 0 h 151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574" h="1510748">
                  <a:moveTo>
                    <a:pt x="0" y="1510748"/>
                  </a:moveTo>
                  <a:cubicBezTo>
                    <a:pt x="91661" y="1252330"/>
                    <a:pt x="183322" y="993913"/>
                    <a:pt x="437322" y="848139"/>
                  </a:cubicBezTo>
                  <a:cubicBezTo>
                    <a:pt x="691322" y="702365"/>
                    <a:pt x="1267791" y="777460"/>
                    <a:pt x="1524000" y="636104"/>
                  </a:cubicBezTo>
                  <a:cubicBezTo>
                    <a:pt x="1780209" y="494748"/>
                    <a:pt x="1974574" y="0"/>
                    <a:pt x="1974574" y="0"/>
                  </a:cubicBezTo>
                  <a:lnTo>
                    <a:pt x="1974574" y="0"/>
                  </a:lnTo>
                </a:path>
              </a:pathLst>
            </a:cu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63BBFA76-F002-5742-A4BA-88EF12B406AB}"/>
              </a:ext>
            </a:extLst>
          </p:cNvPr>
          <p:cNvSpPr/>
          <p:nvPr/>
        </p:nvSpPr>
        <p:spPr>
          <a:xfrm>
            <a:off x="10727435" y="1535466"/>
            <a:ext cx="649962" cy="649962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6780217-D2CE-484E-8359-9B29E533BDBD}"/>
              </a:ext>
            </a:extLst>
          </p:cNvPr>
          <p:cNvSpPr/>
          <p:nvPr/>
        </p:nvSpPr>
        <p:spPr>
          <a:xfrm>
            <a:off x="11211123" y="2634105"/>
            <a:ext cx="468234" cy="468234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392EBDA-4959-4F4F-93A8-C08964020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6" y="167078"/>
            <a:ext cx="540199" cy="542369"/>
          </a:xfrm>
          <a:prstGeom prst="rect">
            <a:avLst/>
          </a:prstGeom>
        </p:spPr>
      </p:pic>
      <p:sp>
        <p:nvSpPr>
          <p:cNvPr id="73" name="Subtitle 2">
            <a:extLst>
              <a:ext uri="{FF2B5EF4-FFF2-40B4-BE49-F238E27FC236}">
                <a16:creationId xmlns:a16="http://schemas.microsoft.com/office/drawing/2014/main" id="{8C515E4B-552E-6947-9126-D80D52D5258B}"/>
              </a:ext>
            </a:extLst>
          </p:cNvPr>
          <p:cNvSpPr txBox="1">
            <a:spLocks/>
          </p:cNvSpPr>
          <p:nvPr/>
        </p:nvSpPr>
        <p:spPr>
          <a:xfrm>
            <a:off x="787217" y="198095"/>
            <a:ext cx="3863617" cy="6613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Oswald" pitchFamily="2" charset="77"/>
              </a:rPr>
              <a:t>Universitas </a:t>
            </a:r>
            <a:r>
              <a:rPr lang="en-US" dirty="0" err="1">
                <a:solidFill>
                  <a:schemeClr val="bg1"/>
                </a:solidFill>
                <a:latin typeface="Oswald" pitchFamily="2" charset="77"/>
              </a:rPr>
              <a:t>Lambung</a:t>
            </a:r>
            <a:r>
              <a:rPr lang="en-US" dirty="0">
                <a:solidFill>
                  <a:schemeClr val="bg1"/>
                </a:solidFill>
                <a:latin typeface="Oswald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swald" pitchFamily="2" charset="77"/>
              </a:rPr>
              <a:t>Mangkurat</a:t>
            </a:r>
            <a:endParaRPr lang="en-US" dirty="0">
              <a:solidFill>
                <a:schemeClr val="bg1"/>
              </a:solidFill>
              <a:latin typeface="Oswald" pitchFamily="2" charset="77"/>
            </a:endParaRPr>
          </a:p>
          <a:p>
            <a:pPr algn="l"/>
            <a:r>
              <a:rPr lang="en-US" sz="2600" dirty="0">
                <a:solidFill>
                  <a:schemeClr val="bg1"/>
                </a:solidFill>
                <a:latin typeface="Oswald" pitchFamily="2" charset="77"/>
              </a:rPr>
              <a:t>Program </a:t>
            </a:r>
            <a:r>
              <a:rPr lang="en-US" sz="2600" dirty="0" err="1">
                <a:solidFill>
                  <a:schemeClr val="bg1"/>
                </a:solidFill>
                <a:latin typeface="Oswald" pitchFamily="2" charset="77"/>
              </a:rPr>
              <a:t>Studi</a:t>
            </a:r>
            <a:r>
              <a:rPr lang="en-US" sz="2600" dirty="0">
                <a:solidFill>
                  <a:schemeClr val="bg1"/>
                </a:solidFill>
                <a:latin typeface="Oswald" pitchFamily="2" charset="77"/>
              </a:rPr>
              <a:t> Pendidikan </a:t>
            </a:r>
            <a:r>
              <a:rPr lang="en-US" sz="2600" dirty="0" err="1">
                <a:solidFill>
                  <a:schemeClr val="bg1"/>
                </a:solidFill>
                <a:latin typeface="Oswald" pitchFamily="2" charset="77"/>
              </a:rPr>
              <a:t>Ilmu</a:t>
            </a:r>
            <a:r>
              <a:rPr lang="en-US" sz="2600" dirty="0">
                <a:solidFill>
                  <a:schemeClr val="bg1"/>
                </a:solidFill>
                <a:latin typeface="Oswald" pitchFamily="2" charset="77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Oswald" pitchFamily="2" charset="77"/>
              </a:rPr>
              <a:t>Komputer</a:t>
            </a:r>
            <a:endParaRPr lang="en-US" sz="2600" dirty="0">
              <a:solidFill>
                <a:schemeClr val="bg1"/>
              </a:solidFill>
              <a:latin typeface="Oswa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4126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5A255D-781F-A24E-8024-C77914AAB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994" y="8000"/>
            <a:ext cx="7294190" cy="6654348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595560CD-8C09-8A44-B188-623B30D1655F}"/>
              </a:ext>
            </a:extLst>
          </p:cNvPr>
          <p:cNvSpPr/>
          <p:nvPr/>
        </p:nvSpPr>
        <p:spPr>
          <a:xfrm>
            <a:off x="0" y="312376"/>
            <a:ext cx="3372787" cy="706955"/>
          </a:xfrm>
          <a:prstGeom prst="round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choose OS ?</a:t>
            </a:r>
            <a:endParaRPr sz="20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722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BE61D-6F82-1C4C-B182-22C5C2FB3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3489"/>
            <a:ext cx="10515600" cy="931022"/>
          </a:xfrm>
        </p:spPr>
        <p:txBody>
          <a:bodyPr/>
          <a:lstStyle/>
          <a:p>
            <a:pPr marL="0" indent="0" algn="ctr">
              <a:buNone/>
            </a:pPr>
            <a:r>
              <a:rPr lang="en-ID" dirty="0" err="1"/>
              <a:t>Menelaah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administrasi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Linux.</a:t>
            </a:r>
          </a:p>
          <a:p>
            <a:pPr algn="ctr"/>
            <a:endParaRPr dirty="0"/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896AF5CA-4C47-B44C-A429-D108DBFC71E9}"/>
              </a:ext>
            </a:extLst>
          </p:cNvPr>
          <p:cNvSpPr/>
          <p:nvPr/>
        </p:nvSpPr>
        <p:spPr>
          <a:xfrm>
            <a:off x="3500717" y="1853567"/>
            <a:ext cx="5190565" cy="755904"/>
          </a:xfrm>
          <a:prstGeom prst="round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Capaian</a:t>
            </a:r>
            <a:r>
              <a:rPr lang="en-US" sz="3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Akhir Mata </a:t>
            </a:r>
            <a:r>
              <a:rPr lang="en-US" sz="3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Kuliah</a:t>
            </a:r>
            <a:endParaRPr sz="3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705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24CA2-1CB8-594E-8F38-0640960C0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35" y="1250576"/>
            <a:ext cx="8008601" cy="4249271"/>
          </a:xfrm>
        </p:spPr>
        <p:txBody>
          <a:bodyPr>
            <a:normAutofit lnSpcReduction="10000"/>
          </a:bodyPr>
          <a:lstStyle/>
          <a:p>
            <a:pPr marL="587375" indent="-587375">
              <a:buFont typeface="Wingdings" pitchFamily="2" charset="2"/>
              <a:buChar char="v"/>
            </a:pPr>
            <a:r>
              <a:rPr lang="es-ES" dirty="0"/>
              <a:t>Linux </a:t>
            </a:r>
            <a:r>
              <a:rPr lang="es-ES" dirty="0" err="1"/>
              <a:t>adalah</a:t>
            </a:r>
            <a:r>
              <a:rPr lang="es-ES" dirty="0"/>
              <a:t> </a:t>
            </a:r>
            <a:r>
              <a:rPr lang="es-ES" dirty="0" err="1"/>
              <a:t>sistem</a:t>
            </a:r>
            <a:r>
              <a:rPr lang="es-ES" dirty="0"/>
              <a:t> </a:t>
            </a:r>
            <a:r>
              <a:rPr lang="es-ES" dirty="0" err="1"/>
              <a:t>operasi</a:t>
            </a:r>
            <a:r>
              <a:rPr lang="es-ES" dirty="0"/>
              <a:t> </a:t>
            </a:r>
            <a:r>
              <a:rPr lang="es-ES" dirty="0" err="1"/>
              <a:t>atau</a:t>
            </a:r>
            <a:r>
              <a:rPr lang="es-ES" dirty="0"/>
              <a:t> </a:t>
            </a:r>
            <a:r>
              <a:rPr lang="es-ES" dirty="0" err="1"/>
              <a:t>kernel</a:t>
            </a:r>
            <a:r>
              <a:rPr lang="es-ES" dirty="0"/>
              <a:t> yang </a:t>
            </a:r>
            <a:r>
              <a:rPr lang="es-ES" dirty="0" err="1"/>
              <a:t>dibuat</a:t>
            </a:r>
            <a:r>
              <a:rPr lang="es-ES" dirty="0"/>
              <a:t> </a:t>
            </a:r>
            <a:r>
              <a:rPr lang="es-ES" dirty="0" err="1"/>
              <a:t>oleh</a:t>
            </a:r>
            <a:r>
              <a:rPr lang="es-ES" dirty="0"/>
              <a:t> </a:t>
            </a:r>
            <a:r>
              <a:rPr lang="es-ES" dirty="0" err="1"/>
              <a:t>Linus</a:t>
            </a:r>
            <a:r>
              <a:rPr lang="es-ES" dirty="0"/>
              <a:t> </a:t>
            </a:r>
            <a:r>
              <a:rPr lang="es-ES" dirty="0" err="1"/>
              <a:t>Torvalds</a:t>
            </a:r>
            <a:r>
              <a:rPr lang="es-ES" dirty="0"/>
              <a:t> </a:t>
            </a:r>
            <a:r>
              <a:rPr lang="es-ES" dirty="0" err="1"/>
              <a:t>dengan</a:t>
            </a:r>
            <a:r>
              <a:rPr lang="es-ES" dirty="0"/>
              <a:t> </a:t>
            </a:r>
            <a:r>
              <a:rPr lang="es-ES" dirty="0" err="1"/>
              <a:t>kontributor</a:t>
            </a:r>
            <a:r>
              <a:rPr lang="es-ES" dirty="0"/>
              <a:t> </a:t>
            </a:r>
            <a:r>
              <a:rPr lang="es-ES" dirty="0" err="1"/>
              <a:t>lain</a:t>
            </a:r>
            <a:r>
              <a:rPr lang="es-ES" dirty="0"/>
              <a:t>.</a:t>
            </a:r>
          </a:p>
          <a:p>
            <a:pPr marL="587375" indent="-587375">
              <a:buFont typeface="Wingdings" pitchFamily="2" charset="2"/>
              <a:buChar char="v"/>
            </a:pPr>
            <a:r>
              <a:rPr lang="es-ES" dirty="0" err="1"/>
              <a:t>Pertama</a:t>
            </a:r>
            <a:r>
              <a:rPr lang="es-ES" dirty="0"/>
              <a:t> </a:t>
            </a:r>
            <a:r>
              <a:rPr lang="es-ES" dirty="0" err="1"/>
              <a:t>kali</a:t>
            </a:r>
            <a:r>
              <a:rPr lang="es-ES" dirty="0"/>
              <a:t> </a:t>
            </a:r>
            <a:r>
              <a:rPr lang="es-ES" dirty="0" err="1"/>
              <a:t>dirilis</a:t>
            </a:r>
            <a:r>
              <a:rPr lang="es-ES" dirty="0"/>
              <a:t> pada 17 </a:t>
            </a:r>
            <a:r>
              <a:rPr lang="es-ES" dirty="0" err="1"/>
              <a:t>September</a:t>
            </a:r>
            <a:r>
              <a:rPr lang="es-ES" dirty="0"/>
              <a:t> 1991.</a:t>
            </a:r>
          </a:p>
          <a:p>
            <a:pPr marL="587375" indent="-587375">
              <a:buFont typeface="Wingdings" pitchFamily="2" charset="2"/>
              <a:buChar char="v"/>
            </a:pPr>
            <a:r>
              <a:rPr lang="es-ES" dirty="0" err="1"/>
              <a:t>Keuntungan</a:t>
            </a:r>
            <a:r>
              <a:rPr lang="es-ES" dirty="0"/>
              <a:t> </a:t>
            </a:r>
            <a:r>
              <a:rPr lang="es-ES" dirty="0" err="1"/>
              <a:t>utama</a:t>
            </a:r>
            <a:r>
              <a:rPr lang="es-ES" dirty="0"/>
              <a:t> </a:t>
            </a:r>
            <a:r>
              <a:rPr lang="es-ES" dirty="0" err="1"/>
              <a:t>dari</a:t>
            </a:r>
            <a:r>
              <a:rPr lang="es-ES" dirty="0"/>
              <a:t> Linux </a:t>
            </a:r>
            <a:r>
              <a:rPr lang="es-ES" dirty="0" err="1"/>
              <a:t>adalah</a:t>
            </a:r>
            <a:r>
              <a:rPr lang="es-ES" dirty="0"/>
              <a:t> </a:t>
            </a:r>
            <a:r>
              <a:rPr lang="es-ES" dirty="0" err="1"/>
              <a:t>bahwa</a:t>
            </a:r>
            <a:r>
              <a:rPr lang="es-ES" dirty="0"/>
              <a:t> </a:t>
            </a:r>
            <a:r>
              <a:rPr lang="es-ES" dirty="0" err="1"/>
              <a:t>ia</a:t>
            </a:r>
            <a:r>
              <a:rPr lang="es-ES" dirty="0"/>
              <a:t> </a:t>
            </a:r>
            <a:r>
              <a:rPr lang="es-ES" dirty="0" err="1"/>
              <a:t>didistribusikan</a:t>
            </a:r>
            <a:r>
              <a:rPr lang="es-ES" dirty="0"/>
              <a:t> di </a:t>
            </a:r>
            <a:r>
              <a:rPr lang="es-ES" dirty="0" err="1"/>
              <a:t>bawah</a:t>
            </a:r>
            <a:r>
              <a:rPr lang="es-ES" dirty="0"/>
              <a:t> </a:t>
            </a:r>
            <a:r>
              <a:rPr lang="es-ES" dirty="0" err="1"/>
              <a:t>lisensi</a:t>
            </a:r>
            <a:r>
              <a:rPr lang="es-ES" dirty="0"/>
              <a:t> </a:t>
            </a:r>
            <a:r>
              <a:rPr lang="es-ES" b="1" dirty="0"/>
              <a:t>open-</a:t>
            </a:r>
            <a:r>
              <a:rPr lang="es-ES" b="1" dirty="0" err="1"/>
              <a:t>source</a:t>
            </a:r>
            <a:r>
              <a:rPr lang="es-ES" b="1" dirty="0"/>
              <a:t> </a:t>
            </a:r>
            <a:r>
              <a:rPr lang="es-ES" dirty="0"/>
              <a:t>yang </a:t>
            </a:r>
            <a:r>
              <a:rPr lang="es-ES" dirty="0" err="1"/>
              <a:t>berarti</a:t>
            </a:r>
            <a:r>
              <a:rPr lang="es-ES" dirty="0"/>
              <a:t> </a:t>
            </a:r>
            <a:r>
              <a:rPr lang="es-ES" dirty="0" err="1"/>
              <a:t>programmer</a:t>
            </a:r>
            <a:r>
              <a:rPr lang="es-ES" dirty="0"/>
              <a:t> </a:t>
            </a:r>
            <a:r>
              <a:rPr lang="es-ES" dirty="0" err="1"/>
              <a:t>dapat</a:t>
            </a:r>
            <a:r>
              <a:rPr lang="es-ES" dirty="0"/>
              <a:t> </a:t>
            </a:r>
            <a:r>
              <a:rPr lang="es-ES" dirty="0" err="1"/>
              <a:t>menggunakan</a:t>
            </a:r>
            <a:r>
              <a:rPr lang="es-ES" dirty="0"/>
              <a:t> </a:t>
            </a:r>
            <a:r>
              <a:rPr lang="es-ES" dirty="0" err="1"/>
              <a:t>Kernel</a:t>
            </a:r>
            <a:r>
              <a:rPr lang="es-ES" dirty="0"/>
              <a:t> Linux </a:t>
            </a:r>
            <a:r>
              <a:rPr lang="es-ES" dirty="0" err="1"/>
              <a:t>untuk</a:t>
            </a:r>
            <a:r>
              <a:rPr lang="es-ES" dirty="0"/>
              <a:t> </a:t>
            </a:r>
            <a:r>
              <a:rPr lang="es-ES" dirty="0" err="1"/>
              <a:t>merancang</a:t>
            </a:r>
            <a:r>
              <a:rPr lang="es-ES" dirty="0"/>
              <a:t> </a:t>
            </a:r>
            <a:r>
              <a:rPr lang="es-ES" dirty="0" err="1"/>
              <a:t>sistem</a:t>
            </a:r>
            <a:r>
              <a:rPr lang="es-ES" dirty="0"/>
              <a:t> </a:t>
            </a:r>
            <a:r>
              <a:rPr lang="es-ES" dirty="0" err="1"/>
              <a:t>operasi</a:t>
            </a:r>
            <a:r>
              <a:rPr lang="es-ES" dirty="0"/>
              <a:t> </a:t>
            </a:r>
            <a:r>
              <a:rPr lang="es-ES" b="1" dirty="0" err="1"/>
              <a:t>kustom</a:t>
            </a:r>
            <a:r>
              <a:rPr lang="es-ES" b="1" dirty="0"/>
              <a:t> </a:t>
            </a:r>
            <a:r>
              <a:rPr lang="es-ES" b="1" dirty="0" err="1"/>
              <a:t>mereka</a:t>
            </a:r>
            <a:r>
              <a:rPr lang="es-ES" b="1" dirty="0"/>
              <a:t> </a:t>
            </a:r>
            <a:r>
              <a:rPr lang="es-ES" b="1" dirty="0" err="1"/>
              <a:t>sendiri</a:t>
            </a:r>
            <a:r>
              <a:rPr lang="es-ES" dirty="0"/>
              <a:t>. </a:t>
            </a:r>
          </a:p>
          <a:p>
            <a:pPr marL="587375" indent="-587375">
              <a:buFont typeface="Wingdings" pitchFamily="2" charset="2"/>
              <a:buChar char="v"/>
            </a:pPr>
            <a:r>
              <a:rPr lang="es-ES" dirty="0" err="1"/>
              <a:t>Sebagian</a:t>
            </a:r>
            <a:r>
              <a:rPr lang="es-ES" dirty="0"/>
              <a:t> besar </a:t>
            </a:r>
            <a:r>
              <a:rPr lang="es-ES" dirty="0" err="1"/>
              <a:t>kode</a:t>
            </a:r>
            <a:r>
              <a:rPr lang="es-ES" dirty="0"/>
              <a:t> </a:t>
            </a:r>
            <a:r>
              <a:rPr lang="es-ES" b="1" dirty="0"/>
              <a:t>Linux</a:t>
            </a:r>
            <a:r>
              <a:rPr lang="es-ES" dirty="0"/>
              <a:t> </a:t>
            </a:r>
            <a:r>
              <a:rPr lang="es-ES" dirty="0" err="1"/>
              <a:t>ditulis</a:t>
            </a:r>
            <a:r>
              <a:rPr lang="es-ES" dirty="0"/>
              <a:t> </a:t>
            </a:r>
            <a:r>
              <a:rPr lang="es-ES" dirty="0" err="1"/>
              <a:t>dalam</a:t>
            </a:r>
            <a:r>
              <a:rPr lang="es-ES" dirty="0"/>
              <a:t> </a:t>
            </a:r>
            <a:r>
              <a:rPr lang="es-ES" b="1" dirty="0" err="1"/>
              <a:t>Bahasa</a:t>
            </a:r>
            <a:r>
              <a:rPr lang="es-ES" b="1" dirty="0"/>
              <a:t> </a:t>
            </a:r>
            <a:r>
              <a:rPr lang="es-ES" b="1" dirty="0" err="1"/>
              <a:t>Pemrograman</a:t>
            </a:r>
            <a:r>
              <a:rPr lang="es-ES" b="1" dirty="0"/>
              <a:t> C</a:t>
            </a:r>
            <a:r>
              <a:rPr lang="es-ES" dirty="0"/>
              <a:t>.</a:t>
            </a: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BF4FE211-747E-8745-A625-DDC18EB3D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35" y="5694824"/>
            <a:ext cx="10853530" cy="57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68B35DD4-4BB6-F346-8FFC-4EC8709BC7A2}"/>
              </a:ext>
            </a:extLst>
          </p:cNvPr>
          <p:cNvSpPr/>
          <p:nvPr/>
        </p:nvSpPr>
        <p:spPr>
          <a:xfrm>
            <a:off x="0" y="159239"/>
            <a:ext cx="2816352" cy="755904"/>
          </a:xfrm>
          <a:prstGeom prst="round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Pengantar</a:t>
            </a:r>
            <a:endParaRPr sz="3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Linux System Administration (LFS201) | Btech Training">
            <a:extLst>
              <a:ext uri="{FF2B5EF4-FFF2-40B4-BE49-F238E27FC236}">
                <a16:creationId xmlns:a16="http://schemas.microsoft.com/office/drawing/2014/main" id="{02B35E6F-0183-5E4F-B92E-2429B77C9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836" y="1250576"/>
            <a:ext cx="3303494" cy="330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04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9E83-8FB1-B446-9AF3-DC407D313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paling </a:t>
            </a:r>
            <a:r>
              <a:rPr lang="en-ID" dirty="0" err="1"/>
              <a:t>populer</a:t>
            </a:r>
            <a:r>
              <a:rPr lang="en-ID" dirty="0"/>
              <a:t> yang </a:t>
            </a:r>
            <a:r>
              <a:rPr lang="en-ID" dirty="0" err="1"/>
              <a:t>menggunakan</a:t>
            </a:r>
            <a:r>
              <a:rPr lang="en-ID" dirty="0"/>
              <a:t> Linux </a:t>
            </a:r>
            <a:r>
              <a:rPr lang="en-ID" dirty="0" err="1"/>
              <a:t>sebagai</a:t>
            </a:r>
            <a:r>
              <a:rPr lang="en-ID" dirty="0"/>
              <a:t> kernel </a:t>
            </a:r>
            <a:r>
              <a:rPr lang="en-ID" dirty="0" err="1"/>
              <a:t>adalah</a:t>
            </a:r>
            <a:r>
              <a:rPr lang="en-ID" dirty="0"/>
              <a:t> </a:t>
            </a:r>
            <a:r>
              <a:rPr lang="en-ID" b="1" dirty="0"/>
              <a:t>Debian</a:t>
            </a:r>
            <a:r>
              <a:rPr lang="en-ID" dirty="0"/>
              <a:t>, </a:t>
            </a:r>
            <a:r>
              <a:rPr lang="en-ID" b="1" dirty="0" err="1"/>
              <a:t>Knoppix</a:t>
            </a:r>
            <a:r>
              <a:rPr lang="en-ID" dirty="0"/>
              <a:t>, </a:t>
            </a:r>
            <a:r>
              <a:rPr lang="en-ID" b="1" dirty="0"/>
              <a:t>Ubuntu</a:t>
            </a:r>
            <a:r>
              <a:rPr lang="en-ID" dirty="0"/>
              <a:t>, dan </a:t>
            </a:r>
            <a:r>
              <a:rPr lang="en-ID" b="1" dirty="0"/>
              <a:t>Fedora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demikian</a:t>
            </a:r>
            <a:r>
              <a:rPr lang="en-ID" dirty="0"/>
              <a:t>, </a:t>
            </a:r>
            <a:r>
              <a:rPr lang="en-ID" dirty="0" err="1"/>
              <a:t>daftarnya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berakhir</a:t>
            </a:r>
            <a:r>
              <a:rPr lang="en-ID" dirty="0"/>
              <a:t> di </a:t>
            </a:r>
            <a:r>
              <a:rPr lang="en-ID" dirty="0" err="1"/>
              <a:t>sini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b="1" dirty="0" err="1"/>
              <a:t>ratusan</a:t>
            </a:r>
            <a:r>
              <a:rPr lang="en-ID" b="1" dirty="0"/>
              <a:t> </a:t>
            </a:r>
            <a:r>
              <a:rPr lang="en-ID" b="1" dirty="0" err="1"/>
              <a:t>hingga</a:t>
            </a:r>
            <a:r>
              <a:rPr lang="en-ID" b="1" dirty="0"/>
              <a:t> </a:t>
            </a:r>
            <a:r>
              <a:rPr lang="en-ID" b="1" dirty="0" err="1"/>
              <a:t>ribuan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Linux yang </a:t>
            </a:r>
            <a:r>
              <a:rPr lang="en-ID" dirty="0" err="1"/>
              <a:t>menawarkan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  <a:p>
            <a:r>
              <a:rPr lang="en-ID" dirty="0" err="1"/>
              <a:t>Kustom</a:t>
            </a:r>
            <a:r>
              <a:rPr lang="en-ID" dirty="0"/>
              <a:t> </a:t>
            </a:r>
            <a:r>
              <a:rPr lang="en-ID" dirty="0" err="1"/>
              <a:t>linux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Indonesia: </a:t>
            </a:r>
            <a:r>
              <a:rPr lang="en-ID" b="1" dirty="0" err="1"/>
              <a:t>BlankOn</a:t>
            </a:r>
            <a:r>
              <a:rPr lang="en-ID" b="1" dirty="0"/>
              <a:t>, IGN (IGOS Nusantara), </a:t>
            </a:r>
            <a:r>
              <a:rPr lang="en-ID" b="1" dirty="0" err="1"/>
              <a:t>GrombyangOS</a:t>
            </a:r>
            <a:r>
              <a:rPr lang="en-ID" b="1" dirty="0"/>
              <a:t>, </a:t>
            </a:r>
            <a:r>
              <a:rPr lang="en-ID" b="1" dirty="0" err="1"/>
              <a:t>TeaLinuxOS</a:t>
            </a:r>
            <a:r>
              <a:rPr lang="en-ID" b="1" dirty="0"/>
              <a:t>, </a:t>
            </a:r>
            <a:r>
              <a:rPr lang="en-ID" b="1" dirty="0" err="1"/>
              <a:t>Desa</a:t>
            </a:r>
            <a:r>
              <a:rPr lang="en-ID" b="1" dirty="0"/>
              <a:t> OS</a:t>
            </a:r>
          </a:p>
          <a:p>
            <a:endParaRPr lang="en-ID" b="1" dirty="0"/>
          </a:p>
          <a:p>
            <a:endParaRPr lang="en-ID" b="1" dirty="0"/>
          </a:p>
          <a:p>
            <a:endParaRPr lang="en-ID" b="1" dirty="0"/>
          </a:p>
          <a:p>
            <a:endParaRPr lang="en-ID" b="1" dirty="0"/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BBF6D7EA-EEB4-F24B-AC29-79032EE9E587}"/>
              </a:ext>
            </a:extLst>
          </p:cNvPr>
          <p:cNvSpPr/>
          <p:nvPr/>
        </p:nvSpPr>
        <p:spPr>
          <a:xfrm>
            <a:off x="0" y="159239"/>
            <a:ext cx="2816352" cy="755904"/>
          </a:xfrm>
          <a:prstGeom prst="round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Pengantar</a:t>
            </a:r>
            <a:endParaRPr sz="3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53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DD1F7E-DA0D-D640-8526-26E47CF7F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52" y="98946"/>
            <a:ext cx="9442496" cy="666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9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operating system kernel? how it interfaces with middleware.">
            <a:extLst>
              <a:ext uri="{FF2B5EF4-FFF2-40B4-BE49-F238E27FC236}">
                <a16:creationId xmlns:a16="http://schemas.microsoft.com/office/drawing/2014/main" id="{83822850-EE50-494D-A19E-97C0FC00E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1907720"/>
            <a:ext cx="5060950" cy="304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fference between Kernel and Operating System">
            <a:extLst>
              <a:ext uri="{FF2B5EF4-FFF2-40B4-BE49-F238E27FC236}">
                <a16:creationId xmlns:a16="http://schemas.microsoft.com/office/drawing/2014/main" id="{0DB34EB6-8B10-9B40-A673-D1804A756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0" y="2070099"/>
            <a:ext cx="29972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766F57BF-194E-9C41-BECC-C6DE5794DA60}"/>
              </a:ext>
            </a:extLst>
          </p:cNvPr>
          <p:cNvSpPr/>
          <p:nvPr/>
        </p:nvSpPr>
        <p:spPr>
          <a:xfrm>
            <a:off x="0" y="159239"/>
            <a:ext cx="2816352" cy="755904"/>
          </a:xfrm>
          <a:prstGeom prst="round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</a:t>
            </a:r>
            <a:endParaRPr sz="3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066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70DED-C652-6940-859F-915D5E15D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89" y="1253330"/>
            <a:ext cx="10515600" cy="5274469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ID" dirty="0"/>
              <a:t>Linux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kekuatan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komputasi</a:t>
            </a:r>
            <a:r>
              <a:rPr lang="en-ID" dirty="0"/>
              <a:t>. Sebagian </a:t>
            </a:r>
            <a:r>
              <a:rPr lang="en-ID" dirty="0" err="1"/>
              <a:t>besar</a:t>
            </a:r>
            <a:r>
              <a:rPr lang="en-ID" dirty="0"/>
              <a:t> server web, </a:t>
            </a:r>
            <a:r>
              <a:rPr lang="en-ID" dirty="0" err="1"/>
              <a:t>ponsel</a:t>
            </a:r>
            <a:r>
              <a:rPr lang="en-ID" dirty="0"/>
              <a:t>,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pribadi</a:t>
            </a:r>
            <a:r>
              <a:rPr lang="en-ID" dirty="0"/>
              <a:t>, </a:t>
            </a:r>
            <a:r>
              <a:rPr lang="en-ID" dirty="0" err="1"/>
              <a:t>superkomputer</a:t>
            </a:r>
            <a:r>
              <a:rPr lang="en-ID" dirty="0"/>
              <a:t>, dan </a:t>
            </a:r>
            <a:r>
              <a:rPr lang="en-ID" i="1" dirty="0"/>
              <a:t>server cloud </a:t>
            </a:r>
            <a:r>
              <a:rPr lang="en-ID" dirty="0" err="1"/>
              <a:t>didukung</a:t>
            </a:r>
            <a:r>
              <a:rPr lang="en-ID" dirty="0"/>
              <a:t> oleh Linux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stabilitasnya</a:t>
            </a:r>
            <a:r>
              <a:rPr lang="en-ID" dirty="0"/>
              <a:t> yang </a:t>
            </a:r>
            <a:r>
              <a:rPr lang="en-ID" dirty="0" err="1"/>
              <a:t>tinggi</a:t>
            </a:r>
            <a:r>
              <a:rPr lang="en-ID" dirty="0"/>
              <a:t>, </a:t>
            </a:r>
            <a:r>
              <a:rPr lang="en-ID" dirty="0" err="1"/>
              <a:t>keamanan</a:t>
            </a:r>
            <a:r>
              <a:rPr lang="en-ID" dirty="0"/>
              <a:t> yang </a:t>
            </a:r>
            <a:r>
              <a:rPr lang="en-ID" dirty="0" err="1"/>
              <a:t>tinggi</a:t>
            </a:r>
            <a:r>
              <a:rPr lang="en-ID" dirty="0"/>
              <a:t>, dan </a:t>
            </a:r>
            <a:r>
              <a:rPr lang="en-ID" dirty="0" err="1"/>
              <a:t>lingkungan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terbuka</a:t>
            </a:r>
            <a:endParaRPr lang="en-ID" dirty="0"/>
          </a:p>
          <a:p>
            <a:pPr fontAlgn="base"/>
            <a:r>
              <a:rPr lang="en-ID" dirty="0" err="1"/>
              <a:t>Tugas</a:t>
            </a:r>
            <a:r>
              <a:rPr lang="en-ID" dirty="0"/>
              <a:t> administrator </a:t>
            </a:r>
            <a:r>
              <a:rPr lang="en-ID" dirty="0" err="1"/>
              <a:t>sistem</a:t>
            </a:r>
            <a:r>
              <a:rPr lang="en-ID" dirty="0"/>
              <a:t> Linux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b="1" dirty="0" err="1"/>
              <a:t>mengelola</a:t>
            </a:r>
            <a:r>
              <a:rPr lang="en-ID" b="1" dirty="0"/>
              <a:t> </a:t>
            </a:r>
            <a:r>
              <a:rPr lang="en-ID" b="1" dirty="0" err="1"/>
              <a:t>operasi</a:t>
            </a:r>
            <a:r>
              <a:rPr lang="en-ID" b="1" dirty="0"/>
              <a:t> </a:t>
            </a:r>
            <a:r>
              <a:rPr lang="en-ID" b="1" dirty="0" err="1"/>
              <a:t>sistem</a:t>
            </a:r>
            <a:r>
              <a:rPr lang="en-ID" b="1" dirty="0"/>
              <a:t> </a:t>
            </a:r>
            <a:r>
              <a:rPr lang="en-ID" b="1" dirty="0" err="1"/>
              <a:t>komputer</a:t>
            </a:r>
            <a:r>
              <a:rPr lang="en-ID" b="1" dirty="0"/>
              <a:t> </a:t>
            </a:r>
            <a:r>
              <a:rPr lang="en-ID" b="1" dirty="0" err="1"/>
              <a:t>seperti</a:t>
            </a:r>
            <a:r>
              <a:rPr lang="en-ID" b="1" dirty="0"/>
              <a:t> </a:t>
            </a:r>
            <a:r>
              <a:rPr lang="en-ID" b="1" dirty="0" err="1"/>
              <a:t>memelihara</a:t>
            </a:r>
            <a:r>
              <a:rPr lang="en-ID" b="1" dirty="0"/>
              <a:t>, </a:t>
            </a:r>
            <a:r>
              <a:rPr lang="en-ID" b="1" dirty="0" err="1"/>
              <a:t>meningkatkan</a:t>
            </a:r>
            <a:r>
              <a:rPr lang="en-ID" b="1" dirty="0"/>
              <a:t>, </a:t>
            </a:r>
            <a:r>
              <a:rPr lang="en-ID" b="1" dirty="0" err="1"/>
              <a:t>membuat</a:t>
            </a:r>
            <a:r>
              <a:rPr lang="en-ID" b="1" dirty="0"/>
              <a:t> </a:t>
            </a:r>
            <a:r>
              <a:rPr lang="en-ID" b="1" dirty="0" err="1"/>
              <a:t>akun</a:t>
            </a:r>
            <a:r>
              <a:rPr lang="en-ID" b="1" dirty="0"/>
              <a:t>/</a:t>
            </a:r>
            <a:r>
              <a:rPr lang="en-ID" b="1" dirty="0" err="1"/>
              <a:t>laporan</a:t>
            </a:r>
            <a:r>
              <a:rPr lang="en-ID" b="1" dirty="0"/>
              <a:t> </a:t>
            </a:r>
            <a:r>
              <a:rPr lang="en-ID" b="1" dirty="0" err="1"/>
              <a:t>pengguna</a:t>
            </a:r>
            <a:r>
              <a:rPr lang="en-ID" b="1" dirty="0"/>
              <a:t>, </a:t>
            </a:r>
            <a:r>
              <a:rPr lang="en-ID" b="1" dirty="0" err="1"/>
              <a:t>mengambil</a:t>
            </a:r>
            <a:r>
              <a:rPr lang="en-ID" b="1" dirty="0"/>
              <a:t> </a:t>
            </a:r>
            <a:r>
              <a:rPr lang="en-ID" b="1" dirty="0" err="1"/>
              <a:t>cadangan</a:t>
            </a:r>
            <a:r>
              <a:rPr lang="en-ID" b="1" dirty="0"/>
              <a:t> </a:t>
            </a:r>
            <a:r>
              <a:rPr lang="en-ID" b="1" dirty="0" err="1"/>
              <a:t>menggunakan</a:t>
            </a:r>
            <a:r>
              <a:rPr lang="en-ID" b="1" dirty="0"/>
              <a:t> </a:t>
            </a:r>
            <a:r>
              <a:rPr lang="en-ID" b="1" dirty="0" err="1"/>
              <a:t>alat</a:t>
            </a:r>
            <a:r>
              <a:rPr lang="en-ID" b="1" dirty="0"/>
              <a:t> Linux dan </a:t>
            </a:r>
            <a:r>
              <a:rPr lang="en-ID" b="1" dirty="0" err="1"/>
              <a:t>alat</a:t>
            </a:r>
            <a:r>
              <a:rPr lang="en-ID" b="1" dirty="0"/>
              <a:t> </a:t>
            </a:r>
            <a:r>
              <a:rPr lang="en-ID" b="1" dirty="0" err="1"/>
              <a:t>antarmuka</a:t>
            </a:r>
            <a:r>
              <a:rPr lang="en-ID" b="1" dirty="0"/>
              <a:t> baris </a:t>
            </a:r>
            <a:r>
              <a:rPr lang="en-ID" b="1" dirty="0" err="1"/>
              <a:t>perintah</a:t>
            </a:r>
            <a:r>
              <a:rPr lang="en-ID" dirty="0"/>
              <a:t>. </a:t>
            </a:r>
          </a:p>
          <a:p>
            <a:pPr fontAlgn="base"/>
            <a:r>
              <a:rPr lang="en-ID" dirty="0"/>
              <a:t>Ada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dan </a:t>
            </a:r>
            <a:r>
              <a:rPr lang="en-ID" dirty="0" err="1"/>
              <a:t>dipahami</a:t>
            </a:r>
            <a:r>
              <a:rPr lang="en-ID" dirty="0"/>
              <a:t> oleh administrator </a:t>
            </a:r>
            <a:r>
              <a:rPr lang="en-ID" dirty="0" err="1"/>
              <a:t>sistem</a:t>
            </a:r>
            <a:r>
              <a:rPr lang="en-ID" dirty="0"/>
              <a:t> Linux:</a:t>
            </a:r>
          </a:p>
          <a:p>
            <a:pPr marL="393700" indent="-393700" fontAlgn="base">
              <a:buFont typeface="Wingdings" pitchFamily="2" charset="2"/>
              <a:buChar char="v"/>
            </a:pPr>
            <a:r>
              <a:rPr lang="en-ID" b="1" dirty="0"/>
              <a:t>Basic Linux</a:t>
            </a:r>
          </a:p>
          <a:p>
            <a:pPr marL="393700" indent="-393700" fontAlgn="base">
              <a:buFont typeface="Wingdings" pitchFamily="2" charset="2"/>
              <a:buChar char="v"/>
            </a:pPr>
            <a:r>
              <a:rPr lang="en-ID" b="1" dirty="0"/>
              <a:t>Linux File Systems</a:t>
            </a:r>
          </a:p>
          <a:p>
            <a:pPr marL="393700" indent="-393700" fontAlgn="base">
              <a:buFont typeface="Wingdings" pitchFamily="2" charset="2"/>
              <a:buChar char="v"/>
            </a:pPr>
            <a:r>
              <a:rPr lang="en-ID" b="1" dirty="0"/>
              <a:t>File System Hierarchy</a:t>
            </a:r>
          </a:p>
          <a:p>
            <a:pPr marL="393700" indent="-393700" fontAlgn="base">
              <a:buFont typeface="Wingdings" pitchFamily="2" charset="2"/>
              <a:buChar char="v"/>
            </a:pPr>
            <a:r>
              <a:rPr lang="en-ID" b="1" dirty="0"/>
              <a:t>Managing Root/super User</a:t>
            </a:r>
          </a:p>
          <a:p>
            <a:pPr marL="393700" indent="-393700" fontAlgn="base">
              <a:buFont typeface="Wingdings" pitchFamily="2" charset="2"/>
              <a:buChar char="v"/>
            </a:pPr>
            <a:r>
              <a:rPr lang="en-ID" b="1" dirty="0"/>
              <a:t>Managing Network</a:t>
            </a:r>
          </a:p>
          <a:p>
            <a:pPr marL="393700" indent="-393700" fontAlgn="base">
              <a:buFont typeface="Wingdings" pitchFamily="2" charset="2"/>
              <a:buChar char="v"/>
            </a:pPr>
            <a:r>
              <a:rPr lang="en-ID" b="1" dirty="0"/>
              <a:t>Managing Security</a:t>
            </a:r>
          </a:p>
          <a:p>
            <a:pPr marL="393700" indent="-393700" fontAlgn="base">
              <a:buFont typeface="Wingdings" pitchFamily="2" charset="2"/>
              <a:buChar char="v"/>
            </a:pPr>
            <a:r>
              <a:rPr lang="en-ID" b="1" dirty="0"/>
              <a:t>Basic Bash Command ( CLI)</a:t>
            </a:r>
          </a:p>
          <a:p>
            <a:pPr marL="393700" indent="-393700" fontAlgn="base">
              <a:buFont typeface="Wingdings" pitchFamily="2" charset="2"/>
              <a:buChar char="v"/>
            </a:pPr>
            <a:r>
              <a:rPr lang="en-ID" b="1" dirty="0"/>
              <a:t>Handling File, Directories and Users</a:t>
            </a:r>
          </a:p>
          <a:p>
            <a:endParaRPr dirty="0"/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C6FA7C93-4F3F-4548-8DF3-9648C2E60E43}"/>
              </a:ext>
            </a:extLst>
          </p:cNvPr>
          <p:cNvSpPr/>
          <p:nvPr/>
        </p:nvSpPr>
        <p:spPr>
          <a:xfrm>
            <a:off x="0" y="159239"/>
            <a:ext cx="6972300" cy="755904"/>
          </a:xfrm>
          <a:prstGeom prst="round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Pengantar</a:t>
            </a:r>
            <a:r>
              <a:rPr lang="en-US" sz="3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Administrasi</a:t>
            </a:r>
            <a:r>
              <a:rPr lang="en-US" sz="3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</a:t>
            </a:r>
            <a:r>
              <a:rPr lang="en-US" sz="3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Linux</a:t>
            </a:r>
            <a:endParaRPr sz="3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368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6F80-931B-E341-A7CD-0433D169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510"/>
            <a:ext cx="10515600" cy="4917789"/>
          </a:xfrm>
        </p:spPr>
        <p:txBody>
          <a:bodyPr>
            <a:normAutofit/>
          </a:bodyPr>
          <a:lstStyle/>
          <a:p>
            <a:pPr marL="939800" lvl="1" indent="-482600" fontAlgn="base">
              <a:buFont typeface="+mj-lt"/>
              <a:buAutoNum type="arabicPeriod"/>
            </a:pPr>
            <a:r>
              <a:rPr lang="en-ID" b="1" dirty="0" err="1"/>
              <a:t>Mengelola</a:t>
            </a:r>
            <a:r>
              <a:rPr lang="en-ID" b="1" dirty="0"/>
              <a:t> </a:t>
            </a:r>
            <a:r>
              <a:rPr lang="en-ID" b="1" dirty="0" err="1"/>
              <a:t>semua</a:t>
            </a:r>
            <a:r>
              <a:rPr lang="en-ID" b="1" dirty="0"/>
              <a:t> </a:t>
            </a:r>
            <a:r>
              <a:rPr lang="en-ID" b="1" dirty="0" err="1"/>
              <a:t>permintaan</a:t>
            </a:r>
            <a:r>
              <a:rPr lang="en-ID" b="1" dirty="0"/>
              <a:t> </a:t>
            </a:r>
            <a:r>
              <a:rPr lang="en-ID" b="1" dirty="0" err="1"/>
              <a:t>dari</a:t>
            </a:r>
            <a:r>
              <a:rPr lang="en-ID" b="1" dirty="0"/>
              <a:t> internet </a:t>
            </a:r>
            <a:r>
              <a:rPr lang="en-ID" dirty="0" err="1"/>
              <a:t>termasuk</a:t>
            </a:r>
            <a:r>
              <a:rPr lang="en-ID" dirty="0"/>
              <a:t> DNS, RADIUS, Apache, MySQL, PHP.</a:t>
            </a:r>
          </a:p>
          <a:p>
            <a:pPr marL="939800" lvl="1" indent="-482600" fontAlgn="base">
              <a:buFont typeface="+mj-lt"/>
              <a:buAutoNum type="arabicPeriod"/>
            </a:pPr>
            <a:r>
              <a:rPr lang="en-ID" b="1" dirty="0" err="1"/>
              <a:t>Membuat</a:t>
            </a:r>
            <a:r>
              <a:rPr lang="en-ID" b="1" dirty="0"/>
              <a:t> </a:t>
            </a:r>
            <a:r>
              <a:rPr lang="en-ID" b="1" dirty="0" err="1"/>
              <a:t>cadatang</a:t>
            </a:r>
            <a:r>
              <a:rPr lang="en-ID" b="1" dirty="0"/>
              <a:t> data </a:t>
            </a:r>
            <a:r>
              <a:rPr lang="en-ID" b="1" dirty="0" err="1"/>
              <a:t>secara</a:t>
            </a:r>
            <a:r>
              <a:rPr lang="en-ID" b="1" dirty="0"/>
              <a:t> </a:t>
            </a:r>
            <a:r>
              <a:rPr lang="en-ID" b="1" dirty="0" err="1"/>
              <a:t>teratur</a:t>
            </a:r>
            <a:r>
              <a:rPr lang="en-ID" dirty="0"/>
              <a:t>,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prosedur</a:t>
            </a:r>
            <a:r>
              <a:rPr lang="en-ID" dirty="0"/>
              <a:t> </a:t>
            </a:r>
            <a:r>
              <a:rPr lang="en-ID" dirty="0" err="1"/>
              <a:t>tersimpan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dan </a:t>
            </a:r>
            <a:r>
              <a:rPr lang="en-ID" dirty="0" err="1"/>
              <a:t>membuat</a:t>
            </a:r>
            <a:r>
              <a:rPr lang="en-ID" dirty="0"/>
              <a:t> daftar </a:t>
            </a:r>
            <a:r>
              <a:rPr lang="en-ID" dirty="0" err="1"/>
              <a:t>cadangan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tugasnya</a:t>
            </a:r>
            <a:r>
              <a:rPr lang="en-ID" dirty="0"/>
              <a:t>.</a:t>
            </a:r>
          </a:p>
          <a:p>
            <a:pPr marL="939800" lvl="1" indent="-482600" fontAlgn="base">
              <a:buFont typeface="+mj-lt"/>
              <a:buAutoNum type="arabicPeriod"/>
            </a:pPr>
            <a:r>
              <a:rPr lang="en-ID" b="1" dirty="0" err="1"/>
              <a:t>Menganalisis</a:t>
            </a:r>
            <a:r>
              <a:rPr lang="en-ID" b="1" dirty="0"/>
              <a:t> dan </a:t>
            </a:r>
            <a:r>
              <a:rPr lang="en-ID" b="1" dirty="0" err="1"/>
              <a:t>memperbaiki</a:t>
            </a:r>
            <a:r>
              <a:rPr lang="en-ID" b="1" dirty="0"/>
              <a:t>  </a:t>
            </a:r>
            <a:r>
              <a:rPr lang="en-ID" b="1" dirty="0" err="1"/>
              <a:t>semua</a:t>
            </a:r>
            <a:r>
              <a:rPr lang="en-ID" b="1" dirty="0"/>
              <a:t> log </a:t>
            </a:r>
            <a:r>
              <a:rPr lang="en-ID" b="1" dirty="0" err="1"/>
              <a:t>kesalahan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dukungan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yang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 </a:t>
            </a:r>
            <a:r>
              <a:rPr lang="en-ID" b="1" dirty="0"/>
              <a:t>Webhosting</a:t>
            </a:r>
            <a:r>
              <a:rPr lang="en-ID" dirty="0"/>
              <a:t>, </a:t>
            </a:r>
            <a:r>
              <a:rPr lang="en-ID" b="1" dirty="0"/>
              <a:t>ISP</a:t>
            </a:r>
            <a:r>
              <a:rPr lang="en-ID" dirty="0"/>
              <a:t> dan </a:t>
            </a:r>
            <a:r>
              <a:rPr lang="en-ID" b="1" dirty="0"/>
              <a:t>LAN</a:t>
            </a:r>
            <a:r>
              <a:rPr lang="en-ID" dirty="0"/>
              <a:t> pada </a:t>
            </a:r>
            <a:r>
              <a:rPr lang="en-ID" dirty="0" err="1"/>
              <a:t>pemecahan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dukungan</a:t>
            </a:r>
            <a:r>
              <a:rPr lang="en-ID" dirty="0"/>
              <a:t>.</a:t>
            </a:r>
          </a:p>
          <a:p>
            <a:pPr marL="939800" lvl="1" indent="-482600" fontAlgn="base">
              <a:buFont typeface="+mj-lt"/>
              <a:buAutoNum type="arabicPeriod"/>
            </a:pPr>
            <a:r>
              <a:rPr lang="en-ID" b="1" dirty="0" err="1"/>
              <a:t>Berkomunikasi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staf</a:t>
            </a:r>
            <a:r>
              <a:rPr lang="en-ID" b="1" dirty="0"/>
              <a:t>, vendor, dan </a:t>
            </a:r>
            <a:r>
              <a:rPr lang="en-ID" b="1" dirty="0" err="1"/>
              <a:t>pelanggan</a:t>
            </a:r>
            <a:r>
              <a:rPr lang="en-ID" b="1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yang </a:t>
            </a:r>
            <a:r>
              <a:rPr lang="en-ID" dirty="0" err="1"/>
              <a:t>terlatih</a:t>
            </a:r>
            <a:r>
              <a:rPr lang="en-ID" dirty="0"/>
              <a:t> dan </a:t>
            </a:r>
            <a:r>
              <a:rPr lang="en-ID" dirty="0" err="1"/>
              <a:t>profesional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karakteristiknya</a:t>
            </a:r>
            <a:r>
              <a:rPr lang="en-ID" dirty="0"/>
              <a:t>.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A8AA1012-BC4E-AE4C-BB95-D835056AE952}"/>
              </a:ext>
            </a:extLst>
          </p:cNvPr>
          <p:cNvSpPr/>
          <p:nvPr/>
        </p:nvSpPr>
        <p:spPr>
          <a:xfrm>
            <a:off x="-1" y="159239"/>
            <a:ext cx="6655633" cy="755904"/>
          </a:xfrm>
          <a:prstGeom prst="round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Tugas</a:t>
            </a:r>
            <a:r>
              <a:rPr lang="en-US" sz="3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Administrator </a:t>
            </a:r>
            <a:r>
              <a:rPr lang="en-US" sz="32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</a:t>
            </a:r>
            <a:r>
              <a:rPr lang="en-US" sz="3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Linux</a:t>
            </a:r>
            <a:endParaRPr sz="3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424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678</Words>
  <Application>Microsoft Macintosh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DIN Alternate</vt:lpstr>
      <vt:lpstr>Oswald</vt:lpstr>
      <vt:lpstr>Wingdings</vt:lpstr>
      <vt:lpstr>Office Theme</vt:lpstr>
      <vt:lpstr>Requirement for Linux System Administrator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yulida khairunnisa</dc:creator>
  <cp:lastModifiedBy>Novan Saputra</cp:lastModifiedBy>
  <cp:revision>125</cp:revision>
  <dcterms:created xsi:type="dcterms:W3CDTF">2021-05-11T00:41:39Z</dcterms:created>
  <dcterms:modified xsi:type="dcterms:W3CDTF">2021-08-18T01:43:49Z</dcterms:modified>
</cp:coreProperties>
</file>