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2"/>
  </p:notesMasterIdLst>
  <p:sldIdLst>
    <p:sldId id="1234" r:id="rId7"/>
    <p:sldId id="1235" r:id="rId8"/>
    <p:sldId id="1250" r:id="rId9"/>
    <p:sldId id="1239" r:id="rId10"/>
    <p:sldId id="1241" r:id="rId11"/>
    <p:sldId id="1242" r:id="rId12"/>
    <p:sldId id="1243" r:id="rId13"/>
    <p:sldId id="1240" r:id="rId14"/>
    <p:sldId id="1244" r:id="rId15"/>
    <p:sldId id="1245" r:id="rId16"/>
    <p:sldId id="1246" r:id="rId17"/>
    <p:sldId id="1247" r:id="rId18"/>
    <p:sldId id="1248" r:id="rId19"/>
    <p:sldId id="1249" r:id="rId20"/>
    <p:sldId id="1206"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50"/>
            <p14:sldId id="1239"/>
            <p14:sldId id="1241"/>
            <p14:sldId id="1242"/>
            <p14:sldId id="1243"/>
            <p14:sldId id="1240"/>
            <p14:sldId id="1244"/>
            <p14:sldId id="1245"/>
            <p14:sldId id="1246"/>
            <p14:sldId id="1247"/>
            <p14:sldId id="1248"/>
            <p14:sldId id="124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5B0"/>
    <a:srgbClr val="8F2585"/>
    <a:srgbClr val="F26D26"/>
    <a:srgbClr val="BA124A"/>
    <a:srgbClr val="E93BDD"/>
    <a:srgbClr val="F49EEE"/>
    <a:srgbClr val="42D109"/>
    <a:srgbClr val="159B3B"/>
    <a:srgbClr val="0F45B1"/>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11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10/06/2020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685801" y="685799"/>
            <a:ext cx="7649307" cy="4800601"/>
          </a:xfrm>
        </p:spPr>
        <p:txBody>
          <a:bodyPr/>
          <a:lstStyle/>
          <a:p>
            <a:r>
              <a:rPr lang="en-US" dirty="0" smtClean="0"/>
              <a:t>Principles </a:t>
            </a:r>
            <a:r>
              <a:rPr lang="en-US" dirty="0"/>
              <a:t>of </a:t>
            </a:r>
            <a:r>
              <a:rPr lang="en-US" dirty="0" smtClean="0"/>
              <a:t/>
            </a:r>
            <a:br>
              <a:rPr lang="en-US" dirty="0" smtClean="0"/>
            </a:br>
            <a:r>
              <a:rPr lang="en-US" dirty="0" smtClean="0"/>
              <a:t>OOP </a:t>
            </a:r>
            <a:r>
              <a:rPr lang="en-US" dirty="0"/>
              <a:t>in </a:t>
            </a:r>
            <a:r>
              <a:rPr lang="en-US" dirty="0" smtClean="0"/>
              <a:t>JS</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smtClean="0"/>
              <a:t>by </a:t>
            </a:r>
            <a:r>
              <a:rPr lang="en-US" dirty="0" err="1" smtClean="0"/>
              <a:t>Yuliia</a:t>
            </a:r>
            <a:r>
              <a:rPr lang="en-US" dirty="0" smtClean="0"/>
              <a:t> </a:t>
            </a:r>
            <a:r>
              <a:rPr lang="en-US" dirty="0" err="1" smtClean="0"/>
              <a:t>Humeniuk</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Polymorphism</a:t>
            </a:r>
            <a:endParaRPr lang="uk-UA" dirty="0"/>
          </a:p>
        </p:txBody>
      </p:sp>
      <p:pic>
        <p:nvPicPr>
          <p:cNvPr id="4" name="Рисунок 3"/>
          <p:cNvPicPr>
            <a:picLocks noChangeAspect="1"/>
          </p:cNvPicPr>
          <p:nvPr/>
        </p:nvPicPr>
        <p:blipFill>
          <a:blip r:embed="rId2"/>
          <a:stretch>
            <a:fillRect/>
          </a:stretch>
        </p:blipFill>
        <p:spPr>
          <a:xfrm>
            <a:off x="6290681" y="1750742"/>
            <a:ext cx="5418099" cy="4080436"/>
          </a:xfrm>
          <a:prstGeom prst="rect">
            <a:avLst/>
          </a:prstGeom>
        </p:spPr>
      </p:pic>
      <p:sp>
        <p:nvSpPr>
          <p:cNvPr id="5" name="Прямоугольник 4"/>
          <p:cNvSpPr/>
          <p:nvPr/>
        </p:nvSpPr>
        <p:spPr>
          <a:xfrm>
            <a:off x="685800" y="2583509"/>
            <a:ext cx="5226204" cy="2308324"/>
          </a:xfrm>
          <a:prstGeom prst="rect">
            <a:avLst/>
          </a:prstGeom>
        </p:spPr>
        <p:txBody>
          <a:bodyPr wrap="square">
            <a:spAutoFit/>
          </a:bodyPr>
          <a:lstStyle/>
          <a:p>
            <a:r>
              <a:rPr lang="uk-UA" dirty="0" err="1">
                <a:solidFill>
                  <a:schemeClr val="bg1"/>
                </a:solidFill>
              </a:rPr>
              <a:t>Poly</a:t>
            </a:r>
            <a:r>
              <a:rPr lang="uk-UA" dirty="0">
                <a:solidFill>
                  <a:schemeClr val="bg1"/>
                </a:solidFill>
              </a:rPr>
              <a:t> = </a:t>
            </a:r>
            <a:r>
              <a:rPr lang="uk-UA" dirty="0" err="1">
                <a:solidFill>
                  <a:schemeClr val="bg1"/>
                </a:solidFill>
              </a:rPr>
              <a:t>many</a:t>
            </a:r>
            <a:r>
              <a:rPr lang="uk-UA" dirty="0">
                <a:solidFill>
                  <a:schemeClr val="bg1"/>
                </a:solidFill>
              </a:rPr>
              <a:t>.</a:t>
            </a:r>
          </a:p>
          <a:p>
            <a:r>
              <a:rPr lang="uk-UA" dirty="0" err="1">
                <a:solidFill>
                  <a:schemeClr val="bg1"/>
                </a:solidFill>
              </a:rPr>
              <a:t>Morph</a:t>
            </a:r>
            <a:r>
              <a:rPr lang="uk-UA" dirty="0">
                <a:solidFill>
                  <a:schemeClr val="bg1"/>
                </a:solidFill>
              </a:rPr>
              <a:t> = </a:t>
            </a:r>
            <a:r>
              <a:rPr lang="uk-UA" dirty="0" err="1">
                <a:solidFill>
                  <a:schemeClr val="bg1"/>
                </a:solidFill>
              </a:rPr>
              <a:t>change</a:t>
            </a:r>
            <a:r>
              <a:rPr lang="uk-UA" dirty="0">
                <a:solidFill>
                  <a:schemeClr val="bg1"/>
                </a:solidFill>
              </a:rPr>
              <a:t> </a:t>
            </a:r>
            <a:r>
              <a:rPr lang="uk-UA" dirty="0" err="1">
                <a:solidFill>
                  <a:schemeClr val="bg1"/>
                </a:solidFill>
              </a:rPr>
              <a:t>or</a:t>
            </a:r>
            <a:r>
              <a:rPr lang="uk-UA" dirty="0">
                <a:solidFill>
                  <a:schemeClr val="bg1"/>
                </a:solidFill>
              </a:rPr>
              <a:t> </a:t>
            </a:r>
            <a:r>
              <a:rPr lang="uk-UA" dirty="0" err="1">
                <a:solidFill>
                  <a:schemeClr val="bg1"/>
                </a:solidFill>
              </a:rPr>
              <a:t>form</a:t>
            </a:r>
            <a:r>
              <a:rPr lang="uk-UA" dirty="0" smtClean="0">
                <a:solidFill>
                  <a:schemeClr val="bg1"/>
                </a:solidFill>
              </a:rPr>
              <a:t>.</a:t>
            </a:r>
            <a:endParaRPr lang="en-US" dirty="0" smtClean="0">
              <a:solidFill>
                <a:schemeClr val="bg1"/>
              </a:solidFill>
            </a:endParaRPr>
          </a:p>
          <a:p>
            <a:r>
              <a:rPr lang="en-US" dirty="0" smtClean="0">
                <a:solidFill>
                  <a:schemeClr val="bg1"/>
                </a:solidFill>
              </a:rPr>
              <a:t/>
            </a:r>
            <a:br>
              <a:rPr lang="en-US" dirty="0" smtClean="0">
                <a:solidFill>
                  <a:schemeClr val="bg1"/>
                </a:solidFill>
              </a:rPr>
            </a:br>
            <a:r>
              <a:rPr lang="en-US" dirty="0">
                <a:solidFill>
                  <a:schemeClr val="bg1"/>
                </a:solidFill>
              </a:rPr>
              <a:t>Polymorphism is an ability to substitute classes that have common functionality in sense of methods and data. In other words, it is an ability of multiple object types to implement the same functionality that can work in a different way but supports a common interface</a:t>
            </a:r>
            <a:r>
              <a:rPr lang="en-US" dirty="0" smtClean="0">
                <a:solidFill>
                  <a:schemeClr val="bg1"/>
                </a:solidFill>
              </a:rPr>
              <a:t>.</a:t>
            </a:r>
            <a:r>
              <a:rPr lang="uk-UA" dirty="0" smtClean="0">
                <a:solidFill>
                  <a:schemeClr val="bg1"/>
                </a:solidFill>
              </a:rPr>
              <a:t> </a:t>
            </a:r>
            <a:endParaRPr lang="uk-UA" dirty="0">
              <a:solidFill>
                <a:schemeClr val="bg1"/>
              </a:solidFill>
            </a:endParaRPr>
          </a:p>
        </p:txBody>
      </p:sp>
    </p:spTree>
    <p:extLst>
      <p:ext uri="{BB962C8B-B14F-4D97-AF65-F5344CB8AC3E}">
        <p14:creationId xmlns:p14="http://schemas.microsoft.com/office/powerpoint/2010/main" val="1479773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624085" y="198050"/>
            <a:ext cx="5288149" cy="1583827"/>
          </a:xfrm>
          <a:prstGeom prst="rect">
            <a:avLst/>
          </a:prstGeom>
        </p:spPr>
      </p:pic>
      <p:pic>
        <p:nvPicPr>
          <p:cNvPr id="3" name="Рисунок 2"/>
          <p:cNvPicPr>
            <a:picLocks noChangeAspect="1"/>
          </p:cNvPicPr>
          <p:nvPr/>
        </p:nvPicPr>
        <p:blipFill>
          <a:blip r:embed="rId3"/>
          <a:stretch>
            <a:fillRect/>
          </a:stretch>
        </p:blipFill>
        <p:spPr>
          <a:xfrm>
            <a:off x="265187" y="2164142"/>
            <a:ext cx="3543035" cy="1663290"/>
          </a:xfrm>
          <a:prstGeom prst="rect">
            <a:avLst/>
          </a:prstGeom>
        </p:spPr>
      </p:pic>
      <p:pic>
        <p:nvPicPr>
          <p:cNvPr id="4" name="Рисунок 3"/>
          <p:cNvPicPr>
            <a:picLocks noChangeAspect="1"/>
          </p:cNvPicPr>
          <p:nvPr/>
        </p:nvPicPr>
        <p:blipFill>
          <a:blip r:embed="rId4"/>
          <a:stretch>
            <a:fillRect/>
          </a:stretch>
        </p:blipFill>
        <p:spPr>
          <a:xfrm>
            <a:off x="4631354" y="2831089"/>
            <a:ext cx="3273609" cy="1663290"/>
          </a:xfrm>
          <a:prstGeom prst="rect">
            <a:avLst/>
          </a:prstGeom>
        </p:spPr>
      </p:pic>
      <p:pic>
        <p:nvPicPr>
          <p:cNvPr id="5" name="Рисунок 4"/>
          <p:cNvPicPr>
            <a:picLocks noChangeAspect="1"/>
          </p:cNvPicPr>
          <p:nvPr/>
        </p:nvPicPr>
        <p:blipFill>
          <a:blip r:embed="rId5"/>
          <a:stretch>
            <a:fillRect/>
          </a:stretch>
        </p:blipFill>
        <p:spPr>
          <a:xfrm>
            <a:off x="8669012" y="2164141"/>
            <a:ext cx="3273944" cy="1663290"/>
          </a:xfrm>
          <a:prstGeom prst="rect">
            <a:avLst/>
          </a:prstGeom>
        </p:spPr>
      </p:pic>
      <p:pic>
        <p:nvPicPr>
          <p:cNvPr id="6" name="Рисунок 5"/>
          <p:cNvPicPr>
            <a:picLocks noChangeAspect="1"/>
          </p:cNvPicPr>
          <p:nvPr/>
        </p:nvPicPr>
        <p:blipFill>
          <a:blip r:embed="rId6"/>
          <a:stretch>
            <a:fillRect/>
          </a:stretch>
        </p:blipFill>
        <p:spPr>
          <a:xfrm>
            <a:off x="382363" y="4744843"/>
            <a:ext cx="2738933" cy="233362"/>
          </a:xfrm>
          <a:prstGeom prst="rect">
            <a:avLst/>
          </a:prstGeom>
        </p:spPr>
      </p:pic>
      <p:pic>
        <p:nvPicPr>
          <p:cNvPr id="7" name="Рисунок 6"/>
          <p:cNvPicPr>
            <a:picLocks noChangeAspect="1"/>
          </p:cNvPicPr>
          <p:nvPr/>
        </p:nvPicPr>
        <p:blipFill>
          <a:blip r:embed="rId7"/>
          <a:stretch>
            <a:fillRect/>
          </a:stretch>
        </p:blipFill>
        <p:spPr>
          <a:xfrm>
            <a:off x="4685861" y="5060283"/>
            <a:ext cx="3348271" cy="194506"/>
          </a:xfrm>
          <a:prstGeom prst="rect">
            <a:avLst/>
          </a:prstGeom>
        </p:spPr>
      </p:pic>
      <p:pic>
        <p:nvPicPr>
          <p:cNvPr id="8" name="Рисунок 7"/>
          <p:cNvPicPr>
            <a:picLocks noChangeAspect="1"/>
          </p:cNvPicPr>
          <p:nvPr/>
        </p:nvPicPr>
        <p:blipFill>
          <a:blip r:embed="rId8"/>
          <a:stretch>
            <a:fillRect/>
          </a:stretch>
        </p:blipFill>
        <p:spPr>
          <a:xfrm>
            <a:off x="8669012" y="4744843"/>
            <a:ext cx="3273944" cy="210769"/>
          </a:xfrm>
          <a:prstGeom prst="rect">
            <a:avLst/>
          </a:prstGeom>
        </p:spPr>
      </p:pic>
      <p:pic>
        <p:nvPicPr>
          <p:cNvPr id="9" name="Рисунок 8"/>
          <p:cNvPicPr>
            <a:picLocks noChangeAspect="1"/>
          </p:cNvPicPr>
          <p:nvPr/>
        </p:nvPicPr>
        <p:blipFill>
          <a:blip r:embed="rId9"/>
          <a:stretch>
            <a:fillRect/>
          </a:stretch>
        </p:blipFill>
        <p:spPr>
          <a:xfrm>
            <a:off x="382363" y="5254789"/>
            <a:ext cx="3420559" cy="268758"/>
          </a:xfrm>
          <a:prstGeom prst="rect">
            <a:avLst/>
          </a:prstGeom>
        </p:spPr>
      </p:pic>
      <p:pic>
        <p:nvPicPr>
          <p:cNvPr id="10" name="Рисунок 9"/>
          <p:cNvPicPr>
            <a:picLocks noChangeAspect="1"/>
          </p:cNvPicPr>
          <p:nvPr/>
        </p:nvPicPr>
        <p:blipFill>
          <a:blip r:embed="rId10"/>
          <a:stretch>
            <a:fillRect/>
          </a:stretch>
        </p:blipFill>
        <p:spPr>
          <a:xfrm>
            <a:off x="4685861" y="5543592"/>
            <a:ext cx="3164598" cy="273024"/>
          </a:xfrm>
          <a:prstGeom prst="rect">
            <a:avLst/>
          </a:prstGeom>
        </p:spPr>
      </p:pic>
      <p:pic>
        <p:nvPicPr>
          <p:cNvPr id="11" name="Рисунок 10"/>
          <p:cNvPicPr>
            <a:picLocks noChangeAspect="1"/>
          </p:cNvPicPr>
          <p:nvPr/>
        </p:nvPicPr>
        <p:blipFill>
          <a:blip r:embed="rId11"/>
          <a:stretch>
            <a:fillRect/>
          </a:stretch>
        </p:blipFill>
        <p:spPr>
          <a:xfrm>
            <a:off x="8669012" y="5254789"/>
            <a:ext cx="3058722" cy="268758"/>
          </a:xfrm>
          <a:prstGeom prst="rect">
            <a:avLst/>
          </a:prstGeom>
        </p:spPr>
      </p:pic>
      <p:cxnSp>
        <p:nvCxnSpPr>
          <p:cNvPr id="13" name="Прямая со стрелкой 12"/>
          <p:cNvCxnSpPr>
            <a:stCxn id="2" idx="1"/>
            <a:endCxn id="3" idx="0"/>
          </p:cNvCxnSpPr>
          <p:nvPr/>
        </p:nvCxnSpPr>
        <p:spPr>
          <a:xfrm flipH="1">
            <a:off x="2036705" y="989964"/>
            <a:ext cx="1587380" cy="117417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2" idx="2"/>
            <a:endCxn id="4" idx="0"/>
          </p:cNvCxnSpPr>
          <p:nvPr/>
        </p:nvCxnSpPr>
        <p:spPr>
          <a:xfrm flipH="1">
            <a:off x="6268159" y="1781877"/>
            <a:ext cx="1" cy="1049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2" idx="3"/>
            <a:endCxn id="5" idx="0"/>
          </p:cNvCxnSpPr>
          <p:nvPr/>
        </p:nvCxnSpPr>
        <p:spPr>
          <a:xfrm>
            <a:off x="8912234" y="989964"/>
            <a:ext cx="1393750" cy="11741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75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uk-UA" dirty="0" err="1" smtClean="0"/>
              <a:t>bstraction</a:t>
            </a:r>
            <a:endParaRPr lang="uk-UA" dirty="0"/>
          </a:p>
        </p:txBody>
      </p:sp>
      <p:sp>
        <p:nvSpPr>
          <p:cNvPr id="4" name="Прямоугольник 3"/>
          <p:cNvSpPr/>
          <p:nvPr/>
        </p:nvSpPr>
        <p:spPr>
          <a:xfrm>
            <a:off x="685800" y="2357581"/>
            <a:ext cx="5179741" cy="2308324"/>
          </a:xfrm>
          <a:prstGeom prst="rect">
            <a:avLst/>
          </a:prstGeom>
        </p:spPr>
        <p:txBody>
          <a:bodyPr wrap="square">
            <a:spAutoFit/>
          </a:bodyPr>
          <a:lstStyle/>
          <a:p>
            <a:r>
              <a:rPr lang="uk-UA" b="1" dirty="0" err="1">
                <a:solidFill>
                  <a:schemeClr val="bg1"/>
                </a:solidFill>
              </a:rPr>
              <a:t>Abstraction</a:t>
            </a:r>
            <a:r>
              <a:rPr lang="uk-UA" dirty="0">
                <a:solidFill>
                  <a:schemeClr val="bg1"/>
                </a:solidFill>
              </a:rPr>
              <a:t> </a:t>
            </a:r>
            <a:r>
              <a:rPr lang="uk-UA" dirty="0" err="1">
                <a:solidFill>
                  <a:schemeClr val="bg1"/>
                </a:solidFill>
              </a:rPr>
              <a:t>is</a:t>
            </a:r>
            <a:r>
              <a:rPr lang="uk-UA" dirty="0">
                <a:solidFill>
                  <a:schemeClr val="bg1"/>
                </a:solidFill>
              </a:rPr>
              <a:t> a </a:t>
            </a:r>
            <a:r>
              <a:rPr lang="uk-UA" dirty="0" err="1">
                <a:solidFill>
                  <a:schemeClr val="bg1"/>
                </a:solidFill>
              </a:rPr>
              <a:t>way</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creating</a:t>
            </a:r>
            <a:r>
              <a:rPr lang="uk-UA" dirty="0">
                <a:solidFill>
                  <a:schemeClr val="bg1"/>
                </a:solidFill>
              </a:rPr>
              <a:t> a </a:t>
            </a:r>
            <a:r>
              <a:rPr lang="uk-UA" dirty="0" err="1">
                <a:solidFill>
                  <a:schemeClr val="bg1"/>
                </a:solidFill>
              </a:rPr>
              <a:t>simple</a:t>
            </a:r>
            <a:r>
              <a:rPr lang="uk-UA" dirty="0">
                <a:solidFill>
                  <a:schemeClr val="bg1"/>
                </a:solidFill>
              </a:rPr>
              <a:t> </a:t>
            </a:r>
            <a:r>
              <a:rPr lang="uk-UA" dirty="0" err="1">
                <a:solidFill>
                  <a:schemeClr val="bg1"/>
                </a:solidFill>
              </a:rPr>
              <a:t>model</a:t>
            </a:r>
            <a:r>
              <a:rPr lang="uk-UA" dirty="0">
                <a:solidFill>
                  <a:schemeClr val="bg1"/>
                </a:solidFill>
              </a:rPr>
              <a:t> </a:t>
            </a:r>
            <a:r>
              <a:rPr lang="uk-UA" dirty="0" err="1">
                <a:solidFill>
                  <a:schemeClr val="bg1"/>
                </a:solidFill>
              </a:rPr>
              <a:t>of</a:t>
            </a:r>
            <a:r>
              <a:rPr lang="uk-UA" dirty="0">
                <a:solidFill>
                  <a:schemeClr val="bg1"/>
                </a:solidFill>
              </a:rPr>
              <a:t> a </a:t>
            </a:r>
            <a:r>
              <a:rPr lang="uk-UA" dirty="0" err="1">
                <a:solidFill>
                  <a:schemeClr val="bg1"/>
                </a:solidFill>
              </a:rPr>
              <a:t>more</a:t>
            </a:r>
            <a:r>
              <a:rPr lang="uk-UA" dirty="0">
                <a:solidFill>
                  <a:schemeClr val="bg1"/>
                </a:solidFill>
              </a:rPr>
              <a:t> </a:t>
            </a:r>
            <a:r>
              <a:rPr lang="uk-UA" dirty="0" err="1">
                <a:solidFill>
                  <a:schemeClr val="bg1"/>
                </a:solidFill>
              </a:rPr>
              <a:t>complex</a:t>
            </a:r>
            <a:r>
              <a:rPr lang="uk-UA" dirty="0">
                <a:solidFill>
                  <a:schemeClr val="bg1"/>
                </a:solidFill>
              </a:rPr>
              <a:t> </a:t>
            </a:r>
            <a:r>
              <a:rPr lang="uk-UA" dirty="0" err="1">
                <a:solidFill>
                  <a:schemeClr val="bg1"/>
                </a:solidFill>
              </a:rPr>
              <a:t>real-world</a:t>
            </a:r>
            <a:r>
              <a:rPr lang="uk-UA" dirty="0">
                <a:solidFill>
                  <a:schemeClr val="bg1"/>
                </a:solidFill>
              </a:rPr>
              <a:t> </a:t>
            </a:r>
            <a:r>
              <a:rPr lang="uk-UA" dirty="0" err="1">
                <a:solidFill>
                  <a:schemeClr val="bg1"/>
                </a:solidFill>
              </a:rPr>
              <a:t>entities</a:t>
            </a:r>
            <a:r>
              <a:rPr lang="uk-UA" dirty="0">
                <a:solidFill>
                  <a:schemeClr val="bg1"/>
                </a:solidFill>
              </a:rPr>
              <a:t>, </a:t>
            </a:r>
            <a:r>
              <a:rPr lang="uk-UA" dirty="0" err="1">
                <a:solidFill>
                  <a:schemeClr val="bg1"/>
                </a:solidFill>
              </a:rPr>
              <a:t>which</a:t>
            </a:r>
            <a:r>
              <a:rPr lang="uk-UA" dirty="0">
                <a:solidFill>
                  <a:schemeClr val="bg1"/>
                </a:solidFill>
              </a:rPr>
              <a:t> </a:t>
            </a:r>
            <a:r>
              <a:rPr lang="uk-UA" dirty="0" err="1">
                <a:solidFill>
                  <a:schemeClr val="bg1"/>
                </a:solidFill>
              </a:rPr>
              <a:t>contains</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only</a:t>
            </a:r>
            <a:r>
              <a:rPr lang="uk-UA" dirty="0">
                <a:solidFill>
                  <a:schemeClr val="bg1"/>
                </a:solidFill>
              </a:rPr>
              <a:t> </a:t>
            </a:r>
            <a:r>
              <a:rPr lang="uk-UA" dirty="0" err="1">
                <a:solidFill>
                  <a:schemeClr val="bg1"/>
                </a:solidFill>
              </a:rPr>
              <a:t>important</a:t>
            </a:r>
            <a:r>
              <a:rPr lang="uk-UA" dirty="0">
                <a:solidFill>
                  <a:schemeClr val="bg1"/>
                </a:solidFill>
              </a:rPr>
              <a:t> </a:t>
            </a:r>
            <a:r>
              <a:rPr lang="uk-UA" dirty="0" err="1">
                <a:solidFill>
                  <a:schemeClr val="bg1"/>
                </a:solidFill>
              </a:rPr>
              <a:t>properties</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perspective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context</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an</a:t>
            </a:r>
            <a:r>
              <a:rPr lang="uk-UA" dirty="0">
                <a:solidFill>
                  <a:schemeClr val="bg1"/>
                </a:solidFill>
              </a:rPr>
              <a:t> </a:t>
            </a:r>
            <a:r>
              <a:rPr lang="uk-UA" dirty="0" err="1">
                <a:solidFill>
                  <a:schemeClr val="bg1"/>
                </a:solidFill>
              </a:rPr>
              <a:t>application</a:t>
            </a:r>
            <a:r>
              <a:rPr lang="uk-UA" dirty="0">
                <a:solidFill>
                  <a:schemeClr val="bg1"/>
                </a:solidFill>
              </a:rPr>
              <a:t>.</a:t>
            </a:r>
          </a:p>
          <a:p>
            <a:r>
              <a:rPr lang="uk-UA" dirty="0" err="1">
                <a:solidFill>
                  <a:schemeClr val="bg1"/>
                </a:solidFill>
              </a:rPr>
              <a:t>Abstraction</a:t>
            </a:r>
            <a:r>
              <a:rPr lang="uk-UA" dirty="0">
                <a:solidFill>
                  <a:schemeClr val="bg1"/>
                </a:solidFill>
              </a:rPr>
              <a:t> </a:t>
            </a:r>
            <a:r>
              <a:rPr lang="uk-UA" dirty="0" err="1">
                <a:solidFill>
                  <a:schemeClr val="bg1"/>
                </a:solidFill>
              </a:rPr>
              <a:t>manages</a:t>
            </a:r>
            <a:r>
              <a:rPr lang="uk-UA" dirty="0">
                <a:solidFill>
                  <a:schemeClr val="bg1"/>
                </a:solidFill>
              </a:rPr>
              <a:t> </a:t>
            </a:r>
            <a:r>
              <a:rPr lang="uk-UA" dirty="0" err="1">
                <a:solidFill>
                  <a:schemeClr val="bg1"/>
                </a:solidFill>
              </a:rPr>
              <a:t>complexity</a:t>
            </a:r>
            <a:r>
              <a:rPr lang="uk-UA" dirty="0">
                <a:solidFill>
                  <a:schemeClr val="bg1"/>
                </a:solidFill>
              </a:rPr>
              <a:t> </a:t>
            </a:r>
            <a:r>
              <a:rPr lang="uk-UA" dirty="0" err="1">
                <a:solidFill>
                  <a:schemeClr val="bg1"/>
                </a:solidFill>
              </a:rPr>
              <a:t>of</a:t>
            </a:r>
            <a:r>
              <a:rPr lang="uk-UA" dirty="0">
                <a:solidFill>
                  <a:schemeClr val="bg1"/>
                </a:solidFill>
              </a:rPr>
              <a:t> a </a:t>
            </a:r>
            <a:r>
              <a:rPr lang="uk-UA" dirty="0" err="1">
                <a:solidFill>
                  <a:schemeClr val="bg1"/>
                </a:solidFill>
              </a:rPr>
              <a:t>system</a:t>
            </a:r>
            <a:r>
              <a:rPr lang="uk-UA" dirty="0">
                <a:solidFill>
                  <a:schemeClr val="bg1"/>
                </a:solidFill>
              </a:rPr>
              <a:t> </a:t>
            </a:r>
            <a:r>
              <a:rPr lang="uk-UA" dirty="0" err="1">
                <a:solidFill>
                  <a:schemeClr val="bg1"/>
                </a:solidFill>
              </a:rPr>
              <a:t>by</a:t>
            </a:r>
            <a:r>
              <a:rPr lang="uk-UA" dirty="0">
                <a:solidFill>
                  <a:schemeClr val="bg1"/>
                </a:solidFill>
              </a:rPr>
              <a:t> </a:t>
            </a:r>
            <a:r>
              <a:rPr lang="uk-UA" dirty="0" err="1">
                <a:solidFill>
                  <a:schemeClr val="bg1"/>
                </a:solidFill>
              </a:rPr>
              <a:t>hiding</a:t>
            </a:r>
            <a:r>
              <a:rPr lang="uk-UA" dirty="0">
                <a:solidFill>
                  <a:schemeClr val="bg1"/>
                </a:solidFill>
              </a:rPr>
              <a:t> </a:t>
            </a:r>
            <a:r>
              <a:rPr lang="uk-UA" dirty="0" err="1">
                <a:solidFill>
                  <a:schemeClr val="bg1"/>
                </a:solidFill>
              </a:rPr>
              <a:t>internal</a:t>
            </a:r>
            <a:r>
              <a:rPr lang="uk-UA" dirty="0">
                <a:solidFill>
                  <a:schemeClr val="bg1"/>
                </a:solidFill>
              </a:rPr>
              <a:t> </a:t>
            </a:r>
            <a:r>
              <a:rPr lang="uk-UA" dirty="0" err="1">
                <a:solidFill>
                  <a:schemeClr val="bg1"/>
                </a:solidFill>
              </a:rPr>
              <a:t>details</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composing</a:t>
            </a:r>
            <a:r>
              <a:rPr lang="uk-UA" dirty="0">
                <a:solidFill>
                  <a:schemeClr val="bg1"/>
                </a:solidFill>
              </a:rPr>
              <a:t> </a:t>
            </a:r>
            <a:r>
              <a:rPr lang="uk-UA" dirty="0" err="1">
                <a:solidFill>
                  <a:schemeClr val="bg1"/>
                </a:solidFill>
              </a:rPr>
              <a:t>it</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several</a:t>
            </a:r>
            <a:r>
              <a:rPr lang="uk-UA" dirty="0">
                <a:solidFill>
                  <a:schemeClr val="bg1"/>
                </a:solidFill>
              </a:rPr>
              <a:t> </a:t>
            </a:r>
            <a:r>
              <a:rPr lang="uk-UA" dirty="0" err="1">
                <a:solidFill>
                  <a:schemeClr val="bg1"/>
                </a:solidFill>
              </a:rPr>
              <a:t>smaller</a:t>
            </a:r>
            <a:r>
              <a:rPr lang="uk-UA" dirty="0">
                <a:solidFill>
                  <a:schemeClr val="bg1"/>
                </a:solidFill>
              </a:rPr>
              <a:t> </a:t>
            </a:r>
            <a:r>
              <a:rPr lang="uk-UA" dirty="0" err="1">
                <a:solidFill>
                  <a:schemeClr val="bg1"/>
                </a:solidFill>
              </a:rPr>
              <a:t>systems</a:t>
            </a:r>
            <a:r>
              <a:rPr lang="uk-UA" dirty="0">
                <a:solidFill>
                  <a:schemeClr val="bg1"/>
                </a:solidFill>
              </a:rPr>
              <a:t>.</a:t>
            </a:r>
          </a:p>
          <a:p>
            <a:r>
              <a:rPr lang="uk-UA" dirty="0" err="1">
                <a:solidFill>
                  <a:schemeClr val="bg1"/>
                </a:solidFill>
              </a:rPr>
              <a:t>The</a:t>
            </a:r>
            <a:r>
              <a:rPr lang="uk-UA" dirty="0">
                <a:solidFill>
                  <a:schemeClr val="bg1"/>
                </a:solidFill>
              </a:rPr>
              <a:t> </a:t>
            </a:r>
            <a:r>
              <a:rPr lang="uk-UA" dirty="0" err="1">
                <a:solidFill>
                  <a:schemeClr val="bg1"/>
                </a:solidFill>
              </a:rPr>
              <a:t>main</a:t>
            </a:r>
            <a:r>
              <a:rPr lang="uk-UA" dirty="0">
                <a:solidFill>
                  <a:schemeClr val="bg1"/>
                </a:solidFill>
              </a:rPr>
              <a:t> </a:t>
            </a:r>
            <a:r>
              <a:rPr lang="uk-UA" dirty="0" err="1">
                <a:solidFill>
                  <a:schemeClr val="bg1"/>
                </a:solidFill>
              </a:rPr>
              <a:t>idea</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abstraction</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to</a:t>
            </a:r>
            <a:r>
              <a:rPr lang="uk-UA" dirty="0">
                <a:solidFill>
                  <a:schemeClr val="bg1"/>
                </a:solidFill>
              </a:rPr>
              <a:t> </a:t>
            </a:r>
            <a:r>
              <a:rPr lang="uk-UA" dirty="0" err="1">
                <a:solidFill>
                  <a:schemeClr val="bg1"/>
                </a:solidFill>
              </a:rPr>
              <a:t>define</a:t>
            </a:r>
            <a:r>
              <a:rPr lang="uk-UA" dirty="0">
                <a:solidFill>
                  <a:schemeClr val="bg1"/>
                </a:solidFill>
              </a:rPr>
              <a:t> </a:t>
            </a:r>
            <a:r>
              <a:rPr lang="uk-UA" dirty="0" err="1">
                <a:solidFill>
                  <a:schemeClr val="bg1"/>
                </a:solidFill>
              </a:rPr>
              <a:t>real-life</a:t>
            </a:r>
            <a:r>
              <a:rPr lang="uk-UA" dirty="0">
                <a:solidFill>
                  <a:schemeClr val="bg1"/>
                </a:solidFill>
              </a:rPr>
              <a:t> </a:t>
            </a:r>
            <a:r>
              <a:rPr lang="uk-UA" dirty="0" err="1">
                <a:solidFill>
                  <a:schemeClr val="bg1"/>
                </a:solidFill>
              </a:rPr>
              <a:t>components</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different</a:t>
            </a:r>
            <a:r>
              <a:rPr lang="uk-UA" dirty="0">
                <a:solidFill>
                  <a:schemeClr val="bg1"/>
                </a:solidFill>
              </a:rPr>
              <a:t> </a:t>
            </a:r>
            <a:r>
              <a:rPr lang="uk-UA" dirty="0" err="1">
                <a:solidFill>
                  <a:schemeClr val="bg1"/>
                </a:solidFill>
              </a:rPr>
              <a:t>complex</a:t>
            </a:r>
            <a:r>
              <a:rPr lang="uk-UA" dirty="0">
                <a:solidFill>
                  <a:schemeClr val="bg1"/>
                </a:solidFill>
              </a:rPr>
              <a:t> </a:t>
            </a:r>
            <a:r>
              <a:rPr lang="uk-UA" dirty="0" err="1">
                <a:solidFill>
                  <a:schemeClr val="bg1"/>
                </a:solidFill>
              </a:rPr>
              <a:t>data</a:t>
            </a:r>
            <a:r>
              <a:rPr lang="uk-UA" dirty="0">
                <a:solidFill>
                  <a:schemeClr val="bg1"/>
                </a:solidFill>
              </a:rPr>
              <a:t> </a:t>
            </a:r>
            <a:r>
              <a:rPr lang="uk-UA" dirty="0" err="1">
                <a:solidFill>
                  <a:schemeClr val="bg1"/>
                </a:solidFill>
              </a:rPr>
              <a:t>types</a:t>
            </a:r>
            <a:r>
              <a:rPr lang="uk-UA" dirty="0">
                <a:solidFill>
                  <a:schemeClr val="bg1"/>
                </a:solidFill>
              </a:rPr>
              <a:t>.</a:t>
            </a:r>
          </a:p>
        </p:txBody>
      </p:sp>
      <p:pic>
        <p:nvPicPr>
          <p:cNvPr id="5122" name="Picture 2" descr="Основные понятия в объектно-ориентированном программировании ИЛИ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282" y="2357581"/>
            <a:ext cx="43243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04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94113" y="229646"/>
            <a:ext cx="5732746" cy="3071114"/>
          </a:xfrm>
          <a:prstGeom prst="rect">
            <a:avLst/>
          </a:prstGeom>
        </p:spPr>
      </p:pic>
      <p:pic>
        <p:nvPicPr>
          <p:cNvPr id="4" name="Рисунок 3"/>
          <p:cNvPicPr>
            <a:picLocks noChangeAspect="1"/>
          </p:cNvPicPr>
          <p:nvPr/>
        </p:nvPicPr>
        <p:blipFill>
          <a:blip r:embed="rId3"/>
          <a:stretch>
            <a:fillRect/>
          </a:stretch>
        </p:blipFill>
        <p:spPr>
          <a:xfrm>
            <a:off x="6205279" y="3434808"/>
            <a:ext cx="5492325" cy="3149098"/>
          </a:xfrm>
          <a:prstGeom prst="rect">
            <a:avLst/>
          </a:prstGeom>
        </p:spPr>
      </p:pic>
      <p:cxnSp>
        <p:nvCxnSpPr>
          <p:cNvPr id="7" name="Прямая соединительная линия 6"/>
          <p:cNvCxnSpPr/>
          <p:nvPr/>
        </p:nvCxnSpPr>
        <p:spPr>
          <a:xfrm flipH="1">
            <a:off x="6869151" y="959005"/>
            <a:ext cx="1293542" cy="12489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6869151" y="959005"/>
            <a:ext cx="1304693" cy="12600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244754" y="5037235"/>
            <a:ext cx="519416" cy="62446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4764170" y="4357010"/>
            <a:ext cx="758283" cy="1304693"/>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09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Advantages of </a:t>
            </a:r>
            <a:r>
              <a:rPr lang="en-US" b="1" dirty="0" smtClean="0"/>
              <a:t>OOP</a:t>
            </a:r>
            <a:endParaRPr lang="uk-UA" dirty="0"/>
          </a:p>
        </p:txBody>
      </p:sp>
      <p:sp>
        <p:nvSpPr>
          <p:cNvPr id="4" name="Прямоугольник 3"/>
          <p:cNvSpPr/>
          <p:nvPr/>
        </p:nvSpPr>
        <p:spPr>
          <a:xfrm>
            <a:off x="797312" y="2126507"/>
            <a:ext cx="6096000" cy="4189032"/>
          </a:xfrm>
          <a:prstGeom prst="rect">
            <a:avLst/>
          </a:prstGeom>
        </p:spPr>
        <p:txBody>
          <a:bodyPr numCol="2">
            <a:spAutoFit/>
          </a:bodyPr>
          <a:lstStyle/>
          <a:p>
            <a:pPr marL="342900" indent="-342900">
              <a:lnSpc>
                <a:spcPct val="150000"/>
              </a:lnSpc>
              <a:buFont typeface="Wingdings" panose="05000000000000000000" pitchFamily="2" charset="2"/>
              <a:buChar char="ü"/>
            </a:pPr>
            <a:r>
              <a:rPr lang="en-US" sz="2000" b="1" dirty="0" smtClean="0">
                <a:solidFill>
                  <a:schemeClr val="accent3"/>
                </a:solidFill>
                <a:latin typeface="+mn-lt"/>
              </a:rPr>
              <a:t>Re-usability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Data Redundancy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Code Maintenance</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Security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Design Benefits</a:t>
            </a:r>
          </a:p>
          <a:p>
            <a:pPr marL="342900" indent="-342900">
              <a:lnSpc>
                <a:spcPct val="150000"/>
              </a:lnSpc>
              <a:buFont typeface="Wingdings" panose="05000000000000000000" pitchFamily="2" charset="2"/>
              <a:buChar char="ü"/>
            </a:pPr>
            <a:endParaRPr lang="en-US" sz="2000" b="1" dirty="0">
              <a:solidFill>
                <a:schemeClr val="accent3"/>
              </a:solidFill>
              <a:latin typeface="+mn-lt"/>
            </a:endParaRPr>
          </a:p>
          <a:p>
            <a:pPr marL="342900" indent="-342900">
              <a:lnSpc>
                <a:spcPct val="150000"/>
              </a:lnSpc>
              <a:buFont typeface="Wingdings" panose="05000000000000000000" pitchFamily="2" charset="2"/>
              <a:buChar char="ü"/>
            </a:pPr>
            <a:endParaRPr lang="en-US" sz="2000" b="1" dirty="0" smtClean="0">
              <a:solidFill>
                <a:schemeClr val="accent3"/>
              </a:solidFill>
              <a:latin typeface="+mn-lt"/>
            </a:endParaRPr>
          </a:p>
          <a:p>
            <a:pPr marL="342900" indent="-342900">
              <a:lnSpc>
                <a:spcPct val="150000"/>
              </a:lnSpc>
              <a:buFont typeface="Wingdings" panose="05000000000000000000" pitchFamily="2" charset="2"/>
              <a:buChar char="ü"/>
            </a:pPr>
            <a:endParaRPr lang="en-US" sz="2000" b="1" dirty="0">
              <a:solidFill>
                <a:schemeClr val="accent3"/>
              </a:solidFill>
              <a:latin typeface="+mn-lt"/>
            </a:endParaRPr>
          </a:p>
          <a:p>
            <a:pPr marL="342900" indent="-342900">
              <a:lnSpc>
                <a:spcPct val="150000"/>
              </a:lnSpc>
              <a:buFont typeface="Wingdings" panose="05000000000000000000" pitchFamily="2" charset="2"/>
              <a:buChar char="ü"/>
            </a:pPr>
            <a:endParaRPr lang="en-US" sz="2000" b="1" dirty="0" smtClean="0">
              <a:solidFill>
                <a:schemeClr val="accent3"/>
              </a:solidFill>
              <a:latin typeface="+mn-lt"/>
            </a:endParaRPr>
          </a:p>
          <a:p>
            <a:pPr marL="342900" indent="-342900">
              <a:lnSpc>
                <a:spcPct val="150000"/>
              </a:lnSpc>
              <a:buFont typeface="Wingdings" panose="05000000000000000000" pitchFamily="2" charset="2"/>
              <a:buChar char="ü"/>
            </a:pPr>
            <a:r>
              <a:rPr lang="en-US" sz="2000" b="1" dirty="0">
                <a:solidFill>
                  <a:schemeClr val="accent3"/>
                </a:solidFill>
                <a:latin typeface="+mn-lt"/>
              </a:rPr>
              <a:t>Better productivity</a:t>
            </a:r>
          </a:p>
          <a:p>
            <a:pPr marL="342900" indent="-342900">
              <a:lnSpc>
                <a:spcPct val="150000"/>
              </a:lnSpc>
              <a:buFont typeface="Wingdings" panose="05000000000000000000" pitchFamily="2" charset="2"/>
              <a:buChar char="ü"/>
            </a:pPr>
            <a:r>
              <a:rPr lang="en-US" sz="2000" b="1" dirty="0">
                <a:solidFill>
                  <a:schemeClr val="accent3"/>
                </a:solidFill>
                <a:latin typeface="+mn-lt"/>
              </a:rPr>
              <a:t>Easy troubleshooting</a:t>
            </a:r>
          </a:p>
          <a:p>
            <a:pPr marL="342900" indent="-342900">
              <a:lnSpc>
                <a:spcPct val="150000"/>
              </a:lnSpc>
              <a:buFont typeface="Wingdings" panose="05000000000000000000" pitchFamily="2" charset="2"/>
              <a:buChar char="ü"/>
            </a:pPr>
            <a:r>
              <a:rPr lang="en-US" sz="2000" b="1" dirty="0">
                <a:solidFill>
                  <a:schemeClr val="accent3"/>
                </a:solidFill>
                <a:latin typeface="+mn-lt"/>
              </a:rPr>
              <a:t>Polymorphism </a:t>
            </a:r>
            <a:r>
              <a:rPr lang="en-US" sz="2000" b="1" dirty="0" smtClean="0">
                <a:solidFill>
                  <a:schemeClr val="accent3"/>
                </a:solidFill>
                <a:latin typeface="+mn-lt"/>
              </a:rPr>
              <a:t>Flexibility</a:t>
            </a:r>
          </a:p>
          <a:p>
            <a:pPr marL="342900" indent="-342900">
              <a:lnSpc>
                <a:spcPct val="150000"/>
              </a:lnSpc>
              <a:buFont typeface="Wingdings" panose="05000000000000000000" pitchFamily="2" charset="2"/>
              <a:buChar char="ü"/>
            </a:pPr>
            <a:r>
              <a:rPr lang="en-US" sz="2000" b="1" dirty="0">
                <a:solidFill>
                  <a:schemeClr val="accent3"/>
                </a:solidFill>
                <a:latin typeface="+mn-lt"/>
              </a:rPr>
              <a:t>Problems </a:t>
            </a:r>
            <a:r>
              <a:rPr lang="en-US" sz="2000" b="1" dirty="0" smtClean="0">
                <a:solidFill>
                  <a:schemeClr val="accent3"/>
                </a:solidFill>
                <a:latin typeface="+mn-lt"/>
              </a:rPr>
              <a:t>solving</a:t>
            </a:r>
            <a:endParaRPr lang="en-US" sz="2000" b="0" i="0" dirty="0">
              <a:solidFill>
                <a:schemeClr val="accent3"/>
              </a:solidFill>
              <a:effectLst/>
              <a:latin typeface="+mn-lt"/>
            </a:endParaRPr>
          </a:p>
        </p:txBody>
      </p:sp>
    </p:spTree>
    <p:extLst>
      <p:ext uri="{BB962C8B-B14F-4D97-AF65-F5344CB8AC3E}">
        <p14:creationId xmlns:p14="http://schemas.microsoft.com/office/powerpoint/2010/main" val="226198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What is OOP?</a:t>
            </a:r>
            <a:endParaRPr lang="uk-UA" dirty="0"/>
          </a:p>
        </p:txBody>
      </p:sp>
      <p:pic>
        <p:nvPicPr>
          <p:cNvPr id="1026" name="Picture 2" descr="Four Pillars of Object Oriented Programming – Sevna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581" y="1934309"/>
            <a:ext cx="4778619" cy="477861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685800" y="2093350"/>
            <a:ext cx="5152292" cy="2031325"/>
          </a:xfrm>
          <a:prstGeom prst="rect">
            <a:avLst/>
          </a:prstGeom>
        </p:spPr>
        <p:txBody>
          <a:bodyPr wrap="square">
            <a:spAutoFit/>
          </a:bodyPr>
          <a:lstStyle/>
          <a:p>
            <a:r>
              <a:rPr lang="uk-UA" dirty="0" err="1">
                <a:solidFill>
                  <a:schemeClr val="bg1"/>
                </a:solidFill>
                <a:latin typeface="+mn-lt"/>
              </a:rPr>
              <a:t>Object-oriented</a:t>
            </a:r>
            <a:r>
              <a:rPr lang="uk-UA" dirty="0">
                <a:solidFill>
                  <a:schemeClr val="bg1"/>
                </a:solidFill>
                <a:latin typeface="+mn-lt"/>
              </a:rPr>
              <a:t> </a:t>
            </a:r>
            <a:r>
              <a:rPr lang="uk-UA" dirty="0" err="1">
                <a:solidFill>
                  <a:schemeClr val="bg1"/>
                </a:solidFill>
                <a:latin typeface="+mn-lt"/>
              </a:rPr>
              <a:t>programming</a:t>
            </a:r>
            <a:r>
              <a:rPr lang="uk-UA" dirty="0">
                <a:solidFill>
                  <a:schemeClr val="bg1"/>
                </a:solidFill>
                <a:latin typeface="+mn-lt"/>
              </a:rPr>
              <a:t> (OOP) </a:t>
            </a:r>
            <a:r>
              <a:rPr lang="uk-UA" dirty="0" err="1">
                <a:solidFill>
                  <a:schemeClr val="bg1"/>
                </a:solidFill>
                <a:latin typeface="+mn-lt"/>
              </a:rPr>
              <a:t>is</a:t>
            </a:r>
            <a:r>
              <a:rPr lang="uk-UA" dirty="0">
                <a:solidFill>
                  <a:schemeClr val="bg1"/>
                </a:solidFill>
                <a:latin typeface="+mn-lt"/>
              </a:rPr>
              <a:t> a </a:t>
            </a:r>
            <a:r>
              <a:rPr lang="uk-UA" dirty="0" err="1">
                <a:solidFill>
                  <a:schemeClr val="bg1"/>
                </a:solidFill>
                <a:latin typeface="+mn-lt"/>
              </a:rPr>
              <a:t>programming</a:t>
            </a:r>
            <a:r>
              <a:rPr lang="uk-UA" dirty="0">
                <a:solidFill>
                  <a:schemeClr val="bg1"/>
                </a:solidFill>
                <a:latin typeface="+mn-lt"/>
              </a:rPr>
              <a:t> </a:t>
            </a:r>
            <a:r>
              <a:rPr lang="uk-UA" dirty="0" err="1">
                <a:solidFill>
                  <a:schemeClr val="bg1"/>
                </a:solidFill>
                <a:latin typeface="+mn-lt"/>
              </a:rPr>
              <a:t>paradigm</a:t>
            </a:r>
            <a:r>
              <a:rPr lang="uk-UA" dirty="0">
                <a:solidFill>
                  <a:schemeClr val="bg1"/>
                </a:solidFill>
                <a:latin typeface="+mn-lt"/>
              </a:rPr>
              <a:t> </a:t>
            </a:r>
            <a:r>
              <a:rPr lang="uk-UA" dirty="0" err="1">
                <a:solidFill>
                  <a:schemeClr val="bg1"/>
                </a:solidFill>
                <a:latin typeface="+mn-lt"/>
              </a:rPr>
              <a:t>based</a:t>
            </a:r>
            <a:r>
              <a:rPr lang="uk-UA" dirty="0">
                <a:solidFill>
                  <a:schemeClr val="bg1"/>
                </a:solidFill>
                <a:latin typeface="+mn-lt"/>
              </a:rPr>
              <a:t> </a:t>
            </a:r>
            <a:r>
              <a:rPr lang="uk-UA" dirty="0" err="1">
                <a:solidFill>
                  <a:schemeClr val="bg1"/>
                </a:solidFill>
                <a:latin typeface="+mn-lt"/>
              </a:rPr>
              <a:t>on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concept</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objects</a:t>
            </a:r>
            <a:r>
              <a:rPr lang="uk-UA" dirty="0">
                <a:solidFill>
                  <a:schemeClr val="bg1"/>
                </a:solidFill>
                <a:latin typeface="+mn-lt"/>
              </a:rPr>
              <a:t>", </a:t>
            </a:r>
            <a:r>
              <a:rPr lang="en-US" dirty="0" smtClean="0">
                <a:solidFill>
                  <a:schemeClr val="bg1"/>
                </a:solidFill>
                <a:latin typeface="+mn-lt"/>
              </a:rPr>
              <a:t/>
            </a:r>
            <a:br>
              <a:rPr lang="en-US" dirty="0" smtClean="0">
                <a:solidFill>
                  <a:schemeClr val="bg1"/>
                </a:solidFill>
                <a:latin typeface="+mn-lt"/>
              </a:rPr>
            </a:br>
            <a:r>
              <a:rPr lang="uk-UA" dirty="0" err="1" smtClean="0">
                <a:solidFill>
                  <a:schemeClr val="bg1"/>
                </a:solidFill>
                <a:latin typeface="+mn-lt"/>
              </a:rPr>
              <a:t>which</a:t>
            </a:r>
            <a:r>
              <a:rPr lang="uk-UA" dirty="0" smtClean="0">
                <a:solidFill>
                  <a:schemeClr val="bg1"/>
                </a:solidFill>
                <a:latin typeface="+mn-lt"/>
              </a:rPr>
              <a:t> </a:t>
            </a:r>
            <a:r>
              <a:rPr lang="uk-UA" dirty="0" err="1">
                <a:solidFill>
                  <a:schemeClr val="bg1"/>
                </a:solidFill>
                <a:latin typeface="+mn-lt"/>
              </a:rPr>
              <a:t>can</a:t>
            </a:r>
            <a:r>
              <a:rPr lang="uk-UA" dirty="0">
                <a:solidFill>
                  <a:schemeClr val="bg1"/>
                </a:solidFill>
                <a:latin typeface="+mn-lt"/>
              </a:rPr>
              <a:t> </a:t>
            </a:r>
            <a:r>
              <a:rPr lang="uk-UA" dirty="0" err="1">
                <a:solidFill>
                  <a:schemeClr val="bg1"/>
                </a:solidFill>
                <a:latin typeface="+mn-lt"/>
              </a:rPr>
              <a:t>contain</a:t>
            </a:r>
            <a:r>
              <a:rPr lang="uk-UA" dirty="0">
                <a:solidFill>
                  <a:schemeClr val="bg1"/>
                </a:solidFill>
                <a:latin typeface="+mn-lt"/>
              </a:rPr>
              <a:t> </a:t>
            </a:r>
            <a:r>
              <a:rPr lang="uk-UA" dirty="0" err="1">
                <a:solidFill>
                  <a:schemeClr val="bg1"/>
                </a:solidFill>
                <a:latin typeface="+mn-lt"/>
              </a:rPr>
              <a:t>data</a:t>
            </a:r>
            <a:r>
              <a:rPr lang="uk-UA" dirty="0">
                <a:solidFill>
                  <a:schemeClr val="bg1"/>
                </a:solidFill>
                <a:latin typeface="+mn-lt"/>
              </a:rPr>
              <a:t>, </a:t>
            </a:r>
            <a:r>
              <a:rPr lang="uk-UA" dirty="0" err="1">
                <a:solidFill>
                  <a:schemeClr val="bg1"/>
                </a:solidFill>
                <a:latin typeface="+mn-lt"/>
              </a:rPr>
              <a:t>in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form</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fields</a:t>
            </a:r>
            <a:r>
              <a:rPr lang="uk-UA" dirty="0">
                <a:solidFill>
                  <a:schemeClr val="bg1"/>
                </a:solidFill>
                <a:latin typeface="+mn-lt"/>
              </a:rPr>
              <a:t> (</a:t>
            </a:r>
            <a:r>
              <a:rPr lang="uk-UA" dirty="0" err="1">
                <a:solidFill>
                  <a:schemeClr val="bg1"/>
                </a:solidFill>
                <a:latin typeface="+mn-lt"/>
              </a:rPr>
              <a:t>often</a:t>
            </a:r>
            <a:r>
              <a:rPr lang="uk-UA" dirty="0">
                <a:solidFill>
                  <a:schemeClr val="bg1"/>
                </a:solidFill>
                <a:latin typeface="+mn-lt"/>
              </a:rPr>
              <a:t> </a:t>
            </a:r>
            <a:r>
              <a:rPr lang="uk-UA" dirty="0" err="1">
                <a:solidFill>
                  <a:schemeClr val="bg1"/>
                </a:solidFill>
                <a:latin typeface="+mn-lt"/>
              </a:rPr>
              <a:t>known</a:t>
            </a:r>
            <a:r>
              <a:rPr lang="uk-UA" dirty="0">
                <a:solidFill>
                  <a:schemeClr val="bg1"/>
                </a:solidFill>
                <a:latin typeface="+mn-lt"/>
              </a:rPr>
              <a:t> </a:t>
            </a:r>
            <a:r>
              <a:rPr lang="uk-UA" dirty="0" err="1">
                <a:solidFill>
                  <a:schemeClr val="bg1"/>
                </a:solidFill>
                <a:latin typeface="+mn-lt"/>
              </a:rPr>
              <a:t>as</a:t>
            </a:r>
            <a:r>
              <a:rPr lang="uk-UA" dirty="0">
                <a:solidFill>
                  <a:schemeClr val="bg1"/>
                </a:solidFill>
                <a:latin typeface="+mn-lt"/>
              </a:rPr>
              <a:t> </a:t>
            </a:r>
            <a:r>
              <a:rPr lang="uk-UA" dirty="0" err="1">
                <a:solidFill>
                  <a:schemeClr val="bg1"/>
                </a:solidFill>
                <a:latin typeface="+mn-lt"/>
              </a:rPr>
              <a:t>attributes</a:t>
            </a:r>
            <a:r>
              <a:rPr lang="uk-UA" dirty="0">
                <a:solidFill>
                  <a:schemeClr val="bg1"/>
                </a:solidFill>
                <a:latin typeface="+mn-lt"/>
              </a:rPr>
              <a:t> </a:t>
            </a:r>
            <a:r>
              <a:rPr lang="uk-UA" dirty="0" err="1">
                <a:solidFill>
                  <a:schemeClr val="bg1"/>
                </a:solidFill>
                <a:latin typeface="+mn-lt"/>
              </a:rPr>
              <a:t>or</a:t>
            </a:r>
            <a:r>
              <a:rPr lang="uk-UA" dirty="0">
                <a:solidFill>
                  <a:schemeClr val="bg1"/>
                </a:solidFill>
                <a:latin typeface="+mn-lt"/>
              </a:rPr>
              <a:t> </a:t>
            </a:r>
            <a:r>
              <a:rPr lang="uk-UA" dirty="0" err="1">
                <a:solidFill>
                  <a:schemeClr val="bg1"/>
                </a:solidFill>
                <a:latin typeface="+mn-lt"/>
              </a:rPr>
              <a:t>properties</a:t>
            </a:r>
            <a:r>
              <a:rPr lang="uk-UA" dirty="0">
                <a:solidFill>
                  <a:schemeClr val="bg1"/>
                </a:solidFill>
                <a:latin typeface="+mn-lt"/>
              </a:rPr>
              <a:t>), </a:t>
            </a:r>
            <a:r>
              <a:rPr lang="uk-UA" dirty="0" err="1">
                <a:solidFill>
                  <a:schemeClr val="bg1"/>
                </a:solidFill>
                <a:latin typeface="+mn-lt"/>
              </a:rPr>
              <a:t>and</a:t>
            </a:r>
            <a:r>
              <a:rPr lang="uk-UA" dirty="0">
                <a:solidFill>
                  <a:schemeClr val="bg1"/>
                </a:solidFill>
                <a:latin typeface="+mn-lt"/>
              </a:rPr>
              <a:t> </a:t>
            </a:r>
            <a:r>
              <a:rPr lang="uk-UA" dirty="0" err="1">
                <a:solidFill>
                  <a:schemeClr val="bg1"/>
                </a:solidFill>
                <a:latin typeface="+mn-lt"/>
              </a:rPr>
              <a:t>code</a:t>
            </a:r>
            <a:r>
              <a:rPr lang="uk-UA" dirty="0">
                <a:solidFill>
                  <a:schemeClr val="bg1"/>
                </a:solidFill>
                <a:latin typeface="+mn-lt"/>
              </a:rPr>
              <a:t>, </a:t>
            </a:r>
            <a:r>
              <a:rPr lang="uk-UA" dirty="0" err="1">
                <a:solidFill>
                  <a:schemeClr val="bg1"/>
                </a:solidFill>
                <a:latin typeface="+mn-lt"/>
              </a:rPr>
              <a:t>in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form</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procedures</a:t>
            </a:r>
            <a:r>
              <a:rPr lang="uk-UA" dirty="0">
                <a:solidFill>
                  <a:schemeClr val="bg1"/>
                </a:solidFill>
                <a:latin typeface="+mn-lt"/>
              </a:rPr>
              <a:t> (</a:t>
            </a:r>
            <a:r>
              <a:rPr lang="uk-UA" dirty="0" err="1">
                <a:solidFill>
                  <a:schemeClr val="bg1"/>
                </a:solidFill>
                <a:latin typeface="+mn-lt"/>
              </a:rPr>
              <a:t>often</a:t>
            </a:r>
            <a:r>
              <a:rPr lang="uk-UA" dirty="0">
                <a:solidFill>
                  <a:schemeClr val="bg1"/>
                </a:solidFill>
                <a:latin typeface="+mn-lt"/>
              </a:rPr>
              <a:t> </a:t>
            </a:r>
            <a:r>
              <a:rPr lang="uk-UA" dirty="0" err="1">
                <a:solidFill>
                  <a:schemeClr val="bg1"/>
                </a:solidFill>
                <a:latin typeface="+mn-lt"/>
              </a:rPr>
              <a:t>known</a:t>
            </a:r>
            <a:r>
              <a:rPr lang="uk-UA" dirty="0">
                <a:solidFill>
                  <a:schemeClr val="bg1"/>
                </a:solidFill>
                <a:latin typeface="+mn-lt"/>
              </a:rPr>
              <a:t> </a:t>
            </a:r>
            <a:r>
              <a:rPr lang="uk-UA" dirty="0" err="1">
                <a:solidFill>
                  <a:schemeClr val="bg1"/>
                </a:solidFill>
                <a:latin typeface="+mn-lt"/>
              </a:rPr>
              <a:t>as</a:t>
            </a:r>
            <a:r>
              <a:rPr lang="uk-UA" dirty="0">
                <a:solidFill>
                  <a:schemeClr val="bg1"/>
                </a:solidFill>
                <a:latin typeface="+mn-lt"/>
              </a:rPr>
              <a:t> </a:t>
            </a:r>
            <a:r>
              <a:rPr lang="uk-UA" dirty="0" err="1">
                <a:solidFill>
                  <a:schemeClr val="bg1"/>
                </a:solidFill>
                <a:latin typeface="+mn-lt"/>
              </a:rPr>
              <a:t>methods</a:t>
            </a:r>
            <a:r>
              <a:rPr lang="uk-UA" dirty="0" smtClean="0">
                <a:solidFill>
                  <a:schemeClr val="bg1"/>
                </a:solidFill>
                <a:latin typeface="+mn-lt"/>
              </a:rPr>
              <a:t>).</a:t>
            </a:r>
            <a:r>
              <a:rPr lang="en-US" dirty="0" smtClean="0">
                <a:solidFill>
                  <a:schemeClr val="bg1"/>
                </a:solidFill>
                <a:latin typeface="+mn-lt"/>
              </a:rPr>
              <a:t/>
            </a:r>
            <a:br>
              <a:rPr lang="en-US" dirty="0" smtClean="0">
                <a:solidFill>
                  <a:schemeClr val="bg1"/>
                </a:solidFill>
                <a:latin typeface="+mn-lt"/>
              </a:rPr>
            </a:br>
            <a:r>
              <a:rPr lang="uk-UA" dirty="0" err="1" smtClean="0">
                <a:solidFill>
                  <a:schemeClr val="bg1"/>
                </a:solidFill>
                <a:latin typeface="+mn-lt"/>
              </a:rPr>
              <a:t>In</a:t>
            </a:r>
            <a:r>
              <a:rPr lang="uk-UA" dirty="0" smtClean="0">
                <a:solidFill>
                  <a:schemeClr val="bg1"/>
                </a:solidFill>
                <a:latin typeface="+mn-lt"/>
              </a:rPr>
              <a:t> </a:t>
            </a:r>
            <a:r>
              <a:rPr lang="uk-UA" dirty="0">
                <a:solidFill>
                  <a:schemeClr val="bg1"/>
                </a:solidFill>
                <a:latin typeface="+mn-lt"/>
              </a:rPr>
              <a:t>OOP, </a:t>
            </a:r>
            <a:r>
              <a:rPr lang="uk-UA" dirty="0" err="1">
                <a:solidFill>
                  <a:schemeClr val="bg1"/>
                </a:solidFill>
                <a:latin typeface="+mn-lt"/>
              </a:rPr>
              <a:t>computer</a:t>
            </a:r>
            <a:r>
              <a:rPr lang="uk-UA" dirty="0">
                <a:solidFill>
                  <a:schemeClr val="bg1"/>
                </a:solidFill>
                <a:latin typeface="+mn-lt"/>
              </a:rPr>
              <a:t> </a:t>
            </a:r>
            <a:r>
              <a:rPr lang="uk-UA" dirty="0" err="1">
                <a:solidFill>
                  <a:schemeClr val="bg1"/>
                </a:solidFill>
                <a:latin typeface="+mn-lt"/>
              </a:rPr>
              <a:t>programs</a:t>
            </a:r>
            <a:r>
              <a:rPr lang="uk-UA" dirty="0">
                <a:solidFill>
                  <a:schemeClr val="bg1"/>
                </a:solidFill>
                <a:latin typeface="+mn-lt"/>
              </a:rPr>
              <a:t> </a:t>
            </a:r>
            <a:r>
              <a:rPr lang="uk-UA" dirty="0" err="1">
                <a:solidFill>
                  <a:schemeClr val="bg1"/>
                </a:solidFill>
                <a:latin typeface="+mn-lt"/>
              </a:rPr>
              <a:t>are</a:t>
            </a:r>
            <a:r>
              <a:rPr lang="uk-UA" dirty="0">
                <a:solidFill>
                  <a:schemeClr val="bg1"/>
                </a:solidFill>
                <a:latin typeface="+mn-lt"/>
              </a:rPr>
              <a:t> </a:t>
            </a:r>
            <a:r>
              <a:rPr lang="uk-UA" dirty="0" err="1">
                <a:solidFill>
                  <a:schemeClr val="bg1"/>
                </a:solidFill>
                <a:latin typeface="+mn-lt"/>
              </a:rPr>
              <a:t>designed</a:t>
            </a:r>
            <a:r>
              <a:rPr lang="uk-UA" dirty="0">
                <a:solidFill>
                  <a:schemeClr val="bg1"/>
                </a:solidFill>
                <a:latin typeface="+mn-lt"/>
              </a:rPr>
              <a:t> </a:t>
            </a:r>
            <a:r>
              <a:rPr lang="uk-UA" dirty="0" err="1">
                <a:solidFill>
                  <a:schemeClr val="bg1"/>
                </a:solidFill>
                <a:latin typeface="+mn-lt"/>
              </a:rPr>
              <a:t>by</a:t>
            </a:r>
            <a:r>
              <a:rPr lang="uk-UA" dirty="0">
                <a:solidFill>
                  <a:schemeClr val="bg1"/>
                </a:solidFill>
                <a:latin typeface="+mn-lt"/>
              </a:rPr>
              <a:t> </a:t>
            </a:r>
            <a:r>
              <a:rPr lang="uk-UA" dirty="0" err="1">
                <a:solidFill>
                  <a:schemeClr val="bg1"/>
                </a:solidFill>
                <a:latin typeface="+mn-lt"/>
              </a:rPr>
              <a:t>making</a:t>
            </a:r>
            <a:r>
              <a:rPr lang="uk-UA" dirty="0">
                <a:solidFill>
                  <a:schemeClr val="bg1"/>
                </a:solidFill>
                <a:latin typeface="+mn-lt"/>
              </a:rPr>
              <a:t> </a:t>
            </a:r>
            <a:r>
              <a:rPr lang="uk-UA" dirty="0" err="1">
                <a:solidFill>
                  <a:schemeClr val="bg1"/>
                </a:solidFill>
                <a:latin typeface="+mn-lt"/>
              </a:rPr>
              <a:t>them</a:t>
            </a:r>
            <a:r>
              <a:rPr lang="uk-UA" dirty="0">
                <a:solidFill>
                  <a:schemeClr val="bg1"/>
                </a:solidFill>
                <a:latin typeface="+mn-lt"/>
              </a:rPr>
              <a:t> </a:t>
            </a:r>
            <a:r>
              <a:rPr lang="uk-UA" dirty="0" err="1">
                <a:solidFill>
                  <a:schemeClr val="bg1"/>
                </a:solidFill>
                <a:latin typeface="+mn-lt"/>
              </a:rPr>
              <a:t>out</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objects</a:t>
            </a:r>
            <a:r>
              <a:rPr lang="uk-UA" dirty="0">
                <a:solidFill>
                  <a:schemeClr val="bg1"/>
                </a:solidFill>
                <a:latin typeface="+mn-lt"/>
              </a:rPr>
              <a:t> </a:t>
            </a:r>
            <a:r>
              <a:rPr lang="uk-UA" dirty="0" err="1">
                <a:solidFill>
                  <a:schemeClr val="bg1"/>
                </a:solidFill>
                <a:latin typeface="+mn-lt"/>
              </a:rPr>
              <a:t>that</a:t>
            </a:r>
            <a:r>
              <a:rPr lang="uk-UA" dirty="0">
                <a:solidFill>
                  <a:schemeClr val="bg1"/>
                </a:solidFill>
                <a:latin typeface="+mn-lt"/>
              </a:rPr>
              <a:t> </a:t>
            </a:r>
            <a:r>
              <a:rPr lang="uk-UA" dirty="0" err="1">
                <a:solidFill>
                  <a:schemeClr val="bg1"/>
                </a:solidFill>
                <a:latin typeface="+mn-lt"/>
              </a:rPr>
              <a:t>interact</a:t>
            </a:r>
            <a:r>
              <a:rPr lang="uk-UA" dirty="0">
                <a:solidFill>
                  <a:schemeClr val="bg1"/>
                </a:solidFill>
                <a:latin typeface="+mn-lt"/>
              </a:rPr>
              <a:t> </a:t>
            </a:r>
            <a:r>
              <a:rPr lang="uk-UA" dirty="0" err="1">
                <a:solidFill>
                  <a:schemeClr val="bg1"/>
                </a:solidFill>
                <a:latin typeface="+mn-lt"/>
              </a:rPr>
              <a:t>with</a:t>
            </a:r>
            <a:r>
              <a:rPr lang="uk-UA" dirty="0">
                <a:solidFill>
                  <a:schemeClr val="bg1"/>
                </a:solidFill>
                <a:latin typeface="+mn-lt"/>
              </a:rPr>
              <a:t> </a:t>
            </a:r>
            <a:r>
              <a:rPr lang="uk-UA" dirty="0" err="1">
                <a:solidFill>
                  <a:schemeClr val="bg1"/>
                </a:solidFill>
                <a:latin typeface="+mn-lt"/>
              </a:rPr>
              <a:t>one</a:t>
            </a:r>
            <a:r>
              <a:rPr lang="uk-UA" dirty="0">
                <a:solidFill>
                  <a:schemeClr val="bg1"/>
                </a:solidFill>
                <a:latin typeface="+mn-lt"/>
              </a:rPr>
              <a:t> </a:t>
            </a:r>
            <a:r>
              <a:rPr lang="uk-UA" dirty="0" err="1">
                <a:solidFill>
                  <a:schemeClr val="bg1"/>
                </a:solidFill>
                <a:latin typeface="+mn-lt"/>
              </a:rPr>
              <a:t>another</a:t>
            </a:r>
            <a:r>
              <a:rPr lang="uk-UA" dirty="0">
                <a:solidFill>
                  <a:schemeClr val="bg1"/>
                </a:solidFill>
                <a:latin typeface="+mn-lt"/>
              </a:rPr>
              <a:t>.</a:t>
            </a:r>
          </a:p>
        </p:txBody>
      </p:sp>
      <p:sp>
        <p:nvSpPr>
          <p:cNvPr id="3" name="Прямоугольник 2"/>
          <p:cNvSpPr/>
          <p:nvPr/>
        </p:nvSpPr>
        <p:spPr>
          <a:xfrm>
            <a:off x="685800" y="4323618"/>
            <a:ext cx="6096000" cy="1477328"/>
          </a:xfrm>
          <a:prstGeom prst="rect">
            <a:avLst/>
          </a:prstGeom>
        </p:spPr>
        <p:txBody>
          <a:bodyPr>
            <a:spAutoFit/>
          </a:bodyPr>
          <a:lstStyle/>
          <a:p>
            <a:r>
              <a:rPr lang="uk-UA" dirty="0">
                <a:solidFill>
                  <a:schemeClr val="bg1"/>
                </a:solidFill>
              </a:rPr>
              <a:t>OOP </a:t>
            </a:r>
            <a:r>
              <a:rPr lang="uk-UA" dirty="0" err="1">
                <a:solidFill>
                  <a:schemeClr val="bg1"/>
                </a:solidFill>
              </a:rPr>
              <a:t>is</a:t>
            </a:r>
            <a:r>
              <a:rPr lang="uk-UA" dirty="0">
                <a:solidFill>
                  <a:schemeClr val="bg1"/>
                </a:solidFill>
              </a:rPr>
              <a:t> </a:t>
            </a:r>
            <a:r>
              <a:rPr lang="uk-UA" dirty="0" err="1">
                <a:solidFill>
                  <a:schemeClr val="bg1"/>
                </a:solidFill>
              </a:rPr>
              <a:t>based</a:t>
            </a:r>
            <a:r>
              <a:rPr lang="uk-UA" dirty="0">
                <a:solidFill>
                  <a:schemeClr val="bg1"/>
                </a:solidFill>
              </a:rPr>
              <a:t> </a:t>
            </a:r>
            <a:r>
              <a:rPr lang="uk-UA" dirty="0" err="1">
                <a:solidFill>
                  <a:schemeClr val="bg1"/>
                </a:solidFill>
              </a:rPr>
              <a:t>on</a:t>
            </a:r>
            <a:r>
              <a:rPr lang="uk-UA" dirty="0">
                <a:solidFill>
                  <a:schemeClr val="bg1"/>
                </a:solidFill>
              </a:rPr>
              <a:t> </a:t>
            </a:r>
            <a:r>
              <a:rPr lang="uk-UA" dirty="0" err="1">
                <a:solidFill>
                  <a:schemeClr val="bg1"/>
                </a:solidFill>
              </a:rPr>
              <a:t>four</a:t>
            </a:r>
            <a:r>
              <a:rPr lang="uk-UA" dirty="0">
                <a:solidFill>
                  <a:schemeClr val="bg1"/>
                </a:solidFill>
              </a:rPr>
              <a:t> </a:t>
            </a:r>
            <a:r>
              <a:rPr lang="uk-UA" dirty="0" err="1">
                <a:solidFill>
                  <a:schemeClr val="bg1"/>
                </a:solidFill>
              </a:rPr>
              <a:t>main</a:t>
            </a:r>
            <a:r>
              <a:rPr lang="uk-UA" dirty="0">
                <a:solidFill>
                  <a:schemeClr val="bg1"/>
                </a:solidFill>
              </a:rPr>
              <a:t> </a:t>
            </a:r>
            <a:r>
              <a:rPr lang="uk-UA" dirty="0" err="1" smtClean="0">
                <a:solidFill>
                  <a:schemeClr val="bg1"/>
                </a:solidFill>
              </a:rPr>
              <a:t>concepts</a:t>
            </a:r>
            <a:r>
              <a:rPr lang="uk-UA" dirty="0" smtClean="0">
                <a:solidFill>
                  <a:schemeClr val="bg1"/>
                </a:solidFill>
              </a:rPr>
              <a:t>:</a:t>
            </a:r>
            <a:endParaRPr lang="en-US" dirty="0">
              <a:solidFill>
                <a:schemeClr val="bg1"/>
              </a:solidFill>
            </a:endParaRPr>
          </a:p>
          <a:p>
            <a:pPr marL="285750" indent="-285750">
              <a:buFont typeface="Wingdings" panose="05000000000000000000" pitchFamily="2" charset="2"/>
              <a:buChar char="§"/>
            </a:pPr>
            <a:r>
              <a:rPr lang="en-US" dirty="0" smtClean="0">
                <a:solidFill>
                  <a:schemeClr val="bg1"/>
                </a:solidFill>
              </a:rPr>
              <a:t>E</a:t>
            </a:r>
            <a:r>
              <a:rPr lang="uk-UA" dirty="0" err="1" smtClean="0">
                <a:solidFill>
                  <a:schemeClr val="bg1"/>
                </a:solidFill>
              </a:rPr>
              <a:t>ncapsulation</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I</a:t>
            </a:r>
            <a:r>
              <a:rPr lang="uk-UA" dirty="0" err="1" smtClean="0">
                <a:solidFill>
                  <a:schemeClr val="bg1"/>
                </a:solidFill>
              </a:rPr>
              <a:t>nheritance</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P</a:t>
            </a:r>
            <a:r>
              <a:rPr lang="uk-UA" dirty="0" err="1" smtClean="0">
                <a:solidFill>
                  <a:schemeClr val="bg1"/>
                </a:solidFill>
              </a:rPr>
              <a:t>olymorphism</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A</a:t>
            </a:r>
            <a:r>
              <a:rPr lang="uk-UA" dirty="0" err="1" smtClean="0">
                <a:solidFill>
                  <a:schemeClr val="bg1"/>
                </a:solidFill>
              </a:rPr>
              <a:t>bstraction</a:t>
            </a:r>
            <a:endParaRPr lang="en-US" dirty="0" smtClean="0">
              <a:solidFill>
                <a:schemeClr val="bg1"/>
              </a:solidFill>
            </a:endParaRPr>
          </a:p>
        </p:txBody>
      </p:sp>
    </p:spTree>
    <p:extLst>
      <p:ext uri="{BB962C8B-B14F-4D97-AF65-F5344CB8AC3E}">
        <p14:creationId xmlns:p14="http://schemas.microsoft.com/office/powerpoint/2010/main" val="1929071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Object, property, and method</a:t>
            </a:r>
            <a:br>
              <a:rPr lang="en-US" b="1" dirty="0"/>
            </a:br>
            <a:endParaRPr lang="uk-UA" dirty="0"/>
          </a:p>
        </p:txBody>
      </p:sp>
      <p:sp>
        <p:nvSpPr>
          <p:cNvPr id="4" name="Прямоугольник 3"/>
          <p:cNvSpPr/>
          <p:nvPr/>
        </p:nvSpPr>
        <p:spPr>
          <a:xfrm>
            <a:off x="685800" y="2173818"/>
            <a:ext cx="1582484" cy="369332"/>
          </a:xfrm>
          <a:prstGeom prst="rect">
            <a:avLst/>
          </a:prstGeom>
        </p:spPr>
        <p:txBody>
          <a:bodyPr wrap="none">
            <a:spAutoFit/>
          </a:bodyPr>
          <a:lstStyle/>
          <a:p>
            <a:r>
              <a:rPr lang="en-US" b="1" dirty="0">
                <a:solidFill>
                  <a:schemeClr val="bg1"/>
                </a:solidFill>
                <a:latin typeface="+mn-lt"/>
              </a:rPr>
              <a:t>Object literal</a:t>
            </a:r>
            <a:endParaRPr lang="en-US" b="1" i="0" dirty="0">
              <a:solidFill>
                <a:schemeClr val="bg1"/>
              </a:solidFill>
              <a:effectLst/>
              <a:latin typeface="+mn-lt"/>
            </a:endParaRPr>
          </a:p>
        </p:txBody>
      </p:sp>
      <p:sp>
        <p:nvSpPr>
          <p:cNvPr id="5" name="Прямоугольник 4"/>
          <p:cNvSpPr/>
          <p:nvPr/>
        </p:nvSpPr>
        <p:spPr>
          <a:xfrm>
            <a:off x="2268284" y="4148924"/>
            <a:ext cx="2249334" cy="369332"/>
          </a:xfrm>
          <a:prstGeom prst="rect">
            <a:avLst/>
          </a:prstGeom>
        </p:spPr>
        <p:txBody>
          <a:bodyPr wrap="none">
            <a:spAutoFit/>
          </a:bodyPr>
          <a:lstStyle/>
          <a:p>
            <a:r>
              <a:rPr lang="en-US" b="1" dirty="0">
                <a:solidFill>
                  <a:schemeClr val="bg1"/>
                </a:solidFill>
                <a:latin typeface="+mn-lt"/>
              </a:rPr>
              <a:t>Object constructor</a:t>
            </a:r>
            <a:endParaRPr lang="en-US" b="1" i="0" dirty="0">
              <a:solidFill>
                <a:schemeClr val="bg1"/>
              </a:solidFill>
              <a:effectLst/>
              <a:latin typeface="+mn-lt"/>
            </a:endParaRPr>
          </a:p>
        </p:txBody>
      </p:sp>
      <p:sp>
        <p:nvSpPr>
          <p:cNvPr id="6" name="Прямоугольник 5"/>
          <p:cNvSpPr/>
          <p:nvPr/>
        </p:nvSpPr>
        <p:spPr>
          <a:xfrm>
            <a:off x="5195753" y="3244334"/>
            <a:ext cx="184731" cy="369332"/>
          </a:xfrm>
          <a:prstGeom prst="rect">
            <a:avLst/>
          </a:prstGeom>
        </p:spPr>
        <p:txBody>
          <a:bodyPr wrap="none">
            <a:spAutoFit/>
          </a:bodyPr>
          <a:lstStyle/>
          <a:p>
            <a:endParaRPr lang="en-US" b="1" i="0" dirty="0">
              <a:solidFill>
                <a:schemeClr val="bg1"/>
              </a:solidFill>
              <a:effectLst/>
              <a:latin typeface="+mn-lt"/>
            </a:endParaRPr>
          </a:p>
        </p:txBody>
      </p:sp>
      <p:sp>
        <p:nvSpPr>
          <p:cNvPr id="7" name="Прямоугольник 6"/>
          <p:cNvSpPr/>
          <p:nvPr/>
        </p:nvSpPr>
        <p:spPr>
          <a:xfrm>
            <a:off x="7210308" y="2157084"/>
            <a:ext cx="1800493" cy="369332"/>
          </a:xfrm>
          <a:prstGeom prst="rect">
            <a:avLst/>
          </a:prstGeom>
        </p:spPr>
        <p:txBody>
          <a:bodyPr wrap="none">
            <a:spAutoFit/>
          </a:bodyPr>
          <a:lstStyle/>
          <a:p>
            <a:r>
              <a:rPr lang="en-US" b="1" dirty="0" err="1">
                <a:solidFill>
                  <a:schemeClr val="bg1"/>
                </a:solidFill>
                <a:latin typeface="+mn-lt"/>
              </a:rPr>
              <a:t>Object.create</a:t>
            </a:r>
            <a:r>
              <a:rPr lang="en-US" b="1" dirty="0">
                <a:solidFill>
                  <a:schemeClr val="bg1"/>
                </a:solidFill>
                <a:latin typeface="+mn-lt"/>
              </a:rPr>
              <a:t>()</a:t>
            </a:r>
          </a:p>
        </p:txBody>
      </p:sp>
      <p:pic>
        <p:nvPicPr>
          <p:cNvPr id="8" name="Рисунок 7"/>
          <p:cNvPicPr>
            <a:picLocks noChangeAspect="1"/>
          </p:cNvPicPr>
          <p:nvPr/>
        </p:nvPicPr>
        <p:blipFill>
          <a:blip r:embed="rId2"/>
          <a:stretch>
            <a:fillRect/>
          </a:stretch>
        </p:blipFill>
        <p:spPr>
          <a:xfrm>
            <a:off x="685800" y="2597743"/>
            <a:ext cx="2567265" cy="1015923"/>
          </a:xfrm>
          <a:prstGeom prst="rect">
            <a:avLst/>
          </a:prstGeom>
        </p:spPr>
      </p:pic>
      <p:pic>
        <p:nvPicPr>
          <p:cNvPr id="9" name="Рисунок 8"/>
          <p:cNvPicPr>
            <a:picLocks noChangeAspect="1"/>
          </p:cNvPicPr>
          <p:nvPr/>
        </p:nvPicPr>
        <p:blipFill>
          <a:blip r:embed="rId3"/>
          <a:stretch>
            <a:fillRect/>
          </a:stretch>
        </p:blipFill>
        <p:spPr>
          <a:xfrm>
            <a:off x="2423025" y="4670152"/>
            <a:ext cx="5545455" cy="1267174"/>
          </a:xfrm>
          <a:prstGeom prst="rect">
            <a:avLst/>
          </a:prstGeom>
        </p:spPr>
      </p:pic>
      <p:pic>
        <p:nvPicPr>
          <p:cNvPr id="10" name="Рисунок 9"/>
          <p:cNvPicPr>
            <a:picLocks noChangeAspect="1"/>
          </p:cNvPicPr>
          <p:nvPr/>
        </p:nvPicPr>
        <p:blipFill>
          <a:blip r:embed="rId4"/>
          <a:stretch>
            <a:fillRect/>
          </a:stretch>
        </p:blipFill>
        <p:spPr>
          <a:xfrm>
            <a:off x="7210308" y="2572511"/>
            <a:ext cx="4685752" cy="1576413"/>
          </a:xfrm>
          <a:prstGeom prst="rect">
            <a:avLst/>
          </a:prstGeom>
        </p:spPr>
      </p:pic>
    </p:spTree>
    <p:extLst>
      <p:ext uri="{BB962C8B-B14F-4D97-AF65-F5344CB8AC3E}">
        <p14:creationId xmlns:p14="http://schemas.microsoft.com/office/powerpoint/2010/main" val="347427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a:t>
            </a:r>
            <a:r>
              <a:rPr lang="uk-UA" dirty="0" err="1"/>
              <a:t>ncapsulation</a:t>
            </a:r>
            <a:r>
              <a:rPr lang="en-US" dirty="0">
                <a:solidFill>
                  <a:schemeClr val="bg1"/>
                </a:solidFill>
              </a:rPr>
              <a:t/>
            </a:r>
            <a:br>
              <a:rPr lang="en-US" dirty="0">
                <a:solidFill>
                  <a:schemeClr val="bg1"/>
                </a:solidFill>
              </a:rPr>
            </a:br>
            <a:endParaRPr lang="uk-UA" dirty="0"/>
          </a:p>
        </p:txBody>
      </p:sp>
      <p:pic>
        <p:nvPicPr>
          <p:cNvPr id="2050" name="Picture 2" descr="What is encapsulation with simple example in php?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453" y="2186142"/>
            <a:ext cx="573405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85800" y="2186142"/>
            <a:ext cx="5212653" cy="1754326"/>
          </a:xfrm>
          <a:prstGeom prst="rect">
            <a:avLst/>
          </a:prstGeom>
        </p:spPr>
        <p:txBody>
          <a:bodyPr wrap="square">
            <a:spAutoFit/>
          </a:bodyPr>
          <a:lstStyle/>
          <a:p>
            <a:r>
              <a:rPr lang="uk-UA" b="1" dirty="0" err="1">
                <a:solidFill>
                  <a:schemeClr val="bg1"/>
                </a:solidFill>
              </a:rPr>
              <a:t>Encapsulation</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one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key</a:t>
            </a:r>
            <a:r>
              <a:rPr lang="uk-UA" dirty="0">
                <a:solidFill>
                  <a:schemeClr val="bg1"/>
                </a:solidFill>
              </a:rPr>
              <a:t> </a:t>
            </a:r>
            <a:r>
              <a:rPr lang="uk-UA" dirty="0" err="1">
                <a:solidFill>
                  <a:schemeClr val="bg1"/>
                </a:solidFill>
              </a:rPr>
              <a:t>concepts</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object-oriented</a:t>
            </a:r>
            <a:r>
              <a:rPr lang="uk-UA" dirty="0">
                <a:solidFill>
                  <a:schemeClr val="bg1"/>
                </a:solidFill>
              </a:rPr>
              <a:t> </a:t>
            </a:r>
            <a:r>
              <a:rPr lang="uk-UA" dirty="0" err="1">
                <a:solidFill>
                  <a:schemeClr val="bg1"/>
                </a:solidFill>
              </a:rPr>
              <a:t>programming</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represents</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concealment</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state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an</a:t>
            </a:r>
            <a:r>
              <a:rPr lang="uk-UA" dirty="0">
                <a:solidFill>
                  <a:schemeClr val="bg1"/>
                </a:solidFill>
              </a:rPr>
              <a:t> </a:t>
            </a:r>
            <a:r>
              <a:rPr lang="uk-UA" dirty="0" err="1">
                <a:solidFill>
                  <a:schemeClr val="bg1"/>
                </a:solidFill>
              </a:rPr>
              <a:t>object</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direct</a:t>
            </a:r>
            <a:r>
              <a:rPr lang="uk-UA" dirty="0">
                <a:solidFill>
                  <a:schemeClr val="bg1"/>
                </a:solidFill>
              </a:rPr>
              <a:t> </a:t>
            </a:r>
            <a:r>
              <a:rPr lang="uk-UA" dirty="0" err="1">
                <a:solidFill>
                  <a:schemeClr val="bg1"/>
                </a:solidFill>
              </a:rPr>
              <a:t>access</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outside</a:t>
            </a:r>
            <a:r>
              <a:rPr lang="uk-UA" dirty="0">
                <a:solidFill>
                  <a:schemeClr val="bg1"/>
                </a:solidFill>
              </a:rPr>
              <a:t>. </a:t>
            </a:r>
            <a:endParaRPr lang="en-US" dirty="0" smtClean="0">
              <a:solidFill>
                <a:schemeClr val="bg1"/>
              </a:solidFill>
            </a:endParaRPr>
          </a:p>
          <a:p>
            <a:r>
              <a:rPr lang="en-US" dirty="0" smtClean="0">
                <a:solidFill>
                  <a:schemeClr val="bg1"/>
                </a:solidFill>
              </a:rPr>
              <a:t/>
            </a:r>
            <a:br>
              <a:rPr lang="en-US" dirty="0" smtClean="0">
                <a:solidFill>
                  <a:schemeClr val="bg1"/>
                </a:solidFill>
              </a:rPr>
            </a:br>
            <a:r>
              <a:rPr lang="uk-UA" dirty="0" err="1" smtClean="0">
                <a:solidFill>
                  <a:schemeClr val="bg1"/>
                </a:solidFill>
              </a:rPr>
              <a:t>By</a:t>
            </a:r>
            <a:r>
              <a:rPr lang="uk-UA" dirty="0" smtClean="0">
                <a:solidFill>
                  <a:schemeClr val="bg1"/>
                </a:solidFill>
              </a:rPr>
              <a:t> </a:t>
            </a:r>
            <a:r>
              <a:rPr lang="uk-UA" dirty="0" err="1">
                <a:solidFill>
                  <a:schemeClr val="bg1"/>
                </a:solidFill>
              </a:rPr>
              <a:t>default</a:t>
            </a:r>
            <a:r>
              <a:rPr lang="uk-UA" dirty="0">
                <a:solidFill>
                  <a:schemeClr val="bg1"/>
                </a:solidFill>
              </a:rPr>
              <a:t>, </a:t>
            </a:r>
            <a:r>
              <a:rPr lang="uk-UA" dirty="0" err="1">
                <a:solidFill>
                  <a:schemeClr val="bg1"/>
                </a:solidFill>
              </a:rPr>
              <a:t>all</a:t>
            </a:r>
            <a:r>
              <a:rPr lang="uk-UA" dirty="0">
                <a:solidFill>
                  <a:schemeClr val="bg1"/>
                </a:solidFill>
              </a:rPr>
              <a:t> </a:t>
            </a:r>
            <a:r>
              <a:rPr lang="uk-UA" dirty="0" err="1">
                <a:solidFill>
                  <a:schemeClr val="bg1"/>
                </a:solidFill>
              </a:rPr>
              <a:t>properties</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objects</a:t>
            </a:r>
            <a:r>
              <a:rPr lang="uk-UA" dirty="0">
                <a:solidFill>
                  <a:schemeClr val="bg1"/>
                </a:solidFill>
              </a:rPr>
              <a:t> </a:t>
            </a:r>
            <a:r>
              <a:rPr lang="uk-UA" dirty="0" err="1">
                <a:solidFill>
                  <a:schemeClr val="bg1"/>
                </a:solidFill>
              </a:rPr>
              <a:t>are</a:t>
            </a:r>
            <a:r>
              <a:rPr lang="uk-UA" dirty="0">
                <a:solidFill>
                  <a:schemeClr val="bg1"/>
                </a:solidFill>
              </a:rPr>
              <a:t> </a:t>
            </a:r>
            <a:r>
              <a:rPr lang="uk-UA" dirty="0" err="1">
                <a:solidFill>
                  <a:schemeClr val="bg1"/>
                </a:solidFill>
              </a:rPr>
              <a:t>public</a:t>
            </a:r>
            <a:r>
              <a:rPr lang="uk-UA" dirty="0">
                <a:solidFill>
                  <a:schemeClr val="bg1"/>
                </a:solidFill>
              </a:rPr>
              <a:t>, </a:t>
            </a:r>
            <a:r>
              <a:rPr lang="uk-UA" dirty="0" err="1">
                <a:solidFill>
                  <a:schemeClr val="bg1"/>
                </a:solidFill>
              </a:rPr>
              <a:t>public</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we</a:t>
            </a:r>
            <a:r>
              <a:rPr lang="uk-UA" dirty="0">
                <a:solidFill>
                  <a:schemeClr val="bg1"/>
                </a:solidFill>
              </a:rPr>
              <a:t> </a:t>
            </a:r>
            <a:r>
              <a:rPr lang="uk-UA" dirty="0" err="1">
                <a:solidFill>
                  <a:schemeClr val="bg1"/>
                </a:solidFill>
              </a:rPr>
              <a:t>can</a:t>
            </a:r>
            <a:r>
              <a:rPr lang="uk-UA" dirty="0">
                <a:solidFill>
                  <a:schemeClr val="bg1"/>
                </a:solidFill>
              </a:rPr>
              <a:t> </a:t>
            </a:r>
            <a:r>
              <a:rPr lang="uk-UA" dirty="0" err="1">
                <a:solidFill>
                  <a:schemeClr val="bg1"/>
                </a:solidFill>
              </a:rPr>
              <a:t>access</a:t>
            </a:r>
            <a:r>
              <a:rPr lang="uk-UA" dirty="0">
                <a:solidFill>
                  <a:schemeClr val="bg1"/>
                </a:solidFill>
              </a:rPr>
              <a:t> </a:t>
            </a:r>
            <a:r>
              <a:rPr lang="uk-UA" dirty="0" err="1">
                <a:solidFill>
                  <a:schemeClr val="bg1"/>
                </a:solidFill>
              </a:rPr>
              <a:t>them</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anywhere</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program</a:t>
            </a:r>
            <a:r>
              <a:rPr lang="uk-UA" dirty="0">
                <a:solidFill>
                  <a:schemeClr val="bg1"/>
                </a:solidFill>
              </a:rPr>
              <a:t>.</a:t>
            </a:r>
          </a:p>
        </p:txBody>
      </p:sp>
    </p:spTree>
    <p:extLst>
      <p:ext uri="{BB962C8B-B14F-4D97-AF65-F5344CB8AC3E}">
        <p14:creationId xmlns:p14="http://schemas.microsoft.com/office/powerpoint/2010/main" val="28123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801265" y="792898"/>
            <a:ext cx="6228484" cy="2295990"/>
          </a:xfrm>
          <a:prstGeom prst="rect">
            <a:avLst/>
          </a:prstGeom>
        </p:spPr>
      </p:pic>
    </p:spTree>
    <p:extLst>
      <p:ext uri="{BB962C8B-B14F-4D97-AF65-F5344CB8AC3E}">
        <p14:creationId xmlns:p14="http://schemas.microsoft.com/office/powerpoint/2010/main" val="1306102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15988" y="502967"/>
            <a:ext cx="5650997" cy="5557009"/>
          </a:xfrm>
          <a:prstGeom prst="rect">
            <a:avLst/>
          </a:prstGeom>
        </p:spPr>
      </p:pic>
      <p:sp>
        <p:nvSpPr>
          <p:cNvPr id="3" name="Прямоугольник 2"/>
          <p:cNvSpPr/>
          <p:nvPr/>
        </p:nvSpPr>
        <p:spPr>
          <a:xfrm>
            <a:off x="6850567" y="1129044"/>
            <a:ext cx="4791306" cy="3970318"/>
          </a:xfrm>
          <a:prstGeom prst="rect">
            <a:avLst/>
          </a:prstGeom>
        </p:spPr>
        <p:txBody>
          <a:bodyPr wrap="square">
            <a:spAutoFit/>
          </a:bodyPr>
          <a:lstStyle/>
          <a:p>
            <a:r>
              <a:rPr lang="uk-UA" dirty="0" err="1"/>
              <a:t>The</a:t>
            </a:r>
            <a:r>
              <a:rPr lang="uk-UA" dirty="0"/>
              <a:t> </a:t>
            </a:r>
            <a:r>
              <a:rPr lang="uk-UA" dirty="0" err="1"/>
              <a:t>User</a:t>
            </a:r>
            <a:r>
              <a:rPr lang="uk-UA" dirty="0"/>
              <a:t> </a:t>
            </a:r>
            <a:r>
              <a:rPr lang="uk-UA" dirty="0" err="1"/>
              <a:t>constructor</a:t>
            </a:r>
            <a:r>
              <a:rPr lang="uk-UA" dirty="0"/>
              <a:t> </a:t>
            </a:r>
            <a:r>
              <a:rPr lang="uk-UA" dirty="0" err="1"/>
              <a:t>declares</a:t>
            </a:r>
            <a:r>
              <a:rPr lang="uk-UA" dirty="0"/>
              <a:t> </a:t>
            </a:r>
            <a:r>
              <a:rPr lang="uk-UA" dirty="0" err="1"/>
              <a:t>the</a:t>
            </a:r>
            <a:r>
              <a:rPr lang="uk-UA" dirty="0"/>
              <a:t> </a:t>
            </a:r>
            <a:r>
              <a:rPr lang="uk-UA" dirty="0" err="1"/>
              <a:t>local</a:t>
            </a:r>
            <a:r>
              <a:rPr lang="uk-UA" dirty="0"/>
              <a:t> </a:t>
            </a:r>
            <a:r>
              <a:rPr lang="uk-UA" dirty="0" err="1"/>
              <a:t>variable</a:t>
            </a:r>
            <a:r>
              <a:rPr lang="uk-UA" dirty="0"/>
              <a:t> _</a:t>
            </a:r>
            <a:r>
              <a:rPr lang="uk-UA" dirty="0" err="1"/>
              <a:t>age</a:t>
            </a:r>
            <a:r>
              <a:rPr lang="uk-UA" dirty="0"/>
              <a:t> </a:t>
            </a:r>
            <a:r>
              <a:rPr lang="uk-UA" dirty="0" err="1"/>
              <a:t>instead</a:t>
            </a:r>
            <a:r>
              <a:rPr lang="uk-UA" dirty="0"/>
              <a:t> </a:t>
            </a:r>
            <a:r>
              <a:rPr lang="uk-UA" dirty="0" err="1"/>
              <a:t>of</a:t>
            </a:r>
            <a:r>
              <a:rPr lang="uk-UA" dirty="0"/>
              <a:t> </a:t>
            </a:r>
            <a:r>
              <a:rPr lang="uk-UA" dirty="0" err="1"/>
              <a:t>the</a:t>
            </a:r>
            <a:r>
              <a:rPr lang="uk-UA" dirty="0"/>
              <a:t> </a:t>
            </a:r>
            <a:r>
              <a:rPr lang="uk-UA" dirty="0" err="1"/>
              <a:t>age</a:t>
            </a:r>
            <a:r>
              <a:rPr lang="uk-UA" dirty="0"/>
              <a:t> </a:t>
            </a:r>
            <a:r>
              <a:rPr lang="uk-UA" dirty="0" err="1"/>
              <a:t>property</a:t>
            </a:r>
            <a:r>
              <a:rPr lang="uk-UA" dirty="0"/>
              <a:t>. </a:t>
            </a:r>
            <a:r>
              <a:rPr lang="uk-UA" dirty="0" err="1"/>
              <a:t>As</a:t>
            </a:r>
            <a:r>
              <a:rPr lang="uk-UA" dirty="0"/>
              <a:t> a </a:t>
            </a:r>
            <a:r>
              <a:rPr lang="uk-UA" dirty="0" err="1"/>
              <a:t>rule</a:t>
            </a:r>
            <a:r>
              <a:rPr lang="uk-UA" dirty="0"/>
              <a:t>, </a:t>
            </a:r>
            <a:r>
              <a:rPr lang="uk-UA" dirty="0" err="1"/>
              <a:t>the</a:t>
            </a:r>
            <a:r>
              <a:rPr lang="uk-UA" dirty="0"/>
              <a:t> </a:t>
            </a:r>
            <a:r>
              <a:rPr lang="uk-UA" dirty="0" err="1"/>
              <a:t>names</a:t>
            </a:r>
            <a:r>
              <a:rPr lang="uk-UA" dirty="0"/>
              <a:t> </a:t>
            </a:r>
            <a:r>
              <a:rPr lang="uk-UA" dirty="0" err="1"/>
              <a:t>of</a:t>
            </a:r>
            <a:r>
              <a:rPr lang="uk-UA" dirty="0"/>
              <a:t> </a:t>
            </a:r>
            <a:r>
              <a:rPr lang="uk-UA" dirty="0" err="1"/>
              <a:t>local</a:t>
            </a:r>
            <a:r>
              <a:rPr lang="uk-UA" dirty="0"/>
              <a:t> </a:t>
            </a:r>
            <a:r>
              <a:rPr lang="uk-UA" dirty="0" err="1"/>
              <a:t>variables</a:t>
            </a:r>
            <a:r>
              <a:rPr lang="uk-UA" dirty="0"/>
              <a:t> </a:t>
            </a:r>
            <a:r>
              <a:rPr lang="uk-UA" dirty="0" err="1"/>
              <a:t>in</a:t>
            </a:r>
            <a:r>
              <a:rPr lang="uk-UA" dirty="0"/>
              <a:t> </a:t>
            </a:r>
            <a:r>
              <a:rPr lang="uk-UA" dirty="0" err="1"/>
              <a:t>constructors</a:t>
            </a:r>
            <a:r>
              <a:rPr lang="uk-UA" dirty="0"/>
              <a:t> </a:t>
            </a:r>
            <a:r>
              <a:rPr lang="uk-UA" dirty="0" err="1"/>
              <a:t>begin</a:t>
            </a:r>
            <a:r>
              <a:rPr lang="uk-UA" dirty="0"/>
              <a:t> </a:t>
            </a:r>
            <a:r>
              <a:rPr lang="uk-UA" dirty="0" err="1"/>
              <a:t>with</a:t>
            </a:r>
            <a:r>
              <a:rPr lang="uk-UA" dirty="0"/>
              <a:t> </a:t>
            </a:r>
            <a:r>
              <a:rPr lang="uk-UA" dirty="0" err="1"/>
              <a:t>an</a:t>
            </a:r>
            <a:r>
              <a:rPr lang="uk-UA" dirty="0"/>
              <a:t> </a:t>
            </a:r>
            <a:r>
              <a:rPr lang="uk-UA" dirty="0" err="1"/>
              <a:t>underscore</a:t>
            </a:r>
            <a:r>
              <a:rPr lang="uk-UA" dirty="0"/>
              <a:t>.</a:t>
            </a:r>
          </a:p>
          <a:p>
            <a:endParaRPr lang="uk-UA" dirty="0"/>
          </a:p>
          <a:p>
            <a:r>
              <a:rPr lang="uk-UA" dirty="0" err="1"/>
              <a:t>In</a:t>
            </a:r>
            <a:r>
              <a:rPr lang="uk-UA" dirty="0"/>
              <a:t> </a:t>
            </a:r>
            <a:r>
              <a:rPr lang="uk-UA" dirty="0" err="1"/>
              <a:t>order</a:t>
            </a:r>
            <a:r>
              <a:rPr lang="uk-UA" dirty="0"/>
              <a:t> </a:t>
            </a:r>
            <a:r>
              <a:rPr lang="uk-UA" dirty="0" err="1"/>
              <a:t>to</a:t>
            </a:r>
            <a:r>
              <a:rPr lang="uk-UA" dirty="0"/>
              <a:t> </a:t>
            </a:r>
            <a:r>
              <a:rPr lang="uk-UA" dirty="0" err="1"/>
              <a:t>work</a:t>
            </a:r>
            <a:r>
              <a:rPr lang="uk-UA" dirty="0"/>
              <a:t> </a:t>
            </a:r>
            <a:r>
              <a:rPr lang="uk-UA" dirty="0" err="1"/>
              <a:t>with</a:t>
            </a:r>
            <a:r>
              <a:rPr lang="uk-UA" dirty="0"/>
              <a:t> </a:t>
            </a:r>
            <a:r>
              <a:rPr lang="uk-UA" dirty="0" err="1"/>
              <a:t>the</a:t>
            </a:r>
            <a:r>
              <a:rPr lang="uk-UA" dirty="0"/>
              <a:t> </a:t>
            </a:r>
            <a:r>
              <a:rPr lang="uk-UA" dirty="0" err="1"/>
              <a:t>age</a:t>
            </a:r>
            <a:r>
              <a:rPr lang="uk-UA" dirty="0"/>
              <a:t> </a:t>
            </a:r>
            <a:r>
              <a:rPr lang="uk-UA" dirty="0" err="1"/>
              <a:t>of</a:t>
            </a:r>
            <a:r>
              <a:rPr lang="uk-UA" dirty="0"/>
              <a:t> </a:t>
            </a:r>
            <a:r>
              <a:rPr lang="uk-UA" dirty="0" err="1"/>
              <a:t>the</a:t>
            </a:r>
            <a:r>
              <a:rPr lang="uk-UA" dirty="0"/>
              <a:t> </a:t>
            </a:r>
            <a:r>
              <a:rPr lang="uk-UA" dirty="0" err="1"/>
              <a:t>user</a:t>
            </a:r>
            <a:r>
              <a:rPr lang="uk-UA" dirty="0"/>
              <a:t> </a:t>
            </a:r>
            <a:r>
              <a:rPr lang="uk-UA" dirty="0" err="1"/>
              <a:t>from</a:t>
            </a:r>
            <a:r>
              <a:rPr lang="uk-UA" dirty="0"/>
              <a:t> </a:t>
            </a:r>
            <a:r>
              <a:rPr lang="uk-UA" dirty="0" err="1"/>
              <a:t>the</a:t>
            </a:r>
            <a:r>
              <a:rPr lang="uk-UA" dirty="0"/>
              <a:t> </a:t>
            </a:r>
            <a:r>
              <a:rPr lang="uk-UA" dirty="0" err="1"/>
              <a:t>outside</a:t>
            </a:r>
            <a:r>
              <a:rPr lang="uk-UA" dirty="0"/>
              <a:t>, </a:t>
            </a:r>
            <a:r>
              <a:rPr lang="uk-UA" dirty="0" err="1"/>
              <a:t>two</a:t>
            </a:r>
            <a:r>
              <a:rPr lang="uk-UA" dirty="0"/>
              <a:t> </a:t>
            </a:r>
            <a:r>
              <a:rPr lang="uk-UA" dirty="0" err="1"/>
              <a:t>methods</a:t>
            </a:r>
            <a:r>
              <a:rPr lang="uk-UA" dirty="0"/>
              <a:t> </a:t>
            </a:r>
            <a:r>
              <a:rPr lang="uk-UA" dirty="0" err="1"/>
              <a:t>are</a:t>
            </a:r>
            <a:r>
              <a:rPr lang="uk-UA" dirty="0"/>
              <a:t> </a:t>
            </a:r>
            <a:r>
              <a:rPr lang="uk-UA" dirty="0" err="1"/>
              <a:t>defined</a:t>
            </a:r>
            <a:r>
              <a:rPr lang="uk-UA" dirty="0"/>
              <a:t>. </a:t>
            </a:r>
            <a:r>
              <a:rPr lang="uk-UA" dirty="0" err="1"/>
              <a:t>The</a:t>
            </a:r>
            <a:r>
              <a:rPr lang="uk-UA" dirty="0"/>
              <a:t> </a:t>
            </a:r>
            <a:r>
              <a:rPr lang="uk-UA" dirty="0" err="1"/>
              <a:t>getAge</a:t>
            </a:r>
            <a:r>
              <a:rPr lang="uk-UA" dirty="0"/>
              <a:t> () </a:t>
            </a:r>
            <a:r>
              <a:rPr lang="uk-UA" dirty="0" err="1"/>
              <a:t>method</a:t>
            </a:r>
            <a:r>
              <a:rPr lang="uk-UA" dirty="0"/>
              <a:t> </a:t>
            </a:r>
            <a:r>
              <a:rPr lang="uk-UA" dirty="0" err="1"/>
              <a:t>is</a:t>
            </a:r>
            <a:r>
              <a:rPr lang="uk-UA" dirty="0"/>
              <a:t> </a:t>
            </a:r>
            <a:r>
              <a:rPr lang="uk-UA" dirty="0" err="1"/>
              <a:t>designed</a:t>
            </a:r>
            <a:r>
              <a:rPr lang="uk-UA" dirty="0"/>
              <a:t> </a:t>
            </a:r>
            <a:r>
              <a:rPr lang="uk-UA" dirty="0" err="1"/>
              <a:t>to</a:t>
            </a:r>
            <a:r>
              <a:rPr lang="uk-UA" dirty="0"/>
              <a:t> </a:t>
            </a:r>
            <a:r>
              <a:rPr lang="uk-UA" dirty="0" err="1"/>
              <a:t>get</a:t>
            </a:r>
            <a:r>
              <a:rPr lang="uk-UA" dirty="0"/>
              <a:t> </a:t>
            </a:r>
            <a:r>
              <a:rPr lang="uk-UA" dirty="0" err="1"/>
              <a:t>the</a:t>
            </a:r>
            <a:r>
              <a:rPr lang="uk-UA" dirty="0"/>
              <a:t> </a:t>
            </a:r>
            <a:r>
              <a:rPr lang="uk-UA" dirty="0" err="1"/>
              <a:t>value</a:t>
            </a:r>
            <a:r>
              <a:rPr lang="uk-UA" dirty="0"/>
              <a:t> </a:t>
            </a:r>
            <a:r>
              <a:rPr lang="uk-UA" dirty="0" err="1"/>
              <a:t>of</a:t>
            </a:r>
            <a:r>
              <a:rPr lang="uk-UA" dirty="0"/>
              <a:t> </a:t>
            </a:r>
            <a:r>
              <a:rPr lang="uk-UA" dirty="0" err="1"/>
              <a:t>the</a:t>
            </a:r>
            <a:r>
              <a:rPr lang="uk-UA" dirty="0"/>
              <a:t> _</a:t>
            </a:r>
            <a:r>
              <a:rPr lang="uk-UA" dirty="0" err="1"/>
              <a:t>age</a:t>
            </a:r>
            <a:r>
              <a:rPr lang="uk-UA" dirty="0"/>
              <a:t> </a:t>
            </a:r>
            <a:r>
              <a:rPr lang="uk-UA" dirty="0" err="1"/>
              <a:t>variable</a:t>
            </a:r>
            <a:r>
              <a:rPr lang="uk-UA" dirty="0"/>
              <a:t>. </a:t>
            </a:r>
            <a:r>
              <a:rPr lang="uk-UA" dirty="0" err="1"/>
              <a:t>This</a:t>
            </a:r>
            <a:r>
              <a:rPr lang="uk-UA" dirty="0"/>
              <a:t> </a:t>
            </a:r>
            <a:r>
              <a:rPr lang="uk-UA" dirty="0" err="1"/>
              <a:t>method</a:t>
            </a:r>
            <a:r>
              <a:rPr lang="uk-UA" dirty="0"/>
              <a:t> </a:t>
            </a:r>
            <a:r>
              <a:rPr lang="uk-UA" dirty="0" err="1"/>
              <a:t>is</a:t>
            </a:r>
            <a:r>
              <a:rPr lang="uk-UA" dirty="0"/>
              <a:t> </a:t>
            </a:r>
            <a:r>
              <a:rPr lang="uk-UA" dirty="0" err="1"/>
              <a:t>also</a:t>
            </a:r>
            <a:r>
              <a:rPr lang="uk-UA" dirty="0"/>
              <a:t> </a:t>
            </a:r>
            <a:r>
              <a:rPr lang="uk-UA" dirty="0" err="1"/>
              <a:t>called</a:t>
            </a:r>
            <a:r>
              <a:rPr lang="uk-UA" dirty="0"/>
              <a:t> </a:t>
            </a:r>
            <a:r>
              <a:rPr lang="uk-UA" dirty="0" err="1"/>
              <a:t>getter</a:t>
            </a:r>
            <a:r>
              <a:rPr lang="uk-UA" dirty="0"/>
              <a:t>. </a:t>
            </a:r>
            <a:r>
              <a:rPr lang="uk-UA" dirty="0" err="1"/>
              <a:t>The</a:t>
            </a:r>
            <a:r>
              <a:rPr lang="uk-UA" dirty="0"/>
              <a:t> </a:t>
            </a:r>
            <a:r>
              <a:rPr lang="uk-UA" dirty="0" err="1"/>
              <a:t>second</a:t>
            </a:r>
            <a:r>
              <a:rPr lang="uk-UA" dirty="0"/>
              <a:t> </a:t>
            </a:r>
            <a:r>
              <a:rPr lang="uk-UA" dirty="0" err="1"/>
              <a:t>method</a:t>
            </a:r>
            <a:r>
              <a:rPr lang="uk-UA" dirty="0"/>
              <a:t>, </a:t>
            </a:r>
            <a:r>
              <a:rPr lang="uk-UA" dirty="0" err="1"/>
              <a:t>setAge</a:t>
            </a:r>
            <a:r>
              <a:rPr lang="uk-UA" dirty="0"/>
              <a:t>, </a:t>
            </a:r>
            <a:r>
              <a:rPr lang="uk-UA" dirty="0" err="1"/>
              <a:t>also</a:t>
            </a:r>
            <a:r>
              <a:rPr lang="uk-UA" dirty="0"/>
              <a:t> </a:t>
            </a:r>
            <a:r>
              <a:rPr lang="uk-UA" dirty="0" err="1"/>
              <a:t>called</a:t>
            </a:r>
            <a:r>
              <a:rPr lang="uk-UA" dirty="0"/>
              <a:t> </a:t>
            </a:r>
            <a:r>
              <a:rPr lang="uk-UA" dirty="0" err="1"/>
              <a:t>setter</a:t>
            </a:r>
            <a:r>
              <a:rPr lang="uk-UA" dirty="0"/>
              <a:t>, </a:t>
            </a:r>
            <a:r>
              <a:rPr lang="uk-UA" dirty="0" err="1"/>
              <a:t>is</a:t>
            </a:r>
            <a:r>
              <a:rPr lang="uk-UA" dirty="0"/>
              <a:t> </a:t>
            </a:r>
            <a:r>
              <a:rPr lang="uk-UA" dirty="0" err="1"/>
              <a:t>used</a:t>
            </a:r>
            <a:r>
              <a:rPr lang="uk-UA" dirty="0"/>
              <a:t> </a:t>
            </a:r>
            <a:r>
              <a:rPr lang="uk-UA" dirty="0" err="1"/>
              <a:t>to</a:t>
            </a:r>
            <a:r>
              <a:rPr lang="uk-UA" dirty="0"/>
              <a:t> </a:t>
            </a:r>
            <a:r>
              <a:rPr lang="uk-UA" dirty="0" err="1"/>
              <a:t>set</a:t>
            </a:r>
            <a:r>
              <a:rPr lang="uk-UA" dirty="0"/>
              <a:t> </a:t>
            </a:r>
            <a:r>
              <a:rPr lang="uk-UA" dirty="0" err="1"/>
              <a:t>the</a:t>
            </a:r>
            <a:r>
              <a:rPr lang="uk-UA" dirty="0"/>
              <a:t> </a:t>
            </a:r>
            <a:r>
              <a:rPr lang="uk-UA" dirty="0" err="1"/>
              <a:t>value</a:t>
            </a:r>
            <a:r>
              <a:rPr lang="uk-UA" dirty="0"/>
              <a:t> </a:t>
            </a:r>
            <a:r>
              <a:rPr lang="uk-UA" dirty="0" err="1"/>
              <a:t>of</a:t>
            </a:r>
            <a:r>
              <a:rPr lang="uk-UA" dirty="0"/>
              <a:t> </a:t>
            </a:r>
            <a:r>
              <a:rPr lang="uk-UA" dirty="0" err="1"/>
              <a:t>the</a:t>
            </a:r>
            <a:r>
              <a:rPr lang="uk-UA" dirty="0"/>
              <a:t> _</a:t>
            </a:r>
            <a:r>
              <a:rPr lang="uk-UA" dirty="0" err="1"/>
              <a:t>age</a:t>
            </a:r>
            <a:r>
              <a:rPr lang="uk-UA" dirty="0"/>
              <a:t> </a:t>
            </a:r>
            <a:r>
              <a:rPr lang="uk-UA" dirty="0" err="1"/>
              <a:t>variable</a:t>
            </a:r>
            <a:r>
              <a:rPr lang="uk-UA" dirty="0"/>
              <a:t>.</a:t>
            </a:r>
          </a:p>
          <a:p>
            <a:endParaRPr lang="uk-UA" dirty="0"/>
          </a:p>
          <a:p>
            <a:r>
              <a:rPr lang="uk-UA" dirty="0" err="1"/>
              <a:t>The</a:t>
            </a:r>
            <a:r>
              <a:rPr lang="uk-UA" dirty="0"/>
              <a:t> </a:t>
            </a:r>
            <a:r>
              <a:rPr lang="uk-UA" dirty="0" err="1"/>
              <a:t>advantage</a:t>
            </a:r>
            <a:r>
              <a:rPr lang="uk-UA" dirty="0"/>
              <a:t> </a:t>
            </a:r>
            <a:r>
              <a:rPr lang="uk-UA" dirty="0" err="1"/>
              <a:t>of</a:t>
            </a:r>
            <a:r>
              <a:rPr lang="uk-UA" dirty="0"/>
              <a:t> </a:t>
            </a:r>
            <a:r>
              <a:rPr lang="uk-UA" dirty="0" err="1"/>
              <a:t>this</a:t>
            </a:r>
            <a:r>
              <a:rPr lang="uk-UA" dirty="0"/>
              <a:t> </a:t>
            </a:r>
            <a:r>
              <a:rPr lang="uk-UA" dirty="0" err="1"/>
              <a:t>approach</a:t>
            </a:r>
            <a:r>
              <a:rPr lang="uk-UA" dirty="0"/>
              <a:t> </a:t>
            </a:r>
            <a:r>
              <a:rPr lang="uk-UA" dirty="0" err="1"/>
              <a:t>is</a:t>
            </a:r>
            <a:r>
              <a:rPr lang="uk-UA" dirty="0"/>
              <a:t> </a:t>
            </a:r>
            <a:r>
              <a:rPr lang="uk-UA" dirty="0" err="1"/>
              <a:t>that</a:t>
            </a:r>
            <a:r>
              <a:rPr lang="uk-UA" dirty="0"/>
              <a:t> </a:t>
            </a:r>
            <a:r>
              <a:rPr lang="uk-UA" dirty="0" err="1"/>
              <a:t>we</a:t>
            </a:r>
            <a:r>
              <a:rPr lang="uk-UA" dirty="0"/>
              <a:t> </a:t>
            </a:r>
            <a:r>
              <a:rPr lang="uk-UA" dirty="0" err="1"/>
              <a:t>have</a:t>
            </a:r>
            <a:r>
              <a:rPr lang="uk-UA" dirty="0"/>
              <a:t> </a:t>
            </a:r>
            <a:r>
              <a:rPr lang="uk-UA" dirty="0" err="1"/>
              <a:t>more</a:t>
            </a:r>
            <a:r>
              <a:rPr lang="uk-UA" dirty="0"/>
              <a:t> </a:t>
            </a:r>
            <a:r>
              <a:rPr lang="uk-UA" dirty="0" err="1"/>
              <a:t>control</a:t>
            </a:r>
            <a:r>
              <a:rPr lang="uk-UA" dirty="0"/>
              <a:t> </a:t>
            </a:r>
            <a:r>
              <a:rPr lang="uk-UA" dirty="0" err="1"/>
              <a:t>over</a:t>
            </a:r>
            <a:r>
              <a:rPr lang="uk-UA" dirty="0"/>
              <a:t> </a:t>
            </a:r>
            <a:r>
              <a:rPr lang="uk-UA" dirty="0" err="1"/>
              <a:t>access</a:t>
            </a:r>
            <a:r>
              <a:rPr lang="uk-UA" dirty="0"/>
              <a:t> </a:t>
            </a:r>
            <a:r>
              <a:rPr lang="uk-UA" dirty="0" err="1"/>
              <a:t>to</a:t>
            </a:r>
            <a:r>
              <a:rPr lang="uk-UA" dirty="0"/>
              <a:t> </a:t>
            </a:r>
            <a:r>
              <a:rPr lang="uk-UA" dirty="0" err="1"/>
              <a:t>the</a:t>
            </a:r>
            <a:r>
              <a:rPr lang="uk-UA" dirty="0"/>
              <a:t> _</a:t>
            </a:r>
            <a:r>
              <a:rPr lang="uk-UA" dirty="0" err="1"/>
              <a:t>age</a:t>
            </a:r>
            <a:r>
              <a:rPr lang="uk-UA" dirty="0"/>
              <a:t> </a:t>
            </a:r>
            <a:r>
              <a:rPr lang="uk-UA" dirty="0" err="1"/>
              <a:t>value</a:t>
            </a:r>
            <a:r>
              <a:rPr lang="uk-UA" dirty="0"/>
              <a:t>.</a:t>
            </a:r>
          </a:p>
        </p:txBody>
      </p:sp>
    </p:spTree>
    <p:extLst>
      <p:ext uri="{BB962C8B-B14F-4D97-AF65-F5344CB8AC3E}">
        <p14:creationId xmlns:p14="http://schemas.microsoft.com/office/powerpoint/2010/main" val="4247673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1638" y="547521"/>
            <a:ext cx="6096000" cy="923330"/>
          </a:xfrm>
          <a:prstGeom prst="rect">
            <a:avLst/>
          </a:prstGeom>
        </p:spPr>
        <p:txBody>
          <a:bodyPr>
            <a:spAutoFit/>
          </a:bodyPr>
          <a:lstStyle/>
          <a:p>
            <a:r>
              <a:rPr lang="en-US" dirty="0">
                <a:latin typeface="+mn-lt"/>
              </a:rPr>
              <a:t>Of course, as the functional crowd knows, JavaScript has supported real data encapsulation all along. It’s very easy to declare private data in JavaScript.</a:t>
            </a:r>
            <a:endParaRPr lang="uk-UA" dirty="0">
              <a:latin typeface="+mn-lt"/>
            </a:endParaRPr>
          </a:p>
        </p:txBody>
      </p:sp>
      <p:pic>
        <p:nvPicPr>
          <p:cNvPr id="3" name="Рисунок 2"/>
          <p:cNvPicPr>
            <a:picLocks noChangeAspect="1"/>
          </p:cNvPicPr>
          <p:nvPr/>
        </p:nvPicPr>
        <p:blipFill>
          <a:blip r:embed="rId2"/>
          <a:stretch>
            <a:fillRect/>
          </a:stretch>
        </p:blipFill>
        <p:spPr>
          <a:xfrm>
            <a:off x="2257380" y="1716720"/>
            <a:ext cx="5057819" cy="3387068"/>
          </a:xfrm>
          <a:prstGeom prst="rect">
            <a:avLst/>
          </a:prstGeom>
        </p:spPr>
      </p:pic>
      <p:sp>
        <p:nvSpPr>
          <p:cNvPr id="4" name="Прямоугольник 3"/>
          <p:cNvSpPr/>
          <p:nvPr/>
        </p:nvSpPr>
        <p:spPr>
          <a:xfrm>
            <a:off x="7709209" y="1716720"/>
            <a:ext cx="3921513" cy="923330"/>
          </a:xfrm>
          <a:prstGeom prst="rect">
            <a:avLst/>
          </a:prstGeom>
        </p:spPr>
        <p:txBody>
          <a:bodyPr wrap="square">
            <a:spAutoFit/>
          </a:bodyPr>
          <a:lstStyle/>
          <a:p>
            <a:r>
              <a:rPr lang="en-US" dirty="0">
                <a:latin typeface="+mn-lt"/>
              </a:rPr>
              <a:t>// A variable defined in a factory or constructor function </a:t>
            </a:r>
            <a:r>
              <a:rPr lang="en-US" dirty="0" smtClean="0">
                <a:latin typeface="+mn-lt"/>
              </a:rPr>
              <a:t>scope is </a:t>
            </a:r>
            <a:r>
              <a:rPr lang="en-US" dirty="0">
                <a:latin typeface="+mn-lt"/>
              </a:rPr>
              <a:t>private to that function.</a:t>
            </a:r>
            <a:endParaRPr lang="uk-UA" dirty="0">
              <a:latin typeface="+mn-lt"/>
            </a:endParaRPr>
          </a:p>
        </p:txBody>
      </p:sp>
      <p:cxnSp>
        <p:nvCxnSpPr>
          <p:cNvPr id="6" name="Прямая со стрелкой 5"/>
          <p:cNvCxnSpPr>
            <a:stCxn id="4" idx="1"/>
          </p:cNvCxnSpPr>
          <p:nvPr/>
        </p:nvCxnSpPr>
        <p:spPr>
          <a:xfrm flipH="1" flipV="1">
            <a:off x="4438185" y="2037204"/>
            <a:ext cx="3271024" cy="1411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7709209" y="3164429"/>
            <a:ext cx="4467922" cy="923330"/>
          </a:xfrm>
          <a:prstGeom prst="rect">
            <a:avLst/>
          </a:prstGeom>
        </p:spPr>
        <p:txBody>
          <a:bodyPr wrap="square">
            <a:spAutoFit/>
          </a:bodyPr>
          <a:lstStyle/>
          <a:p>
            <a:r>
              <a:rPr lang="en-US" dirty="0">
                <a:latin typeface="+mn-lt"/>
              </a:rPr>
              <a:t>// Any other functions defined in the same scope are </a:t>
            </a:r>
            <a:r>
              <a:rPr lang="en-US" dirty="0" smtClean="0">
                <a:latin typeface="+mn-lt"/>
              </a:rPr>
              <a:t>privileged: these both </a:t>
            </a:r>
            <a:r>
              <a:rPr lang="en-US" dirty="0">
                <a:latin typeface="+mn-lt"/>
              </a:rPr>
              <a:t>have access to the private `count` </a:t>
            </a:r>
            <a:r>
              <a:rPr lang="en-US" dirty="0" smtClean="0">
                <a:latin typeface="+mn-lt"/>
              </a:rPr>
              <a:t>variable.</a:t>
            </a:r>
            <a:endParaRPr lang="uk-UA" dirty="0">
              <a:latin typeface="+mn-lt"/>
            </a:endParaRPr>
          </a:p>
        </p:txBody>
      </p:sp>
      <p:cxnSp>
        <p:nvCxnSpPr>
          <p:cNvPr id="9" name="Прямая со стрелкой 8"/>
          <p:cNvCxnSpPr>
            <a:stCxn id="7" idx="1"/>
          </p:cNvCxnSpPr>
          <p:nvPr/>
        </p:nvCxnSpPr>
        <p:spPr>
          <a:xfrm flipH="1" flipV="1">
            <a:off x="4786290" y="2798956"/>
            <a:ext cx="2922919" cy="827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56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a:t>
            </a:r>
            <a:r>
              <a:rPr lang="uk-UA" dirty="0" err="1" smtClean="0"/>
              <a:t>nheritance</a:t>
            </a:r>
            <a:endParaRPr lang="uk-UA" dirty="0"/>
          </a:p>
        </p:txBody>
      </p:sp>
      <p:pic>
        <p:nvPicPr>
          <p:cNvPr id="3074" name="Picture 2" descr="PHP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38" y="1918009"/>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85800" y="2345681"/>
            <a:ext cx="5335859" cy="1477328"/>
          </a:xfrm>
          <a:prstGeom prst="rect">
            <a:avLst/>
          </a:prstGeom>
        </p:spPr>
        <p:txBody>
          <a:bodyPr wrap="square">
            <a:spAutoFit/>
          </a:bodyPr>
          <a:lstStyle/>
          <a:p>
            <a:r>
              <a:rPr lang="en-US" dirty="0">
                <a:solidFill>
                  <a:schemeClr val="bg1"/>
                </a:solidFill>
                <a:latin typeface="+mn-lt"/>
              </a:rPr>
              <a:t>In object-oriented programming, </a:t>
            </a:r>
            <a:r>
              <a:rPr lang="en-US" b="1" dirty="0">
                <a:solidFill>
                  <a:schemeClr val="bg1"/>
                </a:solidFill>
                <a:latin typeface="+mn-lt"/>
              </a:rPr>
              <a:t>inheritance</a:t>
            </a:r>
            <a:r>
              <a:rPr lang="en-US" dirty="0">
                <a:solidFill>
                  <a:schemeClr val="bg1"/>
                </a:solidFill>
                <a:latin typeface="+mn-lt"/>
              </a:rPr>
              <a:t> is the mechanism of basing an object or class upon another object (prototype-based inheritance) or class (class-based inheritance), retaining similar implementation. Also defined as deriving new classes (sub classes) from existing </a:t>
            </a:r>
            <a:r>
              <a:rPr lang="en-US" dirty="0" smtClean="0">
                <a:solidFill>
                  <a:schemeClr val="bg1"/>
                </a:solidFill>
                <a:latin typeface="+mn-lt"/>
              </a:rPr>
              <a:t>ones.</a:t>
            </a:r>
            <a:endParaRPr lang="uk-UA" dirty="0">
              <a:solidFill>
                <a:schemeClr val="bg1"/>
              </a:solidFill>
              <a:latin typeface="+mn-lt"/>
            </a:endParaRPr>
          </a:p>
        </p:txBody>
      </p:sp>
      <p:pic>
        <p:nvPicPr>
          <p:cNvPr id="5" name="Рисунок 4"/>
          <p:cNvPicPr>
            <a:picLocks noChangeAspect="1"/>
          </p:cNvPicPr>
          <p:nvPr/>
        </p:nvPicPr>
        <p:blipFill>
          <a:blip r:embed="rId3"/>
          <a:stretch>
            <a:fillRect/>
          </a:stretch>
        </p:blipFill>
        <p:spPr>
          <a:xfrm>
            <a:off x="1364827" y="4326092"/>
            <a:ext cx="4656832" cy="2098133"/>
          </a:xfrm>
          <a:prstGeom prst="rect">
            <a:avLst/>
          </a:prstGeom>
        </p:spPr>
      </p:pic>
    </p:spTree>
    <p:extLst>
      <p:ext uri="{BB962C8B-B14F-4D97-AF65-F5344CB8AC3E}">
        <p14:creationId xmlns:p14="http://schemas.microsoft.com/office/powerpoint/2010/main" val="1549512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91724" y="402488"/>
            <a:ext cx="4995399" cy="3463629"/>
          </a:xfrm>
          <a:prstGeom prst="rect">
            <a:avLst/>
          </a:prstGeom>
        </p:spPr>
      </p:pic>
      <p:pic>
        <p:nvPicPr>
          <p:cNvPr id="3" name="Рисунок 2"/>
          <p:cNvPicPr>
            <a:picLocks noChangeAspect="1"/>
          </p:cNvPicPr>
          <p:nvPr/>
        </p:nvPicPr>
        <p:blipFill>
          <a:blip r:embed="rId3"/>
          <a:stretch>
            <a:fillRect/>
          </a:stretch>
        </p:blipFill>
        <p:spPr>
          <a:xfrm>
            <a:off x="6769719" y="3387776"/>
            <a:ext cx="4232816" cy="2116408"/>
          </a:xfrm>
          <a:prstGeom prst="rect">
            <a:avLst/>
          </a:prstGeom>
        </p:spPr>
      </p:pic>
      <p:sp>
        <p:nvSpPr>
          <p:cNvPr id="4" name="Прямоугольник 3"/>
          <p:cNvSpPr/>
          <p:nvPr/>
        </p:nvSpPr>
        <p:spPr>
          <a:xfrm>
            <a:off x="6769719" y="1028081"/>
            <a:ext cx="4805247" cy="923330"/>
          </a:xfrm>
          <a:prstGeom prst="rect">
            <a:avLst/>
          </a:prstGeom>
        </p:spPr>
        <p:txBody>
          <a:bodyPr wrap="square">
            <a:spAutoFit/>
          </a:bodyPr>
          <a:lstStyle/>
          <a:p>
            <a:r>
              <a:rPr lang="en-US" dirty="0">
                <a:latin typeface="+mn-lt"/>
              </a:rPr>
              <a:t>Inheritance allows for parent class to pass functionality to a child class, again, creating clean and reusable code, avoiding repeats.</a:t>
            </a:r>
            <a:endParaRPr lang="uk-UA" dirty="0">
              <a:latin typeface="+mn-lt"/>
            </a:endParaRPr>
          </a:p>
        </p:txBody>
      </p:sp>
    </p:spTree>
    <p:extLst>
      <p:ext uri="{BB962C8B-B14F-4D97-AF65-F5344CB8AC3E}">
        <p14:creationId xmlns:p14="http://schemas.microsoft.com/office/powerpoint/2010/main" val="1768212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835f28f2-30f1-4728-84d2-86d96e143488"/>
    <ds:schemaRef ds:uri="http://schemas.microsoft.com/office/2006/documentManagement/types"/>
    <ds:schemaRef ds:uri="341e6018-ac0a-4dfb-8409-db9e0d25502e"/>
    <ds:schemaRef ds:uri="http://www.w3.org/XML/1998/namespace"/>
    <ds:schemaRef ds:uri="http://purl.org/dc/dcmityp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189</TotalTime>
  <Words>391</Words>
  <Application>Microsoft Office PowerPoint</Application>
  <PresentationFormat>Широкоэкранный</PresentationFormat>
  <Paragraphs>49</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15</vt:i4>
      </vt:variant>
    </vt:vector>
  </HeadingPairs>
  <TitlesOfParts>
    <vt:vector size="24" baseType="lpstr">
      <vt:lpstr>Arial</vt:lpstr>
      <vt:lpstr>Calibri</vt:lpstr>
      <vt:lpstr>Open Sans</vt:lpstr>
      <vt:lpstr>Open Sans Regular</vt:lpstr>
      <vt:lpstr>Proxima Nova Black</vt:lpstr>
      <vt:lpstr>Wingdings</vt:lpstr>
      <vt:lpstr>1_GRADIENT THEME</vt:lpstr>
      <vt:lpstr>2_GRADIENT THEME</vt:lpstr>
      <vt:lpstr>2_DARK THEME</vt:lpstr>
      <vt:lpstr>Principles of  OOP in JS</vt:lpstr>
      <vt:lpstr>What is OOP?</vt:lpstr>
      <vt:lpstr>Object, property, and method </vt:lpstr>
      <vt:lpstr>Encapsulation </vt:lpstr>
      <vt:lpstr>Презентация PowerPoint</vt:lpstr>
      <vt:lpstr>Презентация PowerPoint</vt:lpstr>
      <vt:lpstr>Презентация PowerPoint</vt:lpstr>
      <vt:lpstr>Inheritance</vt:lpstr>
      <vt:lpstr>Презентация PowerPoint</vt:lpstr>
      <vt:lpstr>Polymorphism</vt:lpstr>
      <vt:lpstr>Презентация PowerPoint</vt:lpstr>
      <vt:lpstr>Abstraction</vt:lpstr>
      <vt:lpstr>Презентация PowerPoint</vt:lpstr>
      <vt:lpstr>Advantages of OOP</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Root</cp:lastModifiedBy>
  <cp:revision>22</cp:revision>
  <dcterms:created xsi:type="dcterms:W3CDTF">2018-11-02T13:55:27Z</dcterms:created>
  <dcterms:modified xsi:type="dcterms:W3CDTF">2020-06-10T10:02:00Z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