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1"/>
  </p:notesMasterIdLst>
  <p:sldIdLst>
    <p:sldId id="1229" r:id="rId7"/>
    <p:sldId id="1231" r:id="rId8"/>
    <p:sldId id="1239" r:id="rId9"/>
    <p:sldId id="1241" r:id="rId10"/>
    <p:sldId id="1240" r:id="rId11"/>
    <p:sldId id="1247" r:id="rId12"/>
    <p:sldId id="1242" r:id="rId13"/>
    <p:sldId id="1243" r:id="rId14"/>
    <p:sldId id="1244" r:id="rId15"/>
    <p:sldId id="1245" r:id="rId16"/>
    <p:sldId id="1246" r:id="rId17"/>
    <p:sldId id="1248" r:id="rId18"/>
    <p:sldId id="1250" r:id="rId19"/>
    <p:sldId id="1252" r:id="rId20"/>
    <p:sldId id="1253" r:id="rId21"/>
    <p:sldId id="1249" r:id="rId22"/>
    <p:sldId id="1254" r:id="rId23"/>
    <p:sldId id="1255" r:id="rId24"/>
    <p:sldId id="1257" r:id="rId25"/>
    <p:sldId id="1258" r:id="rId26"/>
    <p:sldId id="1259" r:id="rId27"/>
    <p:sldId id="1260" r:id="rId28"/>
    <p:sldId id="1261" r:id="rId29"/>
    <p:sldId id="1206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9"/>
            <p14:sldId id="1231"/>
            <p14:sldId id="1239"/>
            <p14:sldId id="1241"/>
            <p14:sldId id="1240"/>
            <p14:sldId id="1247"/>
            <p14:sldId id="1242"/>
            <p14:sldId id="1243"/>
            <p14:sldId id="1244"/>
            <p14:sldId id="1245"/>
            <p14:sldId id="1246"/>
            <p14:sldId id="1248"/>
            <p14:sldId id="1250"/>
            <p14:sldId id="1252"/>
            <p14:sldId id="1253"/>
            <p14:sldId id="1249"/>
            <p14:sldId id="1254"/>
            <p14:sldId id="1255"/>
            <p14:sldId id="1257"/>
            <p14:sldId id="1258"/>
            <p14:sldId id="1259"/>
            <p14:sldId id="1260"/>
            <p14:sldId id="1261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BB9"/>
    <a:srgbClr val="1EB0A4"/>
    <a:srgbClr val="00A6CE"/>
    <a:srgbClr val="24B29C"/>
    <a:srgbClr val="4DBF64"/>
    <a:srgbClr val="51C05F"/>
    <a:srgbClr val="85D116"/>
    <a:srgbClr val="8F2585"/>
    <a:srgbClr val="F26D26"/>
    <a:srgbClr val="BA1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57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31415F-B9DB-4820-AEA0-7D4B3738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0000" dirty="0"/>
              <a:t>Structured </a:t>
            </a:r>
            <a:r>
              <a:rPr lang="en-US" sz="10000" dirty="0" smtClean="0"/>
              <a:t>Query </a:t>
            </a:r>
            <a:r>
              <a:rPr lang="en-US" sz="10000" dirty="0"/>
              <a:t>L</a:t>
            </a:r>
            <a:r>
              <a:rPr lang="en-US" sz="10000" dirty="0" smtClean="0"/>
              <a:t>anguage</a:t>
            </a:r>
            <a:endParaRPr lang="uk-UA" sz="10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BC74F-B18A-4578-98FC-BCE7C88CA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69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commands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87929"/>
            <a:ext cx="4427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Transaction Control Language (TCL):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BEGIN TRANSACTION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COMMIT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3006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 Types</a:t>
            </a:r>
            <a:br>
              <a:rPr lang="en-US" b="1" dirty="0"/>
            </a:b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80" y="1791621"/>
            <a:ext cx="7676918" cy="50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Simple integrity constraint types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0000"/>
              <a:tabLst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  <a:tab pos="9656763" algn="l"/>
              </a:tabLst>
              <a:defRPr/>
            </a:pPr>
            <a:r>
              <a:rPr lang="en-US" altLang="ru-RU" dirty="0"/>
              <a:t>Integrity constraint can be divided into the following types</a:t>
            </a:r>
            <a:r>
              <a:rPr lang="en-US" altLang="ru-RU" dirty="0" smtClean="0"/>
              <a:t>:</a:t>
            </a:r>
            <a:endParaRPr lang="uk-UA" altLang="ru-RU" dirty="0" smtClean="0"/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  <a:tabLst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  <a:tab pos="9656763" algn="l"/>
              </a:tabLst>
              <a:defRPr/>
            </a:pPr>
            <a:r>
              <a:rPr lang="en-US" altLang="ru-RU" dirty="0" smtClean="0"/>
              <a:t>PRIMARY KEY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  <a:tabLst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  <a:tab pos="9656763" algn="l"/>
              </a:tabLst>
              <a:defRPr/>
            </a:pPr>
            <a:r>
              <a:rPr lang="en-US" altLang="ru-RU" dirty="0" smtClean="0"/>
              <a:t>UNIQUE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  <a:tabLst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  <a:tab pos="9656763" algn="l"/>
              </a:tabLst>
              <a:defRPr/>
            </a:pPr>
            <a:r>
              <a:rPr lang="en-US" altLang="ru-RU" dirty="0" smtClean="0"/>
              <a:t>NULL/NOT NULL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SzPct val="100000"/>
              <a:buFont typeface="Wingdings" panose="05000000000000000000" pitchFamily="2" charset="2"/>
              <a:buChar char="Ø"/>
              <a:tabLst>
                <a:tab pos="1120775" algn="l"/>
                <a:tab pos="1570038" algn="l"/>
                <a:tab pos="2019300" algn="l"/>
                <a:tab pos="2468563" algn="l"/>
                <a:tab pos="2917825" algn="l"/>
                <a:tab pos="3367088" algn="l"/>
                <a:tab pos="3816350" algn="l"/>
                <a:tab pos="4265613" algn="l"/>
                <a:tab pos="4714875" algn="l"/>
                <a:tab pos="5164138" algn="l"/>
                <a:tab pos="5613400" algn="l"/>
                <a:tab pos="6062663" algn="l"/>
                <a:tab pos="6511925" algn="l"/>
                <a:tab pos="6961188" algn="l"/>
                <a:tab pos="7410450" algn="l"/>
                <a:tab pos="7859713" algn="l"/>
                <a:tab pos="8308975" algn="l"/>
                <a:tab pos="8758238" algn="l"/>
                <a:tab pos="9207500" algn="l"/>
                <a:tab pos="9656763" algn="l"/>
              </a:tabLst>
              <a:defRPr/>
            </a:pPr>
            <a:r>
              <a:rPr lang="en-US" altLang="ru-RU" dirty="0" smtClean="0"/>
              <a:t>FOREIGN </a:t>
            </a:r>
            <a:r>
              <a:rPr lang="en-US" altLang="ru-RU" dirty="0" smtClean="0"/>
              <a:t>KEY/REFERENCE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76794"/>
            <a:ext cx="5185595" cy="25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5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tables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three types of relationships between tables</a:t>
            </a:r>
            <a:r>
              <a:rPr lang="uk-UA" dirty="0" smtClean="0"/>
              <a:t>: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One to one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One to </a:t>
            </a:r>
            <a:r>
              <a:rPr lang="en-US" dirty="0"/>
              <a:t>many, many to </a:t>
            </a:r>
            <a:r>
              <a:rPr lang="en-US" dirty="0" smtClean="0"/>
              <a:t>one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Many to </a:t>
            </a:r>
            <a:r>
              <a:rPr lang="en-US" dirty="0"/>
              <a:t>many</a:t>
            </a:r>
          </a:p>
          <a:p>
            <a:endParaRPr lang="uk-UA" dirty="0"/>
          </a:p>
        </p:txBody>
      </p:sp>
      <p:pic>
        <p:nvPicPr>
          <p:cNvPr id="2050" name="Picture 2" descr="sql: How do I create a real one-to-one relationship in SQL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70" y="1881769"/>
            <a:ext cx="49815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INQ to SQL - Many to Many Relationships - Code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84" y="4505093"/>
            <a:ext cx="3452002" cy="208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970" y="3499586"/>
            <a:ext cx="4306183" cy="110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990493"/>
            <a:ext cx="10820400" cy="3429000"/>
          </a:xfrm>
        </p:spPr>
        <p:txBody>
          <a:bodyPr/>
          <a:lstStyle/>
          <a:p>
            <a:r>
              <a:rPr lang="en-US" b="1" dirty="0"/>
              <a:t>Primary key</a:t>
            </a:r>
            <a:endParaRPr lang="uk-UA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PRIMARY KEY constraint uniquely identifies each record in a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Primary keys must contain UNIQUE values, and cannot contain NULL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table can have only ONE primary key; and in the table, this primary key can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consist </a:t>
            </a:r>
            <a:r>
              <a:rPr lang="en-US" dirty="0"/>
              <a:t>of </a:t>
            </a:r>
            <a:r>
              <a:rPr lang="en-US" dirty="0" smtClean="0"/>
              <a:t>single</a:t>
            </a:r>
            <a:r>
              <a:rPr lang="uk-UA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multiple columns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Foreign key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FOREIGN KEY is a key used to link two tables together.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 FOREIGN KEY is a field (or collection of fields) in one table that refers to the PRIMARY KEY in another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table containing the foreign key is called the child table, and the table containing the candidate key is called the referenced or parent table.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05700" y="2269274"/>
            <a:ext cx="2381517" cy="23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organize data from </a:t>
            </a:r>
            <a:r>
              <a:rPr lang="en-US" dirty="0" smtClean="0"/>
              <a:t>one table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6524" y="1969477"/>
            <a:ext cx="1211194" cy="4660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33145" y="1969475"/>
            <a:ext cx="1232107" cy="46601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FROM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73604" y="1968923"/>
            <a:ext cx="1373569" cy="4665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WHERE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56983" y="1968923"/>
            <a:ext cx="1377300" cy="46657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ORDER BY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821" y="201754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&lt;</a:t>
            </a:r>
            <a:r>
              <a:rPr lang="en-US" i="1" dirty="0" err="1" smtClean="0">
                <a:solidFill>
                  <a:schemeClr val="bg1"/>
                </a:solidFill>
              </a:rPr>
              <a:t>list_of_fields</a:t>
            </a:r>
            <a:r>
              <a:rPr lang="en-US" i="1" dirty="0" smtClean="0">
                <a:solidFill>
                  <a:schemeClr val="bg1"/>
                </a:solidFill>
              </a:rPr>
              <a:t>&gt;</a:t>
            </a:r>
            <a:endParaRPr lang="uk-UA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4836" y="200985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&lt;</a:t>
            </a:r>
            <a:r>
              <a:rPr lang="en-US" i="1" dirty="0" err="1" smtClean="0">
                <a:solidFill>
                  <a:schemeClr val="bg1"/>
                </a:solidFill>
              </a:rPr>
              <a:t>table_name</a:t>
            </a:r>
            <a:r>
              <a:rPr lang="en-US" i="1" dirty="0" smtClean="0">
                <a:solidFill>
                  <a:schemeClr val="bg1"/>
                </a:solidFill>
              </a:rPr>
              <a:t>&gt;</a:t>
            </a:r>
            <a:endParaRPr lang="uk-UA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7174" y="20098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&lt;condition&gt;</a:t>
            </a:r>
            <a:endParaRPr lang="uk-UA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66791" y="200985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&lt;</a:t>
            </a:r>
            <a:r>
              <a:rPr lang="en-US" i="1" dirty="0" err="1" smtClean="0">
                <a:solidFill>
                  <a:schemeClr val="bg1"/>
                </a:solidFill>
              </a:rPr>
              <a:t>list_of_fields</a:t>
            </a:r>
            <a:r>
              <a:rPr lang="en-US" i="1" dirty="0" smtClean="0">
                <a:solidFill>
                  <a:schemeClr val="bg1"/>
                </a:solidFill>
              </a:rPr>
              <a:t>&gt;</a:t>
            </a:r>
            <a:endParaRPr lang="uk-UA" i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2950617"/>
            <a:ext cx="253146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Comparison operators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, &gt;, &lt;, &gt;=, &lt;=, </a:t>
            </a:r>
            <a:r>
              <a:rPr lang="ru-RU" dirty="0" smtClean="0">
                <a:solidFill>
                  <a:schemeClr val="bg1"/>
                </a:solidFill>
              </a:rPr>
              <a:t>&lt;&gt;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NOT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AND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OR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uk-UA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565252" y="3017123"/>
            <a:ext cx="33974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IN (..,..,..)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BETWEEN</a:t>
            </a:r>
            <a:endParaRPr lang="uk-UA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LIKE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Wildcard </a:t>
            </a:r>
            <a:r>
              <a:rPr lang="en-US" dirty="0" smtClean="0">
                <a:solidFill>
                  <a:schemeClr val="bg1"/>
                </a:solidFill>
              </a:rPr>
              <a:t>characters: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% </a:t>
            </a:r>
            <a:r>
              <a:rPr lang="en-US" dirty="0">
                <a:solidFill>
                  <a:schemeClr val="bg1"/>
                </a:solidFill>
              </a:rPr>
              <a:t>- a substitute for zero or more </a:t>
            </a:r>
            <a:r>
              <a:rPr lang="en-US" dirty="0" smtClean="0">
                <a:solidFill>
                  <a:schemeClr val="bg1"/>
                </a:solidFill>
              </a:rPr>
              <a:t>characters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_ </a:t>
            </a:r>
            <a:r>
              <a:rPr lang="en-US" dirty="0">
                <a:solidFill>
                  <a:schemeClr val="bg1"/>
                </a:solidFill>
              </a:rPr>
              <a:t>- a substitute for a single character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889492" y="3017123"/>
            <a:ext cx="2360107" cy="1286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NULL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4163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and organize data from database tables</a:t>
            </a:r>
            <a:endParaRPr lang="uk-UA" dirty="0"/>
          </a:p>
        </p:txBody>
      </p:sp>
      <p:pic>
        <p:nvPicPr>
          <p:cNvPr id="4098" name="Picture 2" descr="Сделай сам: SQL JOIN на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22" y="2389679"/>
            <a:ext cx="4572543" cy="332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7" y="1913429"/>
            <a:ext cx="3514725" cy="952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452" y="4839646"/>
            <a:ext cx="3476625" cy="9239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452" y="2004896"/>
            <a:ext cx="3419475" cy="1133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22" y="5301608"/>
            <a:ext cx="35052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980222"/>
            <a:ext cx="9428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SQL aggregate functions return a single value, calculated from values in a field.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Aggregate </a:t>
            </a:r>
            <a:r>
              <a:rPr lang="en-US" dirty="0" smtClean="0">
                <a:solidFill>
                  <a:schemeClr val="bg1"/>
                </a:solidFill>
              </a:rPr>
              <a:t>functions: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903552"/>
            <a:ext cx="10820400" cy="3000821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COUNT</a:t>
            </a:r>
            <a:r>
              <a:rPr lang="uk-UA" dirty="0" smtClean="0">
                <a:solidFill>
                  <a:schemeClr val="bg1"/>
                </a:solidFill>
              </a:rPr>
              <a:t>(*);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COUNT(</a:t>
            </a:r>
            <a:r>
              <a:rPr lang="en-US" dirty="0">
                <a:solidFill>
                  <a:schemeClr val="bg1"/>
                </a:solidFill>
              </a:rPr>
              <a:t>field name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МАХ(</a:t>
            </a:r>
            <a:r>
              <a:rPr lang="en-US" dirty="0">
                <a:solidFill>
                  <a:schemeClr val="bg1"/>
                </a:solidFill>
              </a:rPr>
              <a:t>field name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MIN(</a:t>
            </a:r>
            <a:r>
              <a:rPr lang="en-US" dirty="0">
                <a:solidFill>
                  <a:schemeClr val="bg1"/>
                </a:solidFill>
              </a:rPr>
              <a:t>field name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SUM(</a:t>
            </a:r>
            <a:r>
              <a:rPr lang="en-US" dirty="0">
                <a:solidFill>
                  <a:schemeClr val="bg1"/>
                </a:solidFill>
              </a:rPr>
              <a:t>field name</a:t>
            </a:r>
            <a:r>
              <a:rPr lang="uk-UA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>
                <a:solidFill>
                  <a:schemeClr val="bg1"/>
                </a:solidFill>
              </a:rPr>
              <a:t>AVG(</a:t>
            </a:r>
            <a:r>
              <a:rPr lang="en-US" dirty="0">
                <a:solidFill>
                  <a:schemeClr val="bg1"/>
                </a:solidFill>
              </a:rPr>
              <a:t>field name</a:t>
            </a:r>
            <a:r>
              <a:rPr lang="uk-UA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13" y="5147448"/>
            <a:ext cx="2405809" cy="7906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4414" y="3512172"/>
            <a:ext cx="2405809" cy="8368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99" y="5159760"/>
            <a:ext cx="2535129" cy="7783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918" y="5159760"/>
            <a:ext cx="2464497" cy="8177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5918" y="3512172"/>
            <a:ext cx="2642919" cy="84864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57" y="3512172"/>
            <a:ext cx="2083940" cy="8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BY and </a:t>
            </a:r>
            <a:r>
              <a:rPr lang="en-US" dirty="0"/>
              <a:t>HAVING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001864"/>
            <a:ext cx="36873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GROUP BY statement is used in conjunction with the aggregate functions to group the result by one or more fields.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981118" y="2001864"/>
            <a:ext cx="48247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1"/>
                </a:solidFill>
              </a:rPr>
              <a:t>The  HAVING clause includes a predicate used to filter rows resulting from the GROUP BY clause. Because it acts on the results of the GROUP BY clause, aggregation functions can be used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the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uk-UA" dirty="0" smtClean="0">
                <a:solidFill>
                  <a:schemeClr val="bg1"/>
                </a:solidFill>
              </a:rPr>
              <a:t>HAVING</a:t>
            </a:r>
            <a:r>
              <a:rPr lang="uk-UA" dirty="0">
                <a:solidFill>
                  <a:schemeClr val="bg1"/>
                </a:solidFill>
              </a:rPr>
              <a:t> </a:t>
            </a:r>
            <a:r>
              <a:rPr lang="uk-UA" dirty="0" err="1">
                <a:solidFill>
                  <a:schemeClr val="bg1"/>
                </a:solidFill>
              </a:rPr>
              <a:t>clause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predicate</a:t>
            </a:r>
            <a:r>
              <a:rPr lang="uk-UA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59874"/>
            <a:ext cx="3057525" cy="1676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18" y="3611949"/>
            <a:ext cx="3424121" cy="218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816517"/>
            <a:ext cx="833739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subquery is a query that is nested inside a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UPDATE</a:t>
            </a:r>
            <a:r>
              <a:rPr lang="en-US" dirty="0">
                <a:solidFill>
                  <a:schemeClr val="bg1"/>
                </a:solidFill>
              </a:rPr>
              <a:t>, or </a:t>
            </a: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statement, or inside another subquery.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are a few rules that subqueries must follow: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Subqueries must be enclosed within parentheses.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subquery can have only one column in the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clause, unless multiple columns are in the main query for the subquery to compare its selected columns.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 </a:t>
            </a: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>
                <a:solidFill>
                  <a:schemeClr val="bg1"/>
                </a:solidFill>
              </a:rPr>
              <a:t>cannot be used in a subquery.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Subqueries that return more than one row can only be used with multiple value operators, such as the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operator.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BETWEEN</a:t>
            </a:r>
            <a:r>
              <a:rPr lang="en-US" dirty="0">
                <a:solidFill>
                  <a:schemeClr val="bg1"/>
                </a:solidFill>
              </a:rPr>
              <a:t> operator cannot be used with a subquery; however, the </a:t>
            </a:r>
            <a:r>
              <a:rPr lang="en-US" dirty="0">
                <a:solidFill>
                  <a:srgbClr val="0070C0"/>
                </a:solidFill>
              </a:rPr>
              <a:t>BETWEEN</a:t>
            </a:r>
            <a:r>
              <a:rPr lang="en-US" dirty="0">
                <a:solidFill>
                  <a:schemeClr val="bg1"/>
                </a:solidFill>
              </a:rPr>
              <a:t> operator can be used within the subquery.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144" y="1895659"/>
            <a:ext cx="3277057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C1B92-534C-47A0-B35C-7F8EBB8D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  <a:br>
              <a:rPr lang="en-US" dirty="0"/>
            </a:br>
            <a:endParaRPr lang="uk-U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807B4-AFD7-4059-940E-031033A6C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sz="2400" b="1" dirty="0" smtClean="0"/>
              <a:t>Database</a:t>
            </a:r>
            <a:r>
              <a:rPr lang="en-US" sz="2400" dirty="0"/>
              <a:t> is a collection of </a:t>
            </a:r>
            <a:r>
              <a:rPr lang="en-US" sz="2400" dirty="0" smtClean="0"/>
              <a:t>information </a:t>
            </a:r>
            <a:r>
              <a:rPr lang="en-US" sz="2400" dirty="0"/>
              <a:t>that is organized so that it can be easily accessed, managed and </a:t>
            </a:r>
            <a:r>
              <a:rPr lang="en-US" sz="2400" dirty="0" smtClean="0"/>
              <a:t>updated.</a:t>
            </a:r>
            <a:endParaRPr lang="uk-UA" sz="2400" dirty="0"/>
          </a:p>
        </p:txBody>
      </p:sp>
      <p:pic>
        <p:nvPicPr>
          <p:cNvPr id="1026" name="Picture 2" descr="File:Applications-database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03" y="3021981"/>
            <a:ext cx="3000220" cy="34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IS and databases | Una Consulting d.o.o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95" y="3339790"/>
            <a:ext cx="3494049" cy="2620537"/>
          </a:xfrm>
          <a:prstGeom prst="rect">
            <a:avLst/>
          </a:prstGeom>
          <a:noFill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Subqueries examples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57" y="1884093"/>
            <a:ext cx="3432021" cy="17160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111" y="2253425"/>
            <a:ext cx="4781318" cy="27454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6637" y="18840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1727289" y="42932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15" y="4293220"/>
            <a:ext cx="4200525" cy="2105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59755" y="22360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Transactions</a:t>
            </a:r>
            <a:br>
              <a:rPr lang="en-US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799" y="1962604"/>
            <a:ext cx="1030930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 transaction is a sequence of operations performed (using one or more SQL statements) on a database as a single logical unit of work. The effects of all the SQL statements in a transaction can be either all committed (applied to the database) or all rolled back (undone from the database).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17" y="3301432"/>
            <a:ext cx="7132601" cy="327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</a:t>
            </a:r>
            <a:endParaRPr lang="uk-UA" dirty="0"/>
          </a:p>
        </p:txBody>
      </p:sp>
      <p:pic>
        <p:nvPicPr>
          <p:cNvPr id="6146" name="Picture 2" descr="Flink Delivers ACID Transactions on Streamin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609" y="1867907"/>
            <a:ext cx="72199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183130" y="4366068"/>
            <a:ext cx="669741" cy="90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7378" y="5386039"/>
            <a:ext cx="166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Each transaction is “all or nothing”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716662" y="4306307"/>
            <a:ext cx="277370" cy="96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03229" y="5431495"/>
            <a:ext cx="295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should be valid according to all defined rules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857823" y="4366068"/>
            <a:ext cx="253337" cy="101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5052" y="5402994"/>
            <a:ext cx="220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Transaction do not affect each other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8467401" y="4292931"/>
            <a:ext cx="507551" cy="87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67401" y="5266618"/>
            <a:ext cx="277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Committed data would not be lost, even after power failure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smtClean="0"/>
              <a:t>– Transactions Example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" y="2881756"/>
            <a:ext cx="4298795" cy="2586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33" y="2354151"/>
            <a:ext cx="2868570" cy="7913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332" y="5050567"/>
            <a:ext cx="2868571" cy="8179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354" y="1815382"/>
            <a:ext cx="4095750" cy="1981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779" y="4240363"/>
            <a:ext cx="4124325" cy="243840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3289610" y="2531327"/>
            <a:ext cx="1360449" cy="27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256156" y="5468531"/>
            <a:ext cx="1405054" cy="28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3"/>
          </p:cNvCxnSpPr>
          <p:nvPr/>
        </p:nvCxnSpPr>
        <p:spPr>
          <a:xfrm flipV="1">
            <a:off x="7628903" y="2663233"/>
            <a:ext cx="315876" cy="8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</p:cNvCxnSpPr>
          <p:nvPr/>
        </p:nvCxnSpPr>
        <p:spPr>
          <a:xfrm flipV="1">
            <a:off x="7628903" y="5330283"/>
            <a:ext cx="315876" cy="12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9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Database</a:t>
            </a:r>
            <a:r>
              <a:rPr lang="uk-UA" dirty="0" smtClean="0"/>
              <a:t> </a:t>
            </a:r>
            <a:r>
              <a:rPr lang="en-US" dirty="0"/>
              <a:t>model </a:t>
            </a:r>
            <a:endParaRPr lang="uk-UA" dirty="0"/>
          </a:p>
        </p:txBody>
      </p:sp>
      <p:sp>
        <p:nvSpPr>
          <p:cNvPr id="5" name="Шеврон 4"/>
          <p:cNvSpPr/>
          <p:nvPr/>
        </p:nvSpPr>
        <p:spPr>
          <a:xfrm>
            <a:off x="703455" y="1955120"/>
            <a:ext cx="2336180" cy="936703"/>
          </a:xfrm>
          <a:prstGeom prst="chevron">
            <a:avLst/>
          </a:prstGeom>
          <a:solidFill>
            <a:srgbClr val="85D1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Hierarchical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Шеврон 6"/>
          <p:cNvSpPr/>
          <p:nvPr/>
        </p:nvSpPr>
        <p:spPr>
          <a:xfrm>
            <a:off x="3413669" y="1947716"/>
            <a:ext cx="2336180" cy="936703"/>
          </a:xfrm>
          <a:prstGeom prst="chevron">
            <a:avLst/>
          </a:prstGeom>
          <a:solidFill>
            <a:srgbClr val="4DB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9" name="Шеврон 8"/>
          <p:cNvSpPr/>
          <p:nvPr/>
        </p:nvSpPr>
        <p:spPr>
          <a:xfrm>
            <a:off x="6203099" y="1955120"/>
            <a:ext cx="2336180" cy="936703"/>
          </a:xfrm>
          <a:prstGeom prst="chevron">
            <a:avLst/>
          </a:prstGeom>
          <a:solidFill>
            <a:srgbClr val="24B2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Relational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0" name="Шеврон 9"/>
          <p:cNvSpPr/>
          <p:nvPr/>
        </p:nvSpPr>
        <p:spPr>
          <a:xfrm>
            <a:off x="8992529" y="1947716"/>
            <a:ext cx="2336180" cy="936703"/>
          </a:xfrm>
          <a:prstGeom prst="chevron">
            <a:avLst/>
          </a:prstGeom>
          <a:solidFill>
            <a:srgbClr val="0FA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OOP</a:t>
            </a:r>
            <a:endParaRPr lang="uk-UA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5" idx="2"/>
          </p:cNvCxnSpPr>
          <p:nvPr/>
        </p:nvCxnSpPr>
        <p:spPr>
          <a:xfrm flipH="1">
            <a:off x="1457092" y="2891823"/>
            <a:ext cx="180277" cy="111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591" y="4070232"/>
            <a:ext cx="2085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hierarchical database model is a data model in which the data are organized into a tree-like structure.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16" name="Прямая со стрелкой 15"/>
          <p:cNvCxnSpPr>
            <a:stCxn id="7" idx="2"/>
          </p:cNvCxnSpPr>
          <p:nvPr/>
        </p:nvCxnSpPr>
        <p:spPr>
          <a:xfrm flipH="1">
            <a:off x="4108410" y="2884419"/>
            <a:ext cx="239173" cy="111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79953" y="4010692"/>
            <a:ext cx="2397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network model is a database model conceived as a flexible way of representing objects and their relationships.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0" name="Прямая со стрелкой 19"/>
          <p:cNvCxnSpPr>
            <a:stCxn id="9" idx="2"/>
          </p:cNvCxnSpPr>
          <p:nvPr/>
        </p:nvCxnSpPr>
        <p:spPr>
          <a:xfrm>
            <a:off x="7137013" y="2891823"/>
            <a:ext cx="234176" cy="111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8919" y="4021843"/>
            <a:ext cx="2185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relational data model represents </a:t>
            </a:r>
            <a:r>
              <a:rPr lang="en-US" dirty="0">
                <a:solidFill>
                  <a:schemeClr val="bg1"/>
                </a:solidFill>
              </a:rPr>
              <a:t>the database as a collection of relations. A relation is nothing but a table of values.</a:t>
            </a:r>
            <a:endParaRPr lang="uk-UA" dirty="0">
              <a:solidFill>
                <a:schemeClr val="bg1"/>
              </a:solidFill>
            </a:endParaRPr>
          </a:p>
        </p:txBody>
      </p:sp>
      <p:cxnSp>
        <p:nvCxnSpPr>
          <p:cNvPr id="25" name="Прямая со стрелкой 24"/>
          <p:cNvCxnSpPr>
            <a:stCxn id="10" idx="2"/>
          </p:cNvCxnSpPr>
          <p:nvPr/>
        </p:nvCxnSpPr>
        <p:spPr>
          <a:xfrm>
            <a:off x="9926443" y="2884419"/>
            <a:ext cx="234176" cy="139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48312" y="4280286"/>
            <a:ext cx="250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 object-oriented database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bg1"/>
                </a:solidFill>
              </a:rPr>
              <a:t>a database that is based on </a:t>
            </a:r>
            <a:r>
              <a:rPr lang="en-US" dirty="0" smtClean="0">
                <a:solidFill>
                  <a:schemeClr val="bg1"/>
                </a:solidFill>
              </a:rPr>
              <a:t>object-oriented programming </a:t>
            </a:r>
            <a:r>
              <a:rPr lang="en-US" dirty="0">
                <a:solidFill>
                  <a:schemeClr val="bg1"/>
                </a:solidFill>
              </a:rPr>
              <a:t>(OOP)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8819" y="174643"/>
            <a:ext cx="5376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What is SQL?</a:t>
            </a:r>
          </a:p>
        </p:txBody>
      </p:sp>
      <p:sp>
        <p:nvSpPr>
          <p:cNvPr id="14" name="Овальная выноска 13"/>
          <p:cNvSpPr/>
          <p:nvPr/>
        </p:nvSpPr>
        <p:spPr>
          <a:xfrm>
            <a:off x="1410628" y="2188216"/>
            <a:ext cx="2687443" cy="1761893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many animals are in the zoo?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5" name="Овальная выноска 14"/>
          <p:cNvSpPr/>
          <p:nvPr/>
        </p:nvSpPr>
        <p:spPr>
          <a:xfrm flipH="1">
            <a:off x="5543106" y="1937829"/>
            <a:ext cx="2786855" cy="1750742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Ask me, use SQL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1" y="3950109"/>
            <a:ext cx="2326169" cy="232616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01" y="3688571"/>
            <a:ext cx="3169429" cy="31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SQL?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 is a data manipulation language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 is not a programming language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Ways to use SQL: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 commands are interpreted by the DBMS engine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 commands can be used interactively as a query language within the DBMS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 commands can be embedded within programming languages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17" y="2057400"/>
            <a:ext cx="6244683" cy="210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can </a:t>
            </a:r>
            <a:r>
              <a:rPr lang="en-US" dirty="0"/>
              <a:t>SQL do?</a:t>
            </a:r>
            <a:br>
              <a:rPr lang="en-US" dirty="0"/>
            </a:b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685800" y="1890132"/>
            <a:ext cx="11390971" cy="2849136"/>
          </a:xfrm>
        </p:spPr>
        <p:txBody>
          <a:bodyPr numCol="1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SQL can execute queries against a </a:t>
            </a:r>
            <a:r>
              <a:rPr lang="en-US" dirty="0" smtClean="0"/>
              <a:t>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SQL can create new databases, new tables in a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SQL </a:t>
            </a:r>
            <a:r>
              <a:rPr lang="en-US" dirty="0"/>
              <a:t>can retrieve data from a </a:t>
            </a:r>
            <a:r>
              <a:rPr lang="en-US" dirty="0" smtClean="0"/>
              <a:t>database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SQL can insert records in a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SQL can update records in a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SQL can delete records from a </a:t>
            </a:r>
            <a:r>
              <a:rPr lang="en-US" dirty="0" smtClean="0"/>
              <a:t>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SQL can set permissions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026" name="Picture 2" descr="Что такое CRUD-опер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448" y="3224096"/>
            <a:ext cx="6636371" cy="201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SQL commands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09941"/>
            <a:ext cx="41984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Data Definition Language (DDL):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CREATE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ALTER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DROP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067" y="2483162"/>
            <a:ext cx="3696216" cy="52394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344" y="2072831"/>
            <a:ext cx="2915856" cy="179568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067" y="3445450"/>
            <a:ext cx="3343742" cy="7049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067" y="5058139"/>
            <a:ext cx="3501143" cy="5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commands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720840"/>
            <a:ext cx="4845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Data Manipulation Language (DML):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INSERT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SELECT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UPDATE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DELETE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07" y="2401065"/>
            <a:ext cx="6592220" cy="6954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07" y="3386132"/>
            <a:ext cx="3715268" cy="7811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33" y="4333921"/>
            <a:ext cx="5258534" cy="1000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207" y="5683424"/>
            <a:ext cx="5620534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commands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35075"/>
            <a:ext cx="3735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Data Control Language (DCL):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GRANT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DENY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REVOKE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73" y="2525162"/>
            <a:ext cx="6075398" cy="639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73" y="3543235"/>
            <a:ext cx="4703797" cy="4181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173" y="4648308"/>
            <a:ext cx="5033462" cy="4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33E08-7FE9-4F6D-B155-A8777B4A5A5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341e6018-ac0a-4dfb-8409-db9e0d25502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</TotalTime>
  <Words>744</Words>
  <Application>Microsoft Office PowerPoint</Application>
  <PresentationFormat>Широкоэкранный</PresentationFormat>
  <Paragraphs>154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Structured Query Language</vt:lpstr>
      <vt:lpstr>What is database? </vt:lpstr>
      <vt:lpstr>Types of Database model </vt:lpstr>
      <vt:lpstr>Презентация PowerPoint</vt:lpstr>
      <vt:lpstr>What is SQL?</vt:lpstr>
      <vt:lpstr>What can SQL do? </vt:lpstr>
      <vt:lpstr>Types of SQL commands</vt:lpstr>
      <vt:lpstr>Types of SQL commands</vt:lpstr>
      <vt:lpstr>Types of SQL commands</vt:lpstr>
      <vt:lpstr>Types of SQL commands</vt:lpstr>
      <vt:lpstr>SQL Data Types </vt:lpstr>
      <vt:lpstr>Simple integrity constraint types</vt:lpstr>
      <vt:lpstr>Relationships between tables</vt:lpstr>
      <vt:lpstr>Keys</vt:lpstr>
      <vt:lpstr>Select and organize data from one table</vt:lpstr>
      <vt:lpstr>Select and organize data from database tables</vt:lpstr>
      <vt:lpstr>Data aggregation</vt:lpstr>
      <vt:lpstr>GROUP BY and HAVING</vt:lpstr>
      <vt:lpstr>Subqueries</vt:lpstr>
      <vt:lpstr>Subqueries examples</vt:lpstr>
      <vt:lpstr>SQL - Transactions </vt:lpstr>
      <vt:lpstr>ACID</vt:lpstr>
      <vt:lpstr>SQL – Transactions Example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48</cp:revision>
  <dcterms:created xsi:type="dcterms:W3CDTF">2018-11-02T13:55:27Z</dcterms:created>
  <dcterms:modified xsi:type="dcterms:W3CDTF">2020-04-22T12:59:17Z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