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4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6" r:id="rId13"/>
    <p:sldId id="1245" r:id="rId14"/>
    <p:sldId id="1244" r:id="rId15"/>
    <p:sldId id="1247" r:id="rId16"/>
    <p:sldId id="1248" r:id="rId17"/>
    <p:sldId id="1249" r:id="rId18"/>
    <p:sldId id="1250" r:id="rId19"/>
    <p:sldId id="1251" r:id="rId20"/>
    <p:sldId id="1252" r:id="rId21"/>
    <p:sldId id="1253" r:id="rId22"/>
    <p:sldId id="120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40"/>
            <p14:sldId id="1241"/>
            <p14:sldId id="1242"/>
            <p14:sldId id="1243"/>
            <p14:sldId id="1246"/>
            <p14:sldId id="1245"/>
            <p14:sldId id="1244"/>
            <p14:sldId id="1247"/>
            <p14:sldId id="1248"/>
            <p14:sldId id="1249"/>
            <p14:sldId id="1250"/>
            <p14:sldId id="1251"/>
            <p14:sldId id="1252"/>
            <p14:sldId id="125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1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mozilla.org/en-US/docs/Web/JavaScript/Reference/Operators/Operator_Precedence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119"/>
            <a:ext cx="12080488" cy="3047774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dirty="0" smtClean="0"/>
              <a:t>JavaScript</a:t>
            </a:r>
            <a:br>
              <a:rPr lang="en-US" dirty="0" smtClean="0"/>
            </a:br>
            <a:r>
              <a:rPr lang="en-US" sz="12000" dirty="0" smtClean="0"/>
              <a:t>Syntax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1860914"/>
            <a:ext cx="10387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309110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Statements:</a:t>
            </a:r>
            <a:r>
              <a:rPr lang="en-US" b="1" dirty="0" smtClean="0">
                <a:latin typeface="medium-content-sans-serif-font"/>
              </a:rPr>
              <a:t>:</a:t>
            </a:r>
            <a:endParaRPr lang="en-US" b="1" i="0" dirty="0">
              <a:effectLst/>
              <a:latin typeface="medium-content-sans-serif-fon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49" y="2937227"/>
            <a:ext cx="1872592" cy="6770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7" y="2928521"/>
            <a:ext cx="2867025" cy="76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150" y="4018672"/>
            <a:ext cx="2051012" cy="4055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5799" y="4018672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Statements: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5799" y="486126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Statements: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148" y="4861262"/>
            <a:ext cx="2430153" cy="12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8460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and Jumps 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27142" y="19461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 statements includes the following statements: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for/in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jump statements includes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3536278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7142" y="3536278"/>
            <a:ext cx="8764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1" y="5403447"/>
            <a:ext cx="4701917" cy="9001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3447"/>
            <a:ext cx="3789958" cy="9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6591" y="1995398"/>
            <a:ext cx="8195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– is any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of code that can be evaluated to a value is an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expression. It`s 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variables, values combined with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811100"/>
            <a:ext cx="8568876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Example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: a = b * 2;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has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four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it</a:t>
            </a:r>
            <a:r>
              <a:rPr lang="en-US" altLang="uk-UA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2 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a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literal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value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a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variable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 * 2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arithmetic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 = b * 2 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assignment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expression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5009" y="2481147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980013"/>
            <a:ext cx="7734300" cy="1371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5009" y="378651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3687194"/>
            <a:ext cx="2114550" cy="6000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75009" y="5033613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807517"/>
            <a:ext cx="2057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3859" y="226302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2" y="1823805"/>
            <a:ext cx="7239000" cy="1247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5800" y="3778339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Left-hand-side Expressions: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45" y="3302563"/>
            <a:ext cx="6315075" cy="590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45" y="4124096"/>
            <a:ext cx="2619375" cy="4667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5800" y="503909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with side effects:</a:t>
            </a:r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257" y="5039094"/>
            <a:ext cx="1095375" cy="542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521" y="5039094"/>
            <a:ext cx="2381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2037100"/>
            <a:ext cx="807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3625929"/>
            <a:ext cx="3373593" cy="2258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9" y="325659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39" y="3625929"/>
            <a:ext cx="2860949" cy="2258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5030" y="325659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13" y="1978180"/>
            <a:ext cx="4018272" cy="43700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5800" y="2279263"/>
            <a:ext cx="4780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4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variable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735741"/>
            <a:ext cx="3819293" cy="529683"/>
          </a:xfrm>
        </p:spPr>
        <p:txBody>
          <a:bodyPr/>
          <a:lstStyle/>
          <a:p>
            <a:r>
              <a:rPr lang="en-US" dirty="0"/>
              <a:t>A variable is a “</a:t>
            </a:r>
            <a:r>
              <a:rPr lang="en-US" i="1" dirty="0"/>
              <a:t>named storage</a:t>
            </a:r>
            <a:r>
              <a:rPr lang="en-US" dirty="0"/>
              <a:t>” for data. </a:t>
            </a:r>
          </a:p>
        </p:txBody>
      </p:sp>
      <p:pic>
        <p:nvPicPr>
          <p:cNvPr id="1026" name="Picture 2" descr="const VS let VS var - JavaScript w Zac Gord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84" y="2166124"/>
            <a:ext cx="6513844" cy="33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oping with var, let &amp; const - Noteworthy - The Journal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65424"/>
            <a:ext cx="335094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1943803"/>
            <a:ext cx="94060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A variable name should have a clean, obvious meaning, describing the data that it stores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uk-UA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uk-UA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Limitations 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on variable names in JavaScript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en-US" altLang="uk-UA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The name must contain only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letters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digits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, or 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the symbols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$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 and </a:t>
            </a:r>
            <a:r>
              <a:rPr lang="en-US" altLang="uk-UA" dirty="0">
                <a:solidFill>
                  <a:srgbClr val="8F2585"/>
                </a:solidFill>
                <a:latin typeface="Arial" panose="020B0604020202020204" pitchFamily="34" charset="0"/>
              </a:rPr>
              <a:t>_.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The first character must not be a digit</a:t>
            </a:r>
            <a:r>
              <a:rPr lang="en-US" altLang="uk-UA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When the name contains multiple words, </a:t>
            </a:r>
            <a:r>
              <a:rPr lang="en-US" altLang="uk-UA" dirty="0" err="1">
                <a:solidFill>
                  <a:srgbClr val="8F2585"/>
                </a:solidFill>
                <a:latin typeface="Arial" panose="020B0604020202020204" pitchFamily="34" charset="0"/>
              </a:rPr>
              <a:t>camelCase</a:t>
            </a:r>
            <a:r>
              <a:rPr lang="en-US" altLang="uk-UA" dirty="0">
                <a:solidFill>
                  <a:schemeClr val="bg1"/>
                </a:solidFill>
                <a:latin typeface="Arial" panose="020B0604020202020204" pitchFamily="34" charset="0"/>
              </a:rPr>
              <a:t> is commonly used.</a:t>
            </a:r>
            <a:endParaRPr lang="uk-UA" altLang="uk-UA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53752"/>
            <a:ext cx="643896" cy="64389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9633"/>
            <a:ext cx="561673" cy="56167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64" y="4453752"/>
            <a:ext cx="643896" cy="6438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64" y="5419632"/>
            <a:ext cx="561673" cy="56167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42" y="3058059"/>
            <a:ext cx="561673" cy="56167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35" y="2890133"/>
            <a:ext cx="2977497" cy="89752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40" y="4361023"/>
            <a:ext cx="1912318" cy="84199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776" y="5323471"/>
            <a:ext cx="3324458" cy="81702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96" y="5400291"/>
            <a:ext cx="4620662" cy="45839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996" y="4582005"/>
            <a:ext cx="4494151" cy="5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86326"/>
            <a:ext cx="10666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good-to-follow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uk-U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human-readable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shoppingCart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abbreviations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you’re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obvious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currentUser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newUser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currentVisitor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newManInTown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7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names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7748" y="2177236"/>
            <a:ext cx="3589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453" y="4357756"/>
            <a:ext cx="2776866" cy="8705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22" y="3765441"/>
            <a:ext cx="561673" cy="5616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06754"/>
            <a:ext cx="7418070" cy="46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70523"/>
            <a:ext cx="4937570" cy="837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6471" y="2080666"/>
            <a:ext cx="586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6471" y="4267059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operator is </a:t>
            </a:r>
            <a:r>
              <a:rPr lang="en-US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it has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6471" y="2743350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operator is </a:t>
            </a:r>
            <a:r>
              <a:rPr lang="en-US" i="1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has a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operand.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36391"/>
            <a:ext cx="5916704" cy="777624"/>
          </a:xfrm>
          <a:prstGeom prst="rect">
            <a:avLst/>
          </a:prstGeom>
        </p:spPr>
      </p:pic>
      <p:pic>
        <p:nvPicPr>
          <p:cNvPr id="3074" name="Picture 2" descr="https://i2.wp.com/overiq.com/wp-content/uploads/2018/11/operators-and-operands-DGMSUZ.png?resize=224%2C237&amp;quality=90&amp;ssl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66" y="1958304"/>
            <a:ext cx="3431543" cy="36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9514"/>
            <a:ext cx="4752742" cy="2717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590" y="2030972"/>
            <a:ext cx="47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761" y="2489514"/>
            <a:ext cx="4171950" cy="1619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7761" y="2030972"/>
            <a:ext cx="47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590" y="1925706"/>
            <a:ext cx="47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7548"/>
            <a:ext cx="4767146" cy="9685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66" y="3670127"/>
            <a:ext cx="5600192" cy="27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40312"/>
            <a:ext cx="905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2"/>
              </a:rPr>
              <a:t>https://developer.mozilla.org/en-US/docs/Web/JavaScript/Reference/Operators/Operator_Precedence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98" y="2589305"/>
            <a:ext cx="6028977" cy="36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41e6018-ac0a-4dfb-8409-db9e0d25502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583</Words>
  <Application>Microsoft Office PowerPoint</Application>
  <PresentationFormat>Широкоэкранный</PresentationFormat>
  <Paragraphs>67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Calibri</vt:lpstr>
      <vt:lpstr>medium-content-sans-serif-font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JavaScript Syntax</vt:lpstr>
      <vt:lpstr>A variable  </vt:lpstr>
      <vt:lpstr>Variable naming</vt:lpstr>
      <vt:lpstr>Variable naming</vt:lpstr>
      <vt:lpstr>Reserved names</vt:lpstr>
      <vt:lpstr>Operators</vt:lpstr>
      <vt:lpstr>Operators</vt:lpstr>
      <vt:lpstr>Operators</vt:lpstr>
      <vt:lpstr>Operator precedence</vt:lpstr>
      <vt:lpstr>Statements</vt:lpstr>
      <vt:lpstr>Statements</vt:lpstr>
      <vt:lpstr>Expressions</vt:lpstr>
      <vt:lpstr>Expressions</vt:lpstr>
      <vt:lpstr>Expressions</vt:lpstr>
      <vt:lpstr>Control Flow</vt:lpstr>
      <vt:lpstr>Control Flow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30</cp:revision>
  <dcterms:created xsi:type="dcterms:W3CDTF">2018-11-02T13:55:27Z</dcterms:created>
  <dcterms:modified xsi:type="dcterms:W3CDTF">2020-04-25T14:26:49Z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