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42"/>
  </p:notesMasterIdLst>
  <p:sldIdLst>
    <p:sldId id="1229" r:id="rId7"/>
    <p:sldId id="1231" r:id="rId8"/>
    <p:sldId id="1234" r:id="rId9"/>
    <p:sldId id="1235" r:id="rId10"/>
    <p:sldId id="1236" r:id="rId11"/>
    <p:sldId id="1237" r:id="rId12"/>
    <p:sldId id="1238" r:id="rId13"/>
    <p:sldId id="1239" r:id="rId14"/>
    <p:sldId id="1240" r:id="rId15"/>
    <p:sldId id="1241" r:id="rId16"/>
    <p:sldId id="1242" r:id="rId17"/>
    <p:sldId id="1243" r:id="rId18"/>
    <p:sldId id="1244" r:id="rId19"/>
    <p:sldId id="1232" r:id="rId20"/>
    <p:sldId id="1246" r:id="rId21"/>
    <p:sldId id="1248" r:id="rId22"/>
    <p:sldId id="1249" r:id="rId23"/>
    <p:sldId id="1250" r:id="rId24"/>
    <p:sldId id="1251" r:id="rId25"/>
    <p:sldId id="1252" r:id="rId26"/>
    <p:sldId id="1253" r:id="rId27"/>
    <p:sldId id="1254" r:id="rId28"/>
    <p:sldId id="1255" r:id="rId29"/>
    <p:sldId id="1256" r:id="rId30"/>
    <p:sldId id="1257" r:id="rId31"/>
    <p:sldId id="1261" r:id="rId32"/>
    <p:sldId id="1262" r:id="rId33"/>
    <p:sldId id="1263" r:id="rId34"/>
    <p:sldId id="1264" r:id="rId35"/>
    <p:sldId id="1265" r:id="rId36"/>
    <p:sldId id="1266" r:id="rId37"/>
    <p:sldId id="1267" r:id="rId38"/>
    <p:sldId id="1268" r:id="rId39"/>
    <p:sldId id="1269" r:id="rId40"/>
    <p:sldId id="1206"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1"/>
            <p14:sldId id="1234"/>
            <p14:sldId id="1235"/>
            <p14:sldId id="1236"/>
            <p14:sldId id="1237"/>
            <p14:sldId id="1238"/>
            <p14:sldId id="1239"/>
            <p14:sldId id="1240"/>
            <p14:sldId id="1241"/>
            <p14:sldId id="1242"/>
            <p14:sldId id="1243"/>
            <p14:sldId id="1244"/>
            <p14:sldId id="1232"/>
            <p14:sldId id="1246"/>
            <p14:sldId id="1248"/>
            <p14:sldId id="1249"/>
            <p14:sldId id="1250"/>
            <p14:sldId id="1251"/>
            <p14:sldId id="1252"/>
            <p14:sldId id="1253"/>
            <p14:sldId id="1254"/>
            <p14:sldId id="1255"/>
            <p14:sldId id="1256"/>
            <p14:sldId id="1257"/>
            <p14:sldId id="1261"/>
            <p14:sldId id="1262"/>
            <p14:sldId id="1263"/>
            <p14:sldId id="1264"/>
            <p14:sldId id="1265"/>
            <p14:sldId id="1266"/>
            <p14:sldId id="1267"/>
            <p14:sldId id="1268"/>
            <p14:sldId id="126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11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02/06/2020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medium.com/@selvaganesh93/javascript-whats-new-in-ecmascript-2019-es2019-es10-35210c6e7f4b" TargetMode="External"/><Relationship Id="rId2" Type="http://schemas.openxmlformats.org/officeDocument/2006/relationships/hyperlink" Target="https://www.sitepoint.com/es2018-whats-new/" TargetMode="External"/><Relationship Id="rId1" Type="http://schemas.openxmlformats.org/officeDocument/2006/relationships/slideLayout" Target="../slideLayouts/slideLayout3.xml"/><Relationship Id="rId5" Type="http://schemas.openxmlformats.org/officeDocument/2006/relationships/hyperlink" Target="https://tproger.ru/translations/wtf-is-ecmascript/" TargetMode="External"/><Relationship Id="rId4" Type="http://schemas.openxmlformats.org/officeDocument/2006/relationships/hyperlink" Target="https://devinduct.com/blogpost/48/8-new-es10-es2019-features-by-example"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685800" y="685799"/>
            <a:ext cx="8563708" cy="4800601"/>
          </a:xfrm>
        </p:spPr>
        <p:txBody>
          <a:bodyPr/>
          <a:lstStyle/>
          <a:p>
            <a:r>
              <a:rPr lang="en-US" dirty="0" smtClean="0"/>
              <a:t>ES7-ES10</a:t>
            </a:r>
            <a:br>
              <a:rPr lang="en-US" dirty="0" smtClean="0"/>
            </a:br>
            <a:r>
              <a:rPr lang="en-US" dirty="0" smtClean="0"/>
              <a:t>FEATURES</a:t>
            </a:r>
            <a:endParaRPr lang="uk-UA"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r>
              <a:rPr lang="en-US" dirty="0" smtClean="0"/>
              <a:t>by </a:t>
            </a:r>
            <a:r>
              <a:rPr lang="en-US" dirty="0" err="1" smtClean="0"/>
              <a:t>Yuliia</a:t>
            </a:r>
            <a:r>
              <a:rPr lang="en-US" dirty="0" smtClean="0"/>
              <a:t> </a:t>
            </a:r>
            <a:r>
              <a:rPr lang="en-US" dirty="0" err="1" smtClean="0"/>
              <a:t>Humeniuk</a:t>
            </a:r>
            <a:endParaRPr lang="uk-UA"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Object.values</a:t>
            </a:r>
            <a:r>
              <a:rPr lang="en-US" dirty="0"/>
              <a:t>/</a:t>
            </a:r>
            <a:r>
              <a:rPr lang="en-US" dirty="0" err="1"/>
              <a:t>Object.entries</a:t>
            </a:r>
            <a:endParaRPr lang="uk-UA" dirty="0"/>
          </a:p>
        </p:txBody>
      </p:sp>
      <p:sp>
        <p:nvSpPr>
          <p:cNvPr id="5" name="Прямоугольник 4"/>
          <p:cNvSpPr/>
          <p:nvPr/>
        </p:nvSpPr>
        <p:spPr>
          <a:xfrm>
            <a:off x="685799" y="1997179"/>
            <a:ext cx="7755673"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Before</a:t>
            </a:r>
            <a:r>
              <a:rPr lang="uk-UA" dirty="0">
                <a:solidFill>
                  <a:schemeClr val="bg1"/>
                </a:solidFill>
                <a:latin typeface="Arial" panose="020B0604020202020204" pitchFamily="34" charset="0"/>
                <a:cs typeface="Arial" panose="020B0604020202020204" pitchFamily="34" charset="0"/>
              </a:rPr>
              <a:t> ES8/ES2017, </a:t>
            </a:r>
            <a:r>
              <a:rPr lang="uk-UA" dirty="0" err="1">
                <a:solidFill>
                  <a:schemeClr val="bg1"/>
                </a:solidFill>
                <a:latin typeface="Arial" panose="020B0604020202020204" pitchFamily="34" charset="0"/>
                <a:cs typeface="Arial" panose="020B0604020202020204" pitchFamily="34" charset="0"/>
              </a:rPr>
              <a:t>JavaScript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developers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needed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own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properties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t>
            </a:r>
            <a:r>
              <a:rPr lang="uk-UA" dirty="0" err="1">
                <a:solidFill>
                  <a:srgbClr val="92D050"/>
                </a:solidFill>
                <a:latin typeface="Arial" panose="020B0604020202020204" pitchFamily="34" charset="0"/>
                <a:cs typeface="Arial" panose="020B0604020202020204" pitchFamily="34" charset="0"/>
              </a:rPr>
              <a:t>Object.keys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key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access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value</a:t>
            </a:r>
            <a:r>
              <a:rPr lang="uk-UA" dirty="0">
                <a:solidFill>
                  <a:schemeClr val="bg1"/>
                </a:solidFill>
                <a:latin typeface="Arial" panose="020B0604020202020204" pitchFamily="34" charset="0"/>
                <a:cs typeface="Arial" panose="020B0604020202020204" pitchFamily="34" charset="0"/>
              </a:rPr>
              <a:t>:</a:t>
            </a:r>
          </a:p>
        </p:txBody>
      </p:sp>
      <p:pic>
        <p:nvPicPr>
          <p:cNvPr id="7" name="Рисунок 6"/>
          <p:cNvPicPr>
            <a:picLocks noChangeAspect="1"/>
          </p:cNvPicPr>
          <p:nvPr/>
        </p:nvPicPr>
        <p:blipFill>
          <a:blip r:embed="rId2"/>
          <a:stretch>
            <a:fillRect/>
          </a:stretch>
        </p:blipFill>
        <p:spPr>
          <a:xfrm>
            <a:off x="685798" y="3280665"/>
            <a:ext cx="4379511" cy="1933394"/>
          </a:xfrm>
          <a:prstGeom prst="rect">
            <a:avLst/>
          </a:prstGeom>
        </p:spPr>
      </p:pic>
      <p:pic>
        <p:nvPicPr>
          <p:cNvPr id="8" name="Рисунок 7"/>
          <p:cNvPicPr>
            <a:picLocks noChangeAspect="1"/>
          </p:cNvPicPr>
          <p:nvPr/>
        </p:nvPicPr>
        <p:blipFill>
          <a:blip r:embed="rId3"/>
          <a:stretch>
            <a:fillRect/>
          </a:stretch>
        </p:blipFill>
        <p:spPr>
          <a:xfrm>
            <a:off x="6247355" y="3280665"/>
            <a:ext cx="4067523" cy="1933394"/>
          </a:xfrm>
          <a:prstGeom prst="rect">
            <a:avLst/>
          </a:prstGeom>
        </p:spPr>
      </p:pic>
    </p:spTree>
    <p:extLst>
      <p:ext uri="{BB962C8B-B14F-4D97-AF65-F5344CB8AC3E}">
        <p14:creationId xmlns:p14="http://schemas.microsoft.com/office/powerpoint/2010/main" val="3429164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Object.values</a:t>
            </a:r>
            <a:r>
              <a:rPr lang="en-US" dirty="0"/>
              <a:t>/</a:t>
            </a:r>
            <a:r>
              <a:rPr lang="en-US" dirty="0" err="1"/>
              <a:t>Object.entries</a:t>
            </a:r>
            <a:endParaRPr lang="uk-UA" dirty="0"/>
          </a:p>
        </p:txBody>
      </p:sp>
      <p:sp>
        <p:nvSpPr>
          <p:cNvPr id="5" name="Прямоугольник 4"/>
          <p:cNvSpPr/>
          <p:nvPr/>
        </p:nvSpPr>
        <p:spPr>
          <a:xfrm>
            <a:off x="685799" y="1997179"/>
            <a:ext cx="8112513" cy="923330"/>
          </a:xfrm>
          <a:prstGeom prst="rect">
            <a:avLst/>
          </a:prstGeom>
        </p:spPr>
        <p:txBody>
          <a:bodyPr wrap="square">
            <a:spAutoFit/>
          </a:bodyPr>
          <a:lstStyle/>
          <a:p>
            <a:r>
              <a:rPr lang="en-US" dirty="0" err="1">
                <a:solidFill>
                  <a:schemeClr val="bg1"/>
                </a:solidFill>
                <a:latin typeface="Arial" panose="020B0604020202020204" pitchFamily="34" charset="0"/>
                <a:cs typeface="Arial" panose="020B0604020202020204" pitchFamily="34" charset="0"/>
              </a:rPr>
              <a:t>Object.values</a:t>
            </a:r>
            <a:r>
              <a:rPr lang="en-US" dirty="0">
                <a:solidFill>
                  <a:schemeClr val="bg1"/>
                </a:solidFill>
                <a:latin typeface="Arial" panose="020B0604020202020204" pitchFamily="34" charset="0"/>
                <a:cs typeface="Arial" panose="020B0604020202020204" pitchFamily="34" charset="0"/>
              </a:rPr>
              <a:t> returns an array of object’s own enumerable property values. We can iterate over it using good </a:t>
            </a:r>
            <a:r>
              <a:rPr lang="en-US" dirty="0" err="1">
                <a:solidFill>
                  <a:schemeClr val="bg1"/>
                </a:solidFill>
                <a:latin typeface="Arial" panose="020B0604020202020204" pitchFamily="34" charset="0"/>
                <a:cs typeface="Arial" panose="020B0604020202020204" pitchFamily="34" charset="0"/>
              </a:rPr>
              <a:t>Array.prototype.forEach</a:t>
            </a:r>
            <a:r>
              <a:rPr lang="en-US" dirty="0">
                <a:solidFill>
                  <a:schemeClr val="bg1"/>
                </a:solidFill>
                <a:latin typeface="Arial" panose="020B0604020202020204" pitchFamily="34" charset="0"/>
                <a:cs typeface="Arial" panose="020B0604020202020204" pitchFamily="34" charset="0"/>
              </a:rPr>
              <a:t>, but with ES6 arrow function and implicit return:</a:t>
            </a:r>
            <a:endParaRPr lang="uk-UA" dirty="0">
              <a:solidFill>
                <a:schemeClr val="bg1"/>
              </a:solidFill>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685799" y="3158931"/>
            <a:ext cx="5973902" cy="1580338"/>
          </a:xfrm>
          <a:prstGeom prst="rect">
            <a:avLst/>
          </a:prstGeom>
        </p:spPr>
      </p:pic>
      <p:pic>
        <p:nvPicPr>
          <p:cNvPr id="6" name="Рисунок 5"/>
          <p:cNvPicPr>
            <a:picLocks noChangeAspect="1"/>
          </p:cNvPicPr>
          <p:nvPr/>
        </p:nvPicPr>
        <p:blipFill>
          <a:blip r:embed="rId3"/>
          <a:stretch>
            <a:fillRect/>
          </a:stretch>
        </p:blipFill>
        <p:spPr>
          <a:xfrm>
            <a:off x="7125629" y="3158931"/>
            <a:ext cx="4515173" cy="1988024"/>
          </a:xfrm>
          <a:prstGeom prst="rect">
            <a:avLst/>
          </a:prstGeom>
        </p:spPr>
      </p:pic>
    </p:spTree>
    <p:extLst>
      <p:ext uri="{BB962C8B-B14F-4D97-AF65-F5344CB8AC3E}">
        <p14:creationId xmlns:p14="http://schemas.microsoft.com/office/powerpoint/2010/main" val="3835786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Object.values</a:t>
            </a:r>
            <a:r>
              <a:rPr lang="en-US" dirty="0"/>
              <a:t>/</a:t>
            </a:r>
            <a:r>
              <a:rPr lang="en-US" dirty="0" err="1"/>
              <a:t>Object.entries</a:t>
            </a:r>
            <a:endParaRPr lang="uk-UA" dirty="0"/>
          </a:p>
        </p:txBody>
      </p:sp>
      <p:sp>
        <p:nvSpPr>
          <p:cNvPr id="5" name="Прямоугольник 4"/>
          <p:cNvSpPr/>
          <p:nvPr/>
        </p:nvSpPr>
        <p:spPr>
          <a:xfrm>
            <a:off x="685799" y="1997179"/>
            <a:ext cx="10576933" cy="646331"/>
          </a:xfrm>
          <a:prstGeom prst="rect">
            <a:avLst/>
          </a:prstGeom>
        </p:spPr>
        <p:txBody>
          <a:bodyPr wrap="square">
            <a:spAutoFit/>
          </a:bodyPr>
          <a:lstStyle/>
          <a:p>
            <a:r>
              <a:rPr lang="en-US" dirty="0" err="1" smtClean="0">
                <a:solidFill>
                  <a:schemeClr val="bg1"/>
                </a:solidFill>
                <a:latin typeface="Arial" panose="020B0604020202020204" pitchFamily="34" charset="0"/>
                <a:cs typeface="Arial" panose="020B0604020202020204" pitchFamily="34" charset="0"/>
              </a:rPr>
              <a:t>Object.entries</a:t>
            </a:r>
            <a:r>
              <a:rPr lang="uk-UA"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will </a:t>
            </a:r>
            <a:r>
              <a:rPr lang="en-US" dirty="0">
                <a:solidFill>
                  <a:schemeClr val="bg1"/>
                </a:solidFill>
                <a:latin typeface="Arial" panose="020B0604020202020204" pitchFamily="34" charset="0"/>
                <a:cs typeface="Arial" panose="020B0604020202020204" pitchFamily="34" charset="0"/>
              </a:rPr>
              <a:t>return an array of object’s own enumerable property key-value pairs (as an array). Each item of the resulting array will be an array too.</a:t>
            </a:r>
            <a:endParaRPr lang="uk-UA" dirty="0">
              <a:solidFill>
                <a:schemeClr val="bg1"/>
              </a:solidFill>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685798" y="2902375"/>
            <a:ext cx="4092637" cy="799830"/>
          </a:xfrm>
          <a:prstGeom prst="rect">
            <a:avLst/>
          </a:prstGeom>
        </p:spPr>
      </p:pic>
      <p:sp>
        <p:nvSpPr>
          <p:cNvPr id="7" name="Прямоугольник 6"/>
          <p:cNvSpPr/>
          <p:nvPr/>
        </p:nvSpPr>
        <p:spPr>
          <a:xfrm>
            <a:off x="685798" y="3961070"/>
            <a:ext cx="10576934" cy="369332"/>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We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ES6/ES2015 </a:t>
            </a:r>
            <a:r>
              <a:rPr lang="uk-UA" dirty="0" err="1" smtClean="0">
                <a:solidFill>
                  <a:schemeClr val="bg1"/>
                </a:solidFill>
                <a:latin typeface="Arial" panose="020B0604020202020204" pitchFamily="34" charset="0"/>
                <a:cs typeface="Arial" panose="020B0604020202020204" pitchFamily="34" charset="0"/>
              </a:rPr>
              <a:t>destructuring</a:t>
            </a:r>
            <a:r>
              <a:rPr lang="uk-UA" dirty="0" smtClean="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to</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declare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key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value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nested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838777" y="4487932"/>
            <a:ext cx="5135488" cy="1945744"/>
          </a:xfrm>
          <a:prstGeom prst="rect">
            <a:avLst/>
          </a:prstGeom>
        </p:spPr>
      </p:pic>
      <p:pic>
        <p:nvPicPr>
          <p:cNvPr id="9" name="Рисунок 8"/>
          <p:cNvPicPr>
            <a:picLocks noChangeAspect="1"/>
          </p:cNvPicPr>
          <p:nvPr/>
        </p:nvPicPr>
        <p:blipFill>
          <a:blip r:embed="rId4"/>
          <a:stretch>
            <a:fillRect/>
          </a:stretch>
        </p:blipFill>
        <p:spPr>
          <a:xfrm>
            <a:off x="6569462" y="4487932"/>
            <a:ext cx="5124856" cy="1945744"/>
          </a:xfrm>
          <a:prstGeom prst="rect">
            <a:avLst/>
          </a:prstGeom>
        </p:spPr>
      </p:pic>
    </p:spTree>
    <p:extLst>
      <p:ext uri="{BB962C8B-B14F-4D97-AF65-F5344CB8AC3E}">
        <p14:creationId xmlns:p14="http://schemas.microsoft.com/office/powerpoint/2010/main" val="1057293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String.prototype.padStart</a:t>
            </a:r>
            <a:r>
              <a:rPr lang="en-US" dirty="0" smtClean="0"/>
              <a:t>/</a:t>
            </a:r>
            <a:r>
              <a:rPr lang="en-US" dirty="0" err="1" smtClean="0"/>
              <a:t>String.prototype.padEnd</a:t>
            </a:r>
            <a:endParaRPr lang="uk-UA" dirty="0"/>
          </a:p>
        </p:txBody>
      </p:sp>
      <p:sp>
        <p:nvSpPr>
          <p:cNvPr id="5" name="Прямоугольник 4"/>
          <p:cNvSpPr/>
          <p:nvPr/>
        </p:nvSpPr>
        <p:spPr>
          <a:xfrm>
            <a:off x="505522" y="1965506"/>
            <a:ext cx="6096000" cy="1200329"/>
          </a:xfrm>
          <a:prstGeom prst="rect">
            <a:avLst/>
          </a:prstGeom>
        </p:spPr>
        <p:txBody>
          <a:bodyPr>
            <a:spAutoFit/>
          </a:bodyPr>
          <a:lstStyle/>
          <a:p>
            <a:r>
              <a:rPr lang="uk-UA" dirty="0" err="1">
                <a:solidFill>
                  <a:srgbClr val="00B0F0"/>
                </a:solidFill>
                <a:latin typeface="Arial" panose="020B0604020202020204" pitchFamily="34" charset="0"/>
                <a:cs typeface="Arial" panose="020B0604020202020204" pitchFamily="34" charset="0"/>
              </a:rPr>
              <a:t>padStart</a:t>
            </a:r>
            <a:r>
              <a:rPr lang="uk-UA" dirty="0">
                <a:solidFill>
                  <a:srgbClr val="00B0F0"/>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given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length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targetLength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inserting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beginning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given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repeated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needed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until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desired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length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reached</a:t>
            </a:r>
            <a:r>
              <a:rPr lang="uk-UA" dirty="0">
                <a:solidFill>
                  <a:schemeClr val="bg1"/>
                </a:solidFill>
                <a:latin typeface="Arial" panose="020B0604020202020204" pitchFamily="34" charset="0"/>
                <a:cs typeface="Arial" panose="020B0604020202020204" pitchFamily="34" charset="0"/>
              </a:rPr>
              <a:t>. </a:t>
            </a:r>
          </a:p>
        </p:txBody>
      </p:sp>
      <p:pic>
        <p:nvPicPr>
          <p:cNvPr id="6" name="Рисунок 5"/>
          <p:cNvPicPr>
            <a:picLocks noChangeAspect="1"/>
          </p:cNvPicPr>
          <p:nvPr/>
        </p:nvPicPr>
        <p:blipFill>
          <a:blip r:embed="rId2"/>
          <a:stretch>
            <a:fillRect/>
          </a:stretch>
        </p:blipFill>
        <p:spPr>
          <a:xfrm>
            <a:off x="505522" y="3384162"/>
            <a:ext cx="4088780" cy="939159"/>
          </a:xfrm>
          <a:prstGeom prst="rect">
            <a:avLst/>
          </a:prstGeom>
        </p:spPr>
      </p:pic>
      <p:pic>
        <p:nvPicPr>
          <p:cNvPr id="7" name="Рисунок 6"/>
          <p:cNvPicPr>
            <a:picLocks noChangeAspect="1"/>
          </p:cNvPicPr>
          <p:nvPr/>
        </p:nvPicPr>
        <p:blipFill>
          <a:blip r:embed="rId3"/>
          <a:stretch>
            <a:fillRect/>
          </a:stretch>
        </p:blipFill>
        <p:spPr>
          <a:xfrm>
            <a:off x="5840916" y="3384162"/>
            <a:ext cx="4061368" cy="895248"/>
          </a:xfrm>
          <a:prstGeom prst="rect">
            <a:avLst/>
          </a:prstGeom>
        </p:spPr>
      </p:pic>
      <p:pic>
        <p:nvPicPr>
          <p:cNvPr id="8" name="Рисунок 7"/>
          <p:cNvPicPr>
            <a:picLocks noChangeAspect="1"/>
          </p:cNvPicPr>
          <p:nvPr/>
        </p:nvPicPr>
        <p:blipFill>
          <a:blip r:embed="rId4"/>
          <a:stretch>
            <a:fillRect/>
          </a:stretch>
        </p:blipFill>
        <p:spPr>
          <a:xfrm>
            <a:off x="585905" y="5046973"/>
            <a:ext cx="4097608" cy="1645252"/>
          </a:xfrm>
          <a:prstGeom prst="rect">
            <a:avLst/>
          </a:prstGeom>
        </p:spPr>
      </p:pic>
      <p:sp>
        <p:nvSpPr>
          <p:cNvPr id="9" name="Прямоугольник 8"/>
          <p:cNvSpPr/>
          <p:nvPr/>
        </p:nvSpPr>
        <p:spPr>
          <a:xfrm>
            <a:off x="585905" y="4589604"/>
            <a:ext cx="5391219" cy="369332"/>
          </a:xfrm>
          <a:prstGeom prst="rect">
            <a:avLst/>
          </a:prstGeom>
        </p:spPr>
        <p:txBody>
          <a:bodyPr wrap="none">
            <a:spAutoFit/>
          </a:bodyPr>
          <a:lstStyle/>
          <a:p>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useful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financial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statements</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58004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74603" y="791611"/>
            <a:ext cx="5185748" cy="772624"/>
          </a:xfrm>
          <a:prstGeom prst="rect">
            <a:avLst/>
          </a:prstGeom>
        </p:spPr>
      </p:pic>
      <p:pic>
        <p:nvPicPr>
          <p:cNvPr id="3" name="Рисунок 2"/>
          <p:cNvPicPr>
            <a:picLocks noChangeAspect="1"/>
          </p:cNvPicPr>
          <p:nvPr/>
        </p:nvPicPr>
        <p:blipFill>
          <a:blip r:embed="rId3"/>
          <a:stretch>
            <a:fillRect/>
          </a:stretch>
        </p:blipFill>
        <p:spPr>
          <a:xfrm>
            <a:off x="5959629" y="1961985"/>
            <a:ext cx="5185748" cy="712733"/>
          </a:xfrm>
          <a:prstGeom prst="rect">
            <a:avLst/>
          </a:prstGeom>
        </p:spPr>
      </p:pic>
      <p:pic>
        <p:nvPicPr>
          <p:cNvPr id="7" name="Рисунок 6"/>
          <p:cNvPicPr>
            <a:picLocks noChangeAspect="1"/>
          </p:cNvPicPr>
          <p:nvPr/>
        </p:nvPicPr>
        <p:blipFill>
          <a:blip r:embed="rId4"/>
          <a:stretch>
            <a:fillRect/>
          </a:stretch>
        </p:blipFill>
        <p:spPr>
          <a:xfrm>
            <a:off x="974603" y="3243603"/>
            <a:ext cx="5185748" cy="739001"/>
          </a:xfrm>
          <a:prstGeom prst="rect">
            <a:avLst/>
          </a:prstGeom>
        </p:spPr>
      </p:pic>
      <p:pic>
        <p:nvPicPr>
          <p:cNvPr id="8" name="Рисунок 7"/>
          <p:cNvPicPr>
            <a:picLocks noChangeAspect="1"/>
          </p:cNvPicPr>
          <p:nvPr/>
        </p:nvPicPr>
        <p:blipFill>
          <a:blip r:embed="rId5"/>
          <a:stretch>
            <a:fillRect/>
          </a:stretch>
        </p:blipFill>
        <p:spPr>
          <a:xfrm>
            <a:off x="5959629" y="4551489"/>
            <a:ext cx="5185748" cy="699059"/>
          </a:xfrm>
          <a:prstGeom prst="rect">
            <a:avLst/>
          </a:prstGeom>
        </p:spPr>
      </p:pic>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Trailing commas</a:t>
            </a:r>
            <a:r>
              <a:rPr lang="en-US" b="1" dirty="0"/>
              <a:t/>
            </a:r>
            <a:br>
              <a:rPr lang="en-US" b="1" dirty="0"/>
            </a:br>
            <a:endParaRPr lang="uk-UA" dirty="0"/>
          </a:p>
        </p:txBody>
      </p:sp>
      <p:sp>
        <p:nvSpPr>
          <p:cNvPr id="4" name="Прямоугольник 3"/>
          <p:cNvSpPr/>
          <p:nvPr/>
        </p:nvSpPr>
        <p:spPr>
          <a:xfrm>
            <a:off x="583580" y="2041784"/>
            <a:ext cx="7188820"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definitions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purely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syntax</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change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ES5,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valid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JavaScript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should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after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800" y="3304593"/>
            <a:ext cx="2914650" cy="2051465"/>
          </a:xfrm>
          <a:prstGeom prst="rect">
            <a:avLst/>
          </a:prstGeom>
        </p:spPr>
      </p:pic>
      <p:pic>
        <p:nvPicPr>
          <p:cNvPr id="6" name="Рисунок 5"/>
          <p:cNvPicPr>
            <a:picLocks noChangeAspect="1"/>
          </p:cNvPicPr>
          <p:nvPr/>
        </p:nvPicPr>
        <p:blipFill>
          <a:blip r:embed="rId3"/>
          <a:stretch>
            <a:fillRect/>
          </a:stretch>
        </p:blipFill>
        <p:spPr>
          <a:xfrm>
            <a:off x="5782719" y="3961900"/>
            <a:ext cx="3405885" cy="2164487"/>
          </a:xfrm>
          <a:prstGeom prst="rect">
            <a:avLst/>
          </a:prstGeom>
        </p:spPr>
      </p:pic>
      <p:sp>
        <p:nvSpPr>
          <p:cNvPr id="7" name="Прямоугольник 6"/>
          <p:cNvSpPr/>
          <p:nvPr/>
        </p:nvSpPr>
        <p:spPr>
          <a:xfrm>
            <a:off x="5437946" y="3450631"/>
            <a:ext cx="4668907" cy="369332"/>
          </a:xfrm>
          <a:prstGeom prst="rect">
            <a:avLst/>
          </a:prstGeom>
        </p:spPr>
        <p:txBody>
          <a:bodyPr wrap="none">
            <a:spAutoFit/>
          </a:bodyPr>
          <a:lstStyle/>
          <a:p>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ES8,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okay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478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Trailing commas</a:t>
            </a:r>
            <a:r>
              <a:rPr lang="en-US" b="1" dirty="0"/>
              <a:t/>
            </a:r>
            <a:br>
              <a:rPr lang="en-US" b="1" dirty="0"/>
            </a:br>
            <a:endParaRPr lang="uk-UA" dirty="0"/>
          </a:p>
        </p:txBody>
      </p:sp>
      <p:pic>
        <p:nvPicPr>
          <p:cNvPr id="3" name="Рисунок 2"/>
          <p:cNvPicPr>
            <a:picLocks noChangeAspect="1"/>
          </p:cNvPicPr>
          <p:nvPr/>
        </p:nvPicPr>
        <p:blipFill>
          <a:blip r:embed="rId2"/>
          <a:stretch>
            <a:fillRect/>
          </a:stretch>
        </p:blipFill>
        <p:spPr>
          <a:xfrm>
            <a:off x="2537656" y="3040102"/>
            <a:ext cx="5150122" cy="2181228"/>
          </a:xfrm>
          <a:prstGeom prst="rect">
            <a:avLst/>
          </a:prstGeom>
        </p:spPr>
      </p:pic>
      <p:sp>
        <p:nvSpPr>
          <p:cNvPr id="8" name="Прямоугольник 7"/>
          <p:cNvSpPr/>
          <p:nvPr/>
        </p:nvSpPr>
        <p:spPr>
          <a:xfrm>
            <a:off x="577017" y="1995088"/>
            <a:ext cx="6096000" cy="923330"/>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Now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consistent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tolerating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(ES3)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literals</a:t>
            </a:r>
            <a:r>
              <a:rPr lang="uk-UA" dirty="0">
                <a:solidFill>
                  <a:schemeClr val="bg1"/>
                </a:solidFill>
                <a:latin typeface="Arial" panose="020B0604020202020204" pitchFamily="34" charset="0"/>
                <a:cs typeface="Arial" panose="020B0604020202020204" pitchFamily="34" charset="0"/>
              </a:rPr>
              <a:t> (ES5):</a:t>
            </a:r>
          </a:p>
        </p:txBody>
      </p:sp>
      <p:sp>
        <p:nvSpPr>
          <p:cNvPr id="9" name="Прямоугольник 8"/>
          <p:cNvSpPr/>
          <p:nvPr/>
        </p:nvSpPr>
        <p:spPr>
          <a:xfrm>
            <a:off x="6527180" y="4621165"/>
            <a:ext cx="4979020" cy="1200329"/>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Trailing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mostly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useful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multi-line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style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typically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names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everywhere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even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after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9278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latin typeface="+mj-lt"/>
                <a:cs typeface="Arial" panose="020B0604020202020204" pitchFamily="34" charset="0"/>
              </a:rPr>
              <a:t>ECMAScript</a:t>
            </a:r>
            <a:r>
              <a:rPr lang="uk-UA" dirty="0">
                <a:latin typeface="+mj-lt"/>
                <a:cs typeface="Arial" panose="020B0604020202020204" pitchFamily="34" charset="0"/>
              </a:rPr>
              <a:t> 9(2018)</a:t>
            </a:r>
            <a:r>
              <a:rPr lang="uk-UA" dirty="0">
                <a:solidFill>
                  <a:schemeClr val="bg1"/>
                </a:solidFill>
                <a:latin typeface="Arial" panose="020B0604020202020204" pitchFamily="34" charset="0"/>
                <a:cs typeface="Arial" panose="020B0604020202020204" pitchFamily="34" charset="0"/>
              </a:rPr>
              <a:t/>
            </a:r>
            <a:br>
              <a:rPr lang="uk-UA" dirty="0">
                <a:solidFill>
                  <a:schemeClr val="bg1"/>
                </a:solidFill>
                <a:latin typeface="Arial" panose="020B0604020202020204" pitchFamily="34" charset="0"/>
                <a:cs typeface="Arial" panose="020B0604020202020204" pitchFamily="34" charset="0"/>
              </a:rPr>
            </a:br>
            <a:endParaRPr lang="uk-UA" dirty="0"/>
          </a:p>
        </p:txBody>
      </p:sp>
      <p:sp>
        <p:nvSpPr>
          <p:cNvPr id="7" name="Прямоугольник 6"/>
          <p:cNvSpPr/>
          <p:nvPr/>
        </p:nvSpPr>
        <p:spPr>
          <a:xfrm>
            <a:off x="685800" y="1954355"/>
            <a:ext cx="6096000" cy="2446824"/>
          </a:xfrm>
          <a:prstGeom prst="rect">
            <a:avLst/>
          </a:prstGeom>
        </p:spPr>
        <p:txBody>
          <a:bodyPr>
            <a:spAutoFit/>
          </a:bodyPr>
          <a:lstStyle/>
          <a:p>
            <a:r>
              <a:rPr lang="en-US" dirty="0" smtClean="0">
                <a:solidFill>
                  <a:schemeClr val="bg1"/>
                </a:solidFill>
                <a:latin typeface="Arial" panose="020B0604020202020204" pitchFamily="34" charset="0"/>
                <a:cs typeface="Arial" panose="020B0604020202020204" pitchFamily="34" charset="0"/>
              </a:rPr>
              <a:t>This </a:t>
            </a:r>
            <a:r>
              <a:rPr lang="en-US" dirty="0">
                <a:solidFill>
                  <a:schemeClr val="bg1"/>
                </a:solidFill>
                <a:latin typeface="Arial" panose="020B0604020202020204" pitchFamily="34" charset="0"/>
                <a:cs typeface="Arial" panose="020B0604020202020204" pitchFamily="34" charset="0"/>
              </a:rPr>
              <a:t>release offered new features: </a:t>
            </a:r>
            <a:endParaRPr lang="en-US"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Rest / Spread operators</a:t>
            </a:r>
            <a:r>
              <a:rPr lang="en-US" dirty="0">
                <a:solidFill>
                  <a:schemeClr val="bg1"/>
                </a:solidFill>
                <a:latin typeface="Arial" panose="020B0604020202020204" pitchFamily="34" charset="0"/>
                <a:cs typeface="Arial" panose="020B0604020202020204" pitchFamily="34" charset="0"/>
              </a:rPr>
              <a:t> (in </a:t>
            </a:r>
            <a:r>
              <a:rPr lang="en-US" dirty="0" smtClean="0">
                <a:solidFill>
                  <a:schemeClr val="bg1"/>
                </a:solidFill>
                <a:latin typeface="Arial" panose="020B0604020202020204" pitchFamily="34" charset="0"/>
                <a:cs typeface="Arial" panose="020B0604020202020204" pitchFamily="34" charset="0"/>
              </a:rPr>
              <a:t>object)</a:t>
            </a:r>
          </a:p>
          <a:p>
            <a:pPr marL="285750" indent="-285750">
              <a:lnSpc>
                <a:spcPct val="150000"/>
              </a:lnSpc>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Asynchronous iteration</a:t>
            </a:r>
            <a:endParaRPr lang="en-US"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Promise.finally</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smtClean="0">
                <a:solidFill>
                  <a:schemeClr val="bg1"/>
                </a:solidFill>
                <a:latin typeface="Arial" panose="020B0604020202020204" pitchFamily="34" charset="0"/>
                <a:cs typeface="Arial" panose="020B0604020202020204" pitchFamily="34" charset="0"/>
              </a:rPr>
              <a:t>Tagged </a:t>
            </a:r>
            <a:r>
              <a:rPr lang="en-US" dirty="0">
                <a:solidFill>
                  <a:schemeClr val="bg1"/>
                </a:solidFill>
                <a:latin typeface="Arial" panose="020B0604020202020204" pitchFamily="34" charset="0"/>
                <a:cs typeface="Arial" panose="020B0604020202020204" pitchFamily="34" charset="0"/>
              </a:rPr>
              <a:t>string </a:t>
            </a:r>
            <a:r>
              <a:rPr lang="en-US" dirty="0" smtClean="0">
                <a:solidFill>
                  <a:schemeClr val="bg1"/>
                </a:solidFill>
                <a:latin typeface="Arial" panose="020B0604020202020204" pitchFamily="34" charset="0"/>
                <a:cs typeface="Arial" panose="020B0604020202020204" pitchFamily="34" charset="0"/>
              </a:rPr>
              <a:t>template</a:t>
            </a:r>
            <a:endParaRPr lang="en-US"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N</a:t>
            </a:r>
            <a:r>
              <a:rPr lang="en-US" dirty="0" smtClean="0">
                <a:solidFill>
                  <a:schemeClr val="bg1"/>
                </a:solidFill>
                <a:latin typeface="Arial" panose="020B0604020202020204" pitchFamily="34" charset="0"/>
                <a:cs typeface="Arial" panose="020B0604020202020204" pitchFamily="34" charset="0"/>
              </a:rPr>
              <a:t>ew </a:t>
            </a:r>
            <a:r>
              <a:rPr lang="en-US" dirty="0">
                <a:solidFill>
                  <a:schemeClr val="bg1"/>
                </a:solidFill>
                <a:latin typeface="Arial" panose="020B0604020202020204" pitchFamily="34" charset="0"/>
                <a:cs typeface="Arial" panose="020B0604020202020204" pitchFamily="34" charset="0"/>
              </a:rPr>
              <a:t>regex functionality.</a:t>
            </a:r>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199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mj-lt"/>
                <a:cs typeface="Arial" panose="020B0604020202020204" pitchFamily="34" charset="0"/>
              </a:rPr>
              <a:t>Rest </a:t>
            </a:r>
            <a:r>
              <a:rPr lang="en-US" dirty="0">
                <a:latin typeface="+mj-lt"/>
                <a:cs typeface="Arial" panose="020B0604020202020204" pitchFamily="34" charset="0"/>
              </a:rPr>
              <a:t>/ Spread operators</a:t>
            </a:r>
            <a:endParaRPr lang="uk-UA" dirty="0">
              <a:latin typeface="+mj-lt"/>
            </a:endParaRPr>
          </a:p>
        </p:txBody>
      </p:sp>
      <p:sp>
        <p:nvSpPr>
          <p:cNvPr id="4" name="Прямоугольник 3"/>
          <p:cNvSpPr/>
          <p:nvPr/>
        </p:nvSpPr>
        <p:spPr>
          <a:xfrm>
            <a:off x="685800" y="2013016"/>
            <a:ext cx="4800600" cy="923330"/>
          </a:xfrm>
          <a:prstGeom prst="rect">
            <a:avLst/>
          </a:prstGeom>
        </p:spPr>
        <p:txBody>
          <a:bodyPr wrap="square">
            <a:spAutoFit/>
          </a:bodyPr>
          <a:lstStyle/>
          <a:p>
            <a:r>
              <a:rPr lang="en-US" dirty="0" smtClean="0">
                <a:solidFill>
                  <a:schemeClr val="bg1"/>
                </a:solidFill>
                <a:latin typeface="Arial" panose="020B0604020202020204" pitchFamily="34" charset="0"/>
                <a:cs typeface="Arial" panose="020B0604020202020204" pitchFamily="34" charset="0"/>
              </a:rPr>
              <a:t>This </a:t>
            </a:r>
            <a:r>
              <a:rPr lang="en-US" dirty="0">
                <a:solidFill>
                  <a:schemeClr val="bg1"/>
                </a:solidFill>
                <a:latin typeface="Arial" panose="020B0604020202020204" pitchFamily="34" charset="0"/>
                <a:cs typeface="Arial" panose="020B0604020202020204" pitchFamily="34" charset="0"/>
              </a:rPr>
              <a:t>feature has been introduced in the ES6, ES6 but the role of the object in the array is </a:t>
            </a:r>
            <a:r>
              <a:rPr lang="en-US" dirty="0" smtClean="0">
                <a:solidFill>
                  <a:schemeClr val="bg1"/>
                </a:solidFill>
                <a:latin typeface="Arial" panose="020B0604020202020204" pitchFamily="34" charset="0"/>
                <a:cs typeface="Arial" panose="020B0604020202020204" pitchFamily="34" charset="0"/>
              </a:rPr>
              <a:t>limited.</a:t>
            </a:r>
            <a:endParaRPr lang="uk-UA" dirty="0">
              <a:solidFill>
                <a:schemeClr val="bg1"/>
              </a:solidFill>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685800" y="4630019"/>
            <a:ext cx="4717215" cy="923247"/>
          </a:xfrm>
          <a:prstGeom prst="rect">
            <a:avLst/>
          </a:prstGeom>
        </p:spPr>
      </p:pic>
      <p:sp>
        <p:nvSpPr>
          <p:cNvPr id="3" name="Прямоугольник 2"/>
          <p:cNvSpPr/>
          <p:nvPr/>
        </p:nvSpPr>
        <p:spPr>
          <a:xfrm>
            <a:off x="1078755" y="3126908"/>
            <a:ext cx="4098073" cy="923330"/>
          </a:xfrm>
          <a:prstGeom prst="rect">
            <a:avLst/>
          </a:prstGeom>
        </p:spPr>
        <p:txBody>
          <a:bodyPr wrap="square">
            <a:spAutoFit/>
          </a:bodyPr>
          <a:lstStyle/>
          <a:p>
            <a:r>
              <a:rPr lang="en-US" dirty="0" smtClean="0">
                <a:solidFill>
                  <a:schemeClr val="bg1"/>
                </a:solidFill>
                <a:latin typeface="Arial" panose="020B0604020202020204" pitchFamily="34" charset="0"/>
                <a:cs typeface="Arial" panose="020B0604020202020204" pitchFamily="34" charset="0"/>
              </a:rPr>
              <a:t>Rest </a:t>
            </a:r>
            <a:r>
              <a:rPr lang="en-US" dirty="0">
                <a:solidFill>
                  <a:schemeClr val="bg1"/>
                </a:solidFill>
                <a:latin typeface="Arial" panose="020B0604020202020204" pitchFamily="34" charset="0"/>
                <a:cs typeface="Arial" panose="020B0604020202020204" pitchFamily="34" charset="0"/>
              </a:rPr>
              <a:t>parameters convert the last arguments passed to a function into an array:</a:t>
            </a:r>
            <a:endParaRPr lang="uk-UA"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5677830" y="4904334"/>
            <a:ext cx="6096000" cy="923330"/>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works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opposite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turns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separate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arguments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passed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5973335" y="2013016"/>
            <a:ext cx="3895493" cy="2364246"/>
          </a:xfrm>
          <a:prstGeom prst="rect">
            <a:avLst/>
          </a:prstGeom>
        </p:spPr>
      </p:pic>
    </p:spTree>
    <p:extLst>
      <p:ext uri="{BB962C8B-B14F-4D97-AF65-F5344CB8AC3E}">
        <p14:creationId xmlns:p14="http://schemas.microsoft.com/office/powerpoint/2010/main" val="792557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cs typeface="Arial" panose="020B0604020202020204" pitchFamily="34" charset="0"/>
              </a:rPr>
              <a:t>Rest / Spread operators</a:t>
            </a:r>
            <a:endParaRPr lang="uk-UA" dirty="0"/>
          </a:p>
        </p:txBody>
      </p:sp>
      <p:sp>
        <p:nvSpPr>
          <p:cNvPr id="4" name="Прямоугольник 3"/>
          <p:cNvSpPr/>
          <p:nvPr/>
        </p:nvSpPr>
        <p:spPr>
          <a:xfrm>
            <a:off x="685800" y="1923805"/>
            <a:ext cx="6096000" cy="646331"/>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ES2018 enables similar rest/spread functionality for object </a:t>
            </a:r>
            <a:r>
              <a:rPr lang="en-US" dirty="0" err="1">
                <a:solidFill>
                  <a:schemeClr val="bg1"/>
                </a:solidFill>
                <a:latin typeface="Arial" panose="020B0604020202020204" pitchFamily="34" charset="0"/>
                <a:cs typeface="Arial" panose="020B0604020202020204" pitchFamily="34" charset="0"/>
              </a:rPr>
              <a:t>destructuring</a:t>
            </a:r>
            <a:r>
              <a:rPr lang="en-US" dirty="0">
                <a:solidFill>
                  <a:schemeClr val="bg1"/>
                </a:solidFill>
                <a:latin typeface="Arial" panose="020B0604020202020204" pitchFamily="34" charset="0"/>
                <a:cs typeface="Arial" panose="020B0604020202020204" pitchFamily="34" charset="0"/>
              </a:rPr>
              <a:t> as well as arrays. </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1031488" y="2756477"/>
            <a:ext cx="3669100" cy="2515604"/>
          </a:xfrm>
          <a:prstGeom prst="rect">
            <a:avLst/>
          </a:prstGeom>
        </p:spPr>
      </p:pic>
      <p:sp>
        <p:nvSpPr>
          <p:cNvPr id="6" name="Прямоугольник 5"/>
          <p:cNvSpPr/>
          <p:nvPr/>
        </p:nvSpPr>
        <p:spPr>
          <a:xfrm>
            <a:off x="5810729" y="2937674"/>
            <a:ext cx="4852610" cy="369332"/>
          </a:xfrm>
          <a:prstGeom prst="rect">
            <a:avLst/>
          </a:prstGeom>
        </p:spPr>
        <p:txBody>
          <a:bodyPr wrap="none">
            <a:spAutoFit/>
          </a:bodyPr>
          <a:lstStyle/>
          <a:p>
            <a:r>
              <a:rPr lang="en-US" dirty="0">
                <a:solidFill>
                  <a:schemeClr val="bg1"/>
                </a:solidFill>
                <a:latin typeface="Arial" panose="020B0604020202020204" pitchFamily="34" charset="0"/>
                <a:cs typeface="Arial" panose="020B0604020202020204" pitchFamily="34" charset="0"/>
              </a:rPr>
              <a:t>Or you can use it to pass values to a function:</a:t>
            </a:r>
            <a:endParaRPr lang="uk-UA" dirty="0">
              <a:solidFill>
                <a:schemeClr val="bg1"/>
              </a:solidFill>
              <a:latin typeface="Arial" panose="020B0604020202020204" pitchFamily="34" charset="0"/>
              <a:cs typeface="Arial" panose="020B0604020202020204" pitchFamily="34" charset="0"/>
            </a:endParaRPr>
          </a:p>
        </p:txBody>
      </p:sp>
      <p:pic>
        <p:nvPicPr>
          <p:cNvPr id="7" name="Рисунок 6"/>
          <p:cNvPicPr>
            <a:picLocks noChangeAspect="1"/>
          </p:cNvPicPr>
          <p:nvPr/>
        </p:nvPicPr>
        <p:blipFill>
          <a:blip r:embed="rId3"/>
          <a:stretch>
            <a:fillRect/>
          </a:stretch>
        </p:blipFill>
        <p:spPr>
          <a:xfrm>
            <a:off x="6096000" y="3485721"/>
            <a:ext cx="3745866" cy="2774715"/>
          </a:xfrm>
          <a:prstGeom prst="rect">
            <a:avLst/>
          </a:prstGeom>
        </p:spPr>
      </p:pic>
      <p:sp>
        <p:nvSpPr>
          <p:cNvPr id="8" name="Прямоугольник 7"/>
          <p:cNvSpPr/>
          <p:nvPr/>
        </p:nvSpPr>
        <p:spPr>
          <a:xfrm>
            <a:off x="685800" y="5464158"/>
            <a:ext cx="5349812" cy="1200329"/>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Like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single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parameter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declaration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addition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works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level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sub-objects</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72790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r>
              <a:rPr lang="en-US" dirty="0" smtClean="0"/>
              <a:t>ECMAScript 7 (2016)</a:t>
            </a:r>
            <a:endParaRPr lang="uk-UA" dirty="0"/>
          </a:p>
        </p:txBody>
      </p:sp>
      <p:sp>
        <p:nvSpPr>
          <p:cNvPr id="3" name="Прямоугольник 2"/>
          <p:cNvSpPr/>
          <p:nvPr/>
        </p:nvSpPr>
        <p:spPr>
          <a:xfrm>
            <a:off x="685800" y="2228671"/>
            <a:ext cx="9484112" cy="2523768"/>
          </a:xfrm>
          <a:prstGeom prst="rect">
            <a:avLst/>
          </a:prstGeom>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They decided to release a new version of ECMAScript every year starting in 2015. A yearly update means no more big releases like ES6</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smtClean="0">
              <a:solidFill>
                <a:schemeClr val="bg1"/>
              </a:solidFill>
              <a:latin typeface="Arial" panose="020B0604020202020204" pitchFamily="34" charset="0"/>
              <a:cs typeface="Arial" panose="020B0604020202020204" pitchFamily="34" charset="0"/>
            </a:endParaRPr>
          </a:p>
          <a:p>
            <a:r>
              <a:rPr lang="en-US" sz="2000" dirty="0">
                <a:solidFill>
                  <a:srgbClr val="00B0F0"/>
                </a:solidFill>
                <a:latin typeface="Arial" panose="020B0604020202020204" pitchFamily="34" charset="0"/>
                <a:cs typeface="Arial" panose="020B0604020202020204" pitchFamily="34" charset="0"/>
              </a:rPr>
              <a:t>ECMAScript 2016(ES7) </a:t>
            </a:r>
            <a:r>
              <a:rPr lang="en-US" sz="2000" dirty="0">
                <a:solidFill>
                  <a:schemeClr val="bg1"/>
                </a:solidFill>
                <a:latin typeface="Arial" panose="020B0604020202020204" pitchFamily="34" charset="0"/>
                <a:cs typeface="Arial" panose="020B0604020202020204" pitchFamily="34" charset="0"/>
              </a:rPr>
              <a:t>introduced only two new features:</a:t>
            </a:r>
          </a:p>
          <a:p>
            <a:pPr marL="342900" indent="-342900">
              <a:lnSpc>
                <a:spcPct val="150000"/>
              </a:lnSpc>
              <a:buFont typeface="Wingdings" panose="05000000000000000000" pitchFamily="2" charset="2"/>
              <a:buChar char="§"/>
            </a:pPr>
            <a:r>
              <a:rPr lang="en-US" sz="2000" dirty="0" err="1">
                <a:solidFill>
                  <a:schemeClr val="bg1"/>
                </a:solidFill>
                <a:latin typeface="Arial" panose="020B0604020202020204" pitchFamily="34" charset="0"/>
                <a:cs typeface="Arial" panose="020B0604020202020204" pitchFamily="34" charset="0"/>
              </a:rPr>
              <a:t>Array.prototype.includes</a:t>
            </a:r>
            <a:r>
              <a:rPr lang="en-US" sz="2000" dirty="0">
                <a:solidFill>
                  <a:schemeClr val="bg1"/>
                </a:solidFill>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
            </a:pPr>
            <a:r>
              <a:rPr lang="en-US" sz="2000" dirty="0">
                <a:solidFill>
                  <a:schemeClr val="bg1"/>
                </a:solidFill>
                <a:latin typeface="Arial" panose="020B0604020202020204" pitchFamily="34" charset="0"/>
                <a:cs typeface="Arial" panose="020B0604020202020204" pitchFamily="34" charset="0"/>
              </a:rPr>
              <a:t>Exponentiation operator</a:t>
            </a:r>
          </a:p>
          <a:p>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774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cs typeface="Arial" panose="020B0604020202020204" pitchFamily="34" charset="0"/>
              </a:rPr>
              <a:t>Rest / Spread operators</a:t>
            </a:r>
            <a:endParaRPr lang="uk-UA" dirty="0"/>
          </a:p>
        </p:txBody>
      </p:sp>
      <p:sp>
        <p:nvSpPr>
          <p:cNvPr id="3" name="Прямоугольник 2"/>
          <p:cNvSpPr/>
          <p:nvPr/>
        </p:nvSpPr>
        <p:spPr>
          <a:xfrm>
            <a:off x="590351" y="1961944"/>
            <a:ext cx="5763116" cy="369332"/>
          </a:xfrm>
          <a:prstGeom prst="rect">
            <a:avLst/>
          </a:prstGeom>
        </p:spPr>
        <p:txBody>
          <a:bodyPr wrap="non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objects</a:t>
            </a:r>
            <a:r>
              <a:rPr lang="uk-UA" dirty="0">
                <a:solidFill>
                  <a:schemeClr val="bg1"/>
                </a:solidFill>
                <a:latin typeface="Arial" panose="020B0604020202020204" pitchFamily="34" charset="0"/>
                <a:cs typeface="Arial" panose="020B0604020202020204" pitchFamily="34" charset="0"/>
              </a:rPr>
              <a:t>. </a:t>
            </a:r>
          </a:p>
        </p:txBody>
      </p:sp>
      <p:pic>
        <p:nvPicPr>
          <p:cNvPr id="9" name="Рисунок 8"/>
          <p:cNvPicPr>
            <a:picLocks noChangeAspect="1"/>
          </p:cNvPicPr>
          <p:nvPr/>
        </p:nvPicPr>
        <p:blipFill>
          <a:blip r:embed="rId2"/>
          <a:stretch>
            <a:fillRect/>
          </a:stretch>
        </p:blipFill>
        <p:spPr>
          <a:xfrm>
            <a:off x="779921" y="2726357"/>
            <a:ext cx="4394245" cy="1261574"/>
          </a:xfrm>
          <a:prstGeom prst="rect">
            <a:avLst/>
          </a:prstGeom>
        </p:spPr>
      </p:pic>
      <p:sp>
        <p:nvSpPr>
          <p:cNvPr id="10" name="Прямоугольник 9"/>
          <p:cNvSpPr/>
          <p:nvPr/>
        </p:nvSpPr>
        <p:spPr>
          <a:xfrm>
            <a:off x="590351" y="4454123"/>
            <a:ext cx="7371620"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could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clone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objects</a:t>
            </a:r>
            <a:r>
              <a:rPr lang="uk-UA" dirty="0">
                <a:solidFill>
                  <a:schemeClr val="bg1"/>
                </a:solidFill>
                <a:latin typeface="Arial" panose="020B0604020202020204" pitchFamily="34" charset="0"/>
                <a:cs typeface="Arial" panose="020B0604020202020204" pitchFamily="34" charset="0"/>
              </a:rPr>
              <a:t> (obj2 = { ...obj1 };), </a:t>
            </a:r>
            <a:r>
              <a:rPr lang="uk-UA" dirty="0" err="1">
                <a:solidFill>
                  <a:schemeClr val="bg1"/>
                </a:solidFill>
                <a:latin typeface="Arial" panose="020B0604020202020204" pitchFamily="34" charset="0"/>
                <a:cs typeface="Arial" panose="020B0604020202020204" pitchFamily="34" charset="0"/>
              </a:rPr>
              <a:t>but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aware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get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shallow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copies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property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holds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another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clone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refer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same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0767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mj-lt"/>
                <a:cs typeface="Arial" panose="020B0604020202020204" pitchFamily="34" charset="0"/>
              </a:rPr>
              <a:t>Asynchronous </a:t>
            </a:r>
            <a:r>
              <a:rPr lang="en-US" dirty="0" smtClean="0">
                <a:latin typeface="+mj-lt"/>
                <a:cs typeface="Arial" panose="020B0604020202020204" pitchFamily="34" charset="0"/>
              </a:rPr>
              <a:t>iteration</a:t>
            </a:r>
            <a:endParaRPr lang="uk-UA" dirty="0">
              <a:latin typeface="+mj-lt"/>
            </a:endParaRPr>
          </a:p>
        </p:txBody>
      </p:sp>
      <p:sp>
        <p:nvSpPr>
          <p:cNvPr id="4" name="Прямоугольник 3"/>
          <p:cNvSpPr/>
          <p:nvPr/>
        </p:nvSpPr>
        <p:spPr>
          <a:xfrm>
            <a:off x="685800" y="2035318"/>
            <a:ext cx="6807820"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point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journey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attempt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inside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loop</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800" y="3477774"/>
            <a:ext cx="3533066" cy="1133475"/>
          </a:xfrm>
          <a:prstGeom prst="rect">
            <a:avLst/>
          </a:prstGeom>
        </p:spPr>
      </p:pic>
      <p:pic>
        <p:nvPicPr>
          <p:cNvPr id="6" name="Рисунок 5"/>
          <p:cNvPicPr>
            <a:picLocks noChangeAspect="1"/>
          </p:cNvPicPr>
          <p:nvPr/>
        </p:nvPicPr>
        <p:blipFill>
          <a:blip r:embed="rId3"/>
          <a:stretch>
            <a:fillRect/>
          </a:stretch>
        </p:blipFill>
        <p:spPr>
          <a:xfrm>
            <a:off x="685800" y="4910485"/>
            <a:ext cx="3172522" cy="1053690"/>
          </a:xfrm>
          <a:prstGeom prst="rect">
            <a:avLst/>
          </a:prstGeom>
        </p:spPr>
      </p:pic>
      <p:cxnSp>
        <p:nvCxnSpPr>
          <p:cNvPr id="8" name="Прямая соединительная линия 7"/>
          <p:cNvCxnSpPr/>
          <p:nvPr/>
        </p:nvCxnSpPr>
        <p:spPr>
          <a:xfrm flipH="1">
            <a:off x="1159727" y="2921620"/>
            <a:ext cx="412595" cy="3077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159727" y="2921620"/>
            <a:ext cx="412595" cy="3077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5690838" y="3204764"/>
            <a:ext cx="6096000" cy="1200329"/>
          </a:xfrm>
          <a:prstGeom prst="rect">
            <a:avLst/>
          </a:prstGeom>
        </p:spPr>
        <p:txBody>
          <a:bodyPr>
            <a:spAutoFit/>
          </a:bodyPr>
          <a:lstStyle/>
          <a:p>
            <a:r>
              <a:rPr lang="uk-UA" dirty="0" smtClean="0">
                <a:solidFill>
                  <a:schemeClr val="bg1"/>
                </a:solidFill>
                <a:latin typeface="Arial" panose="020B0604020202020204" pitchFamily="34" charset="0"/>
                <a:cs typeface="Arial" panose="020B0604020202020204" pitchFamily="34" charset="0"/>
              </a:rPr>
              <a:t>ES2018 </a:t>
            </a:r>
            <a:r>
              <a:rPr lang="uk-UA" dirty="0" err="1">
                <a:solidFill>
                  <a:schemeClr val="bg1"/>
                </a:solidFill>
                <a:latin typeface="Arial" panose="020B0604020202020204" pitchFamily="34" charset="0"/>
                <a:cs typeface="Arial" panose="020B0604020202020204" pitchFamily="34" charset="0"/>
              </a:rPr>
              <a:t>introduces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iterators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just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regular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iterators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next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Promise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Therefore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keyword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loops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run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operations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series</a:t>
            </a:r>
            <a:r>
              <a:rPr lang="uk-UA" dirty="0">
                <a:solidFill>
                  <a:schemeClr val="bg1"/>
                </a:solidFill>
                <a:latin typeface="Arial" panose="020B0604020202020204" pitchFamily="34" charset="0"/>
                <a:cs typeface="Arial" panose="020B0604020202020204" pitchFamily="34" charset="0"/>
              </a:rPr>
              <a:t>.</a:t>
            </a:r>
          </a:p>
        </p:txBody>
      </p:sp>
      <p:pic>
        <p:nvPicPr>
          <p:cNvPr id="13" name="Рисунок 12"/>
          <p:cNvPicPr>
            <a:picLocks noChangeAspect="1"/>
          </p:cNvPicPr>
          <p:nvPr/>
        </p:nvPicPr>
        <p:blipFill>
          <a:blip r:embed="rId4"/>
          <a:stretch>
            <a:fillRect/>
          </a:stretch>
        </p:blipFill>
        <p:spPr>
          <a:xfrm>
            <a:off x="5690838" y="4611249"/>
            <a:ext cx="4189650" cy="1288080"/>
          </a:xfrm>
          <a:prstGeom prst="rect">
            <a:avLst/>
          </a:prstGeom>
        </p:spPr>
      </p:pic>
    </p:spTree>
    <p:extLst>
      <p:ext uri="{BB962C8B-B14F-4D97-AF65-F5344CB8AC3E}">
        <p14:creationId xmlns:p14="http://schemas.microsoft.com/office/powerpoint/2010/main" val="1322811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Promise.finally</a:t>
            </a:r>
            <a:r>
              <a:rPr lang="en-US" dirty="0"/>
              <a:t>()</a:t>
            </a:r>
            <a:br>
              <a:rPr lang="en-US" dirty="0"/>
            </a:br>
            <a:endParaRPr lang="uk-UA" dirty="0"/>
          </a:p>
        </p:txBody>
      </p:sp>
      <p:sp>
        <p:nvSpPr>
          <p:cNvPr id="5" name="Прямоугольник 4"/>
          <p:cNvSpPr/>
          <p:nvPr/>
        </p:nvSpPr>
        <p:spPr>
          <a:xfrm>
            <a:off x="685800" y="2261491"/>
            <a:ext cx="5012472" cy="2862322"/>
          </a:xfrm>
          <a:prstGeom prst="rect">
            <a:avLst/>
          </a:prstGeom>
        </p:spPr>
        <p:txBody>
          <a:bodyPr wrap="square">
            <a:spAutoFit/>
          </a:bodyPr>
          <a:lstStyle/>
          <a:p>
            <a:r>
              <a:rPr lang="uk-UA" dirty="0">
                <a:solidFill>
                  <a:schemeClr val="bg1"/>
                </a:solidFill>
                <a:latin typeface="Arial" panose="020B0604020202020204" pitchFamily="34" charset="0"/>
                <a:cs typeface="Arial" panose="020B0604020202020204" pitchFamily="34" charset="0"/>
              </a:rPr>
              <a:t>A </a:t>
            </a:r>
            <a:r>
              <a:rPr lang="uk-UA" dirty="0" err="1">
                <a:solidFill>
                  <a:schemeClr val="bg1"/>
                </a:solidFill>
                <a:latin typeface="Arial" panose="020B0604020202020204" pitchFamily="34" charset="0"/>
                <a:cs typeface="Arial" panose="020B0604020202020204" pitchFamily="34" charset="0"/>
              </a:rPr>
              <a:t>Promise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chain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either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succeed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fail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trigger</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catch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block</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cases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run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same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regardless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outcome</a:t>
            </a:r>
            <a:r>
              <a:rPr lang="uk-UA"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example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clean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dialog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close</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database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connection</a:t>
            </a:r>
            <a:r>
              <a:rPr lang="uk-UA" dirty="0" smtClean="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a:p>
            <a:endParaRPr lang="uk-UA" dirty="0">
              <a:solidFill>
                <a:schemeClr val="bg1"/>
              </a:solidFill>
              <a:latin typeface="Arial" panose="020B0604020202020204" pitchFamily="34" charset="0"/>
              <a:cs typeface="Arial" panose="020B0604020202020204" pitchFamily="34" charset="0"/>
            </a:endParaRPr>
          </a:p>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finally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prototype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allows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specify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logic</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place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rather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duplicating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catch</a:t>
            </a:r>
            <a:r>
              <a:rPr lang="uk-UA" dirty="0">
                <a:solidFill>
                  <a:schemeClr val="bg1"/>
                </a:solidFill>
                <a:latin typeface="Arial" panose="020B0604020202020204" pitchFamily="34" charset="0"/>
                <a:cs typeface="Arial" panose="020B0604020202020204" pitchFamily="34" charset="0"/>
              </a:rPr>
              <a:t>():</a:t>
            </a:r>
          </a:p>
        </p:txBody>
      </p:sp>
      <p:pic>
        <p:nvPicPr>
          <p:cNvPr id="6" name="Рисунок 5"/>
          <p:cNvPicPr>
            <a:picLocks noChangeAspect="1"/>
          </p:cNvPicPr>
          <p:nvPr/>
        </p:nvPicPr>
        <p:blipFill>
          <a:blip r:embed="rId2"/>
          <a:stretch>
            <a:fillRect/>
          </a:stretch>
        </p:blipFill>
        <p:spPr>
          <a:xfrm>
            <a:off x="6978176" y="2261491"/>
            <a:ext cx="3948161" cy="2968432"/>
          </a:xfrm>
          <a:prstGeom prst="rect">
            <a:avLst/>
          </a:prstGeom>
        </p:spPr>
      </p:pic>
    </p:spTree>
    <p:extLst>
      <p:ext uri="{BB962C8B-B14F-4D97-AF65-F5344CB8AC3E}">
        <p14:creationId xmlns:p14="http://schemas.microsoft.com/office/powerpoint/2010/main" val="2436146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mj-lt"/>
                <a:cs typeface="Arial" panose="020B0604020202020204" pitchFamily="34" charset="0"/>
              </a:rPr>
              <a:t>Tagged string template</a:t>
            </a:r>
            <a:r>
              <a:rPr lang="en-US" dirty="0">
                <a:solidFill>
                  <a:srgbClr val="242424"/>
                </a:solidFill>
                <a:latin typeface="Arial" panose="020B0604020202020204" pitchFamily="34" charset="0"/>
                <a:cs typeface="Arial" panose="020B0604020202020204" pitchFamily="34" charset="0"/>
              </a:rPr>
              <a:t/>
            </a:r>
            <a:br>
              <a:rPr lang="en-US" dirty="0">
                <a:solidFill>
                  <a:srgbClr val="242424"/>
                </a:solidFill>
                <a:latin typeface="Arial" panose="020B0604020202020204" pitchFamily="34" charset="0"/>
                <a:cs typeface="Arial" panose="020B0604020202020204" pitchFamily="34" charset="0"/>
              </a:rPr>
            </a:br>
            <a:endParaRPr lang="uk-UA" dirty="0"/>
          </a:p>
        </p:txBody>
      </p:sp>
      <p:sp>
        <p:nvSpPr>
          <p:cNvPr id="4" name="Прямоугольник 3"/>
          <p:cNvSpPr/>
          <p:nvPr/>
        </p:nvSpPr>
        <p:spPr>
          <a:xfrm>
            <a:off x="685800" y="2043566"/>
            <a:ext cx="6096000" cy="1477328"/>
          </a:xfrm>
          <a:prstGeom prst="rect">
            <a:avLst/>
          </a:prstGeom>
        </p:spPr>
        <p:txBody>
          <a:bodyPr>
            <a:spAutoFit/>
          </a:bodyPr>
          <a:lstStyle/>
          <a:p>
            <a:r>
              <a:rPr lang="en-US" dirty="0">
                <a:solidFill>
                  <a:srgbClr val="2D2D2D"/>
                </a:solidFill>
                <a:latin typeface="Arial" panose="020B0604020202020204" pitchFamily="34" charset="0"/>
                <a:cs typeface="Arial" panose="020B0604020202020204" pitchFamily="34" charset="0"/>
              </a:rPr>
              <a:t>Tags allow you to parse Template Strings with functions. The first parameter of the tag function contains an array of string values. The rest of the parameters are expression dependent. Finally, your function can return the processed string (or it can return something completely different).</a:t>
            </a:r>
            <a:endParaRPr lang="uk-UA" dirty="0">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1015458" y="3974830"/>
            <a:ext cx="4024893" cy="1993401"/>
          </a:xfrm>
          <a:prstGeom prst="rect">
            <a:avLst/>
          </a:prstGeom>
        </p:spPr>
      </p:pic>
      <p:pic>
        <p:nvPicPr>
          <p:cNvPr id="7" name="Рисунок 6"/>
          <p:cNvPicPr>
            <a:picLocks noChangeAspect="1"/>
          </p:cNvPicPr>
          <p:nvPr/>
        </p:nvPicPr>
        <p:blipFill>
          <a:blip r:embed="rId3"/>
          <a:stretch>
            <a:fillRect/>
          </a:stretch>
        </p:blipFill>
        <p:spPr>
          <a:xfrm>
            <a:off x="5964043" y="3831139"/>
            <a:ext cx="4733209" cy="1632957"/>
          </a:xfrm>
          <a:prstGeom prst="rect">
            <a:avLst/>
          </a:prstGeom>
        </p:spPr>
      </p:pic>
    </p:spTree>
    <p:extLst>
      <p:ext uri="{BB962C8B-B14F-4D97-AF65-F5344CB8AC3E}">
        <p14:creationId xmlns:p14="http://schemas.microsoft.com/office/powerpoint/2010/main" val="1242798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Regex</a:t>
            </a:r>
            <a:r>
              <a:rPr lang="en-US" dirty="0" smtClean="0">
                <a:solidFill>
                  <a:schemeClr val="bg1"/>
                </a:solidFill>
                <a:latin typeface="Arial" panose="020B0604020202020204" pitchFamily="34" charset="0"/>
                <a:cs typeface="Arial" panose="020B0604020202020204" pitchFamily="34" charset="0"/>
              </a:rPr>
              <a:t> </a:t>
            </a:r>
            <a:r>
              <a:rPr lang="en-US" dirty="0" smtClean="0"/>
              <a:t>Named </a:t>
            </a:r>
            <a:r>
              <a:rPr lang="en-US" dirty="0"/>
              <a:t>Capture Groups</a:t>
            </a:r>
            <a:br>
              <a:rPr lang="en-US" dirty="0"/>
            </a:br>
            <a:endParaRPr lang="uk-UA" dirty="0"/>
          </a:p>
        </p:txBody>
      </p:sp>
      <p:sp>
        <p:nvSpPr>
          <p:cNvPr id="4" name="Прямоугольник 3"/>
          <p:cNvSpPr/>
          <p:nvPr/>
        </p:nvSpPr>
        <p:spPr>
          <a:xfrm>
            <a:off x="685800" y="1963725"/>
            <a:ext cx="8235176" cy="923330"/>
          </a:xfrm>
          <a:prstGeom prst="rect">
            <a:avLst/>
          </a:prstGeom>
        </p:spPr>
        <p:txBody>
          <a:bodyPr wrap="square">
            <a:spAutoFit/>
          </a:bodyPr>
          <a:lstStyle/>
          <a:p>
            <a:r>
              <a:rPr lang="en-US" dirty="0">
                <a:solidFill>
                  <a:srgbClr val="3A3A3A"/>
                </a:solidFill>
                <a:latin typeface="Arial" panose="020B0604020202020204" pitchFamily="34" charset="0"/>
                <a:cs typeface="Arial" panose="020B0604020202020204" pitchFamily="34" charset="0"/>
              </a:rPr>
              <a:t>JavaScript regular expressions can return a match object -</a:t>
            </a:r>
            <a:r>
              <a:rPr lang="en-US" dirty="0" smtClean="0">
                <a:solidFill>
                  <a:srgbClr val="3A3A3A"/>
                </a:solidFill>
                <a:latin typeface="Arial" panose="020B0604020202020204" pitchFamily="34" charset="0"/>
                <a:cs typeface="Arial" panose="020B0604020202020204" pitchFamily="34" charset="0"/>
              </a:rPr>
              <a:t> </a:t>
            </a:r>
            <a:r>
              <a:rPr lang="en-US" dirty="0">
                <a:solidFill>
                  <a:srgbClr val="3A3A3A"/>
                </a:solidFill>
                <a:latin typeface="Arial" panose="020B0604020202020204" pitchFamily="34" charset="0"/>
                <a:cs typeface="Arial" panose="020B0604020202020204" pitchFamily="34" charset="0"/>
              </a:rPr>
              <a:t>an array-like value containing matched strings. For example, to parse a date in YYYY-MM-DD format:</a:t>
            </a:r>
            <a:endParaRPr lang="uk-UA" dirty="0">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799" y="3098527"/>
            <a:ext cx="5391616" cy="1838331"/>
          </a:xfrm>
          <a:prstGeom prst="rect">
            <a:avLst/>
          </a:prstGeom>
        </p:spPr>
      </p:pic>
    </p:spTree>
    <p:extLst>
      <p:ext uri="{BB962C8B-B14F-4D97-AF65-F5344CB8AC3E}">
        <p14:creationId xmlns:p14="http://schemas.microsoft.com/office/powerpoint/2010/main" val="1848763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Regex</a:t>
            </a:r>
            <a:r>
              <a:rPr lang="en-US" dirty="0" smtClean="0">
                <a:solidFill>
                  <a:schemeClr val="bg1"/>
                </a:solidFill>
                <a:latin typeface="Arial" panose="020B0604020202020204" pitchFamily="34" charset="0"/>
                <a:cs typeface="Arial" panose="020B0604020202020204" pitchFamily="34" charset="0"/>
              </a:rPr>
              <a:t> </a:t>
            </a:r>
            <a:r>
              <a:rPr lang="en-US" dirty="0" smtClean="0"/>
              <a:t>Named </a:t>
            </a:r>
            <a:r>
              <a:rPr lang="en-US" dirty="0"/>
              <a:t>Capture Groups</a:t>
            </a:r>
            <a:br>
              <a:rPr lang="en-US" dirty="0"/>
            </a:br>
            <a:endParaRPr lang="uk-UA" dirty="0"/>
          </a:p>
        </p:txBody>
      </p:sp>
      <p:sp>
        <p:nvSpPr>
          <p:cNvPr id="4" name="Прямоугольник 3"/>
          <p:cNvSpPr/>
          <p:nvPr/>
        </p:nvSpPr>
        <p:spPr>
          <a:xfrm>
            <a:off x="685800" y="1963725"/>
            <a:ext cx="8235176" cy="646331"/>
          </a:xfrm>
          <a:prstGeom prst="rect">
            <a:avLst/>
          </a:prstGeom>
        </p:spPr>
        <p:txBody>
          <a:bodyPr wrap="square">
            <a:spAutoFit/>
          </a:bodyPr>
          <a:lstStyle/>
          <a:p>
            <a:r>
              <a:rPr lang="en-US" dirty="0">
                <a:solidFill>
                  <a:srgbClr val="3A3A3A"/>
                </a:solidFill>
                <a:latin typeface="Arial" panose="020B0604020202020204" pitchFamily="34" charset="0"/>
                <a:cs typeface="Arial" panose="020B0604020202020204" pitchFamily="34" charset="0"/>
              </a:rPr>
              <a:t>ES2018 permits groups to be named using the notation ?&lt;name&gt; immediately after the opening capture bracket </a:t>
            </a:r>
            <a:r>
              <a:rPr lang="en-US" dirty="0" smtClean="0">
                <a:solidFill>
                  <a:srgbClr val="3A3A3A"/>
                </a:solidFill>
                <a:latin typeface="Arial" panose="020B0604020202020204" pitchFamily="34" charset="0"/>
                <a:cs typeface="Arial" panose="020B0604020202020204" pitchFamily="34" charset="0"/>
              </a:rPr>
              <a:t>( .</a:t>
            </a:r>
            <a:endParaRPr lang="uk-UA" dirty="0">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4767147" y="2286890"/>
            <a:ext cx="7244901" cy="1844598"/>
          </a:xfrm>
          <a:prstGeom prst="rect">
            <a:avLst/>
          </a:prstGeom>
        </p:spPr>
      </p:pic>
      <p:sp>
        <p:nvSpPr>
          <p:cNvPr id="6" name="Прямоугольник 5"/>
          <p:cNvSpPr/>
          <p:nvPr/>
        </p:nvSpPr>
        <p:spPr>
          <a:xfrm>
            <a:off x="685800" y="3932806"/>
            <a:ext cx="4365702" cy="1477328"/>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Any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named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group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fails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match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property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undefined</a:t>
            </a:r>
            <a:r>
              <a:rPr lang="uk-UA" dirty="0">
                <a:solidFill>
                  <a:schemeClr val="bg1"/>
                </a:solidFill>
                <a:latin typeface="Arial" panose="020B0604020202020204" pitchFamily="34" charset="0"/>
                <a:cs typeface="Arial" panose="020B0604020202020204" pitchFamily="34" charset="0"/>
              </a:rPr>
              <a:t>.</a:t>
            </a:r>
          </a:p>
          <a:p>
            <a:endParaRPr lang="uk-UA" dirty="0">
              <a:solidFill>
                <a:schemeClr val="bg1"/>
              </a:solidFill>
              <a:latin typeface="Arial" panose="020B0604020202020204" pitchFamily="34" charset="0"/>
              <a:cs typeface="Arial" panose="020B0604020202020204" pitchFamily="34" charset="0"/>
            </a:endParaRPr>
          </a:p>
          <a:p>
            <a:r>
              <a:rPr lang="uk-UA" dirty="0" err="1">
                <a:solidFill>
                  <a:schemeClr val="bg1"/>
                </a:solidFill>
                <a:latin typeface="Arial" panose="020B0604020202020204" pitchFamily="34" charset="0"/>
                <a:cs typeface="Arial" panose="020B0604020202020204" pitchFamily="34" charset="0"/>
              </a:rPr>
              <a:t>Named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captures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also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replace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methods</a:t>
            </a:r>
            <a:endParaRPr lang="uk-UA" dirty="0">
              <a:solidFill>
                <a:schemeClr val="bg1"/>
              </a:solidFill>
              <a:latin typeface="Arial" panose="020B0604020202020204" pitchFamily="34" charset="0"/>
              <a:cs typeface="Arial" panose="020B0604020202020204" pitchFamily="34" charset="0"/>
            </a:endParaRPr>
          </a:p>
        </p:txBody>
      </p:sp>
      <p:pic>
        <p:nvPicPr>
          <p:cNvPr id="7" name="Рисунок 6"/>
          <p:cNvPicPr>
            <a:picLocks noChangeAspect="1"/>
          </p:cNvPicPr>
          <p:nvPr/>
        </p:nvPicPr>
        <p:blipFill>
          <a:blip r:embed="rId3"/>
          <a:stretch>
            <a:fillRect/>
          </a:stretch>
        </p:blipFill>
        <p:spPr>
          <a:xfrm>
            <a:off x="5051502" y="4454653"/>
            <a:ext cx="6804764" cy="1377435"/>
          </a:xfrm>
          <a:prstGeom prst="rect">
            <a:avLst/>
          </a:prstGeom>
        </p:spPr>
      </p:pic>
    </p:spTree>
    <p:extLst>
      <p:ext uri="{BB962C8B-B14F-4D97-AF65-F5344CB8AC3E}">
        <p14:creationId xmlns:p14="http://schemas.microsoft.com/office/powerpoint/2010/main" val="461290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cs typeface="Arial" panose="020B0604020202020204" pitchFamily="34" charset="0"/>
              </a:rPr>
              <a:t>ECMAScript</a:t>
            </a:r>
            <a:r>
              <a:rPr lang="uk-UA" dirty="0">
                <a:cs typeface="Arial" panose="020B0604020202020204" pitchFamily="34" charset="0"/>
              </a:rPr>
              <a:t> </a:t>
            </a:r>
            <a:r>
              <a:rPr lang="en-US" dirty="0" smtClean="0">
                <a:cs typeface="Arial" panose="020B0604020202020204" pitchFamily="34" charset="0"/>
              </a:rPr>
              <a:t>10</a:t>
            </a:r>
            <a:r>
              <a:rPr lang="uk-UA" dirty="0" smtClean="0">
                <a:cs typeface="Arial" panose="020B0604020202020204" pitchFamily="34" charset="0"/>
              </a:rPr>
              <a:t>(201</a:t>
            </a:r>
            <a:r>
              <a:rPr lang="en-US" dirty="0">
                <a:cs typeface="Arial" panose="020B0604020202020204" pitchFamily="34" charset="0"/>
              </a:rPr>
              <a:t>9</a:t>
            </a:r>
            <a:r>
              <a:rPr lang="uk-UA" dirty="0" smtClean="0">
                <a:cs typeface="Arial" panose="020B0604020202020204" pitchFamily="34" charset="0"/>
              </a:rPr>
              <a:t>)</a:t>
            </a:r>
            <a:endParaRPr lang="uk-UA" dirty="0"/>
          </a:p>
        </p:txBody>
      </p:sp>
      <p:sp>
        <p:nvSpPr>
          <p:cNvPr id="3" name="Текст 2"/>
          <p:cNvSpPr>
            <a:spLocks noGrp="1"/>
          </p:cNvSpPr>
          <p:nvPr>
            <p:ph type="body" sz="quarter" idx="10"/>
          </p:nvPr>
        </p:nvSpPr>
        <p:spPr>
          <a:xfrm>
            <a:off x="685800" y="2057400"/>
            <a:ext cx="7878337" cy="2458844"/>
          </a:xfrm>
        </p:spPr>
        <p:txBody>
          <a:bodyPr numCol="2"/>
          <a:lstStyle/>
          <a:p>
            <a:r>
              <a:rPr lang="en-US" sz="1800" dirty="0">
                <a:latin typeface="Arial" panose="020B0604020202020204" pitchFamily="34" charset="0"/>
                <a:cs typeface="Arial" panose="020B0604020202020204" pitchFamily="34" charset="0"/>
              </a:rPr>
              <a:t>ES10 version </a:t>
            </a:r>
            <a:r>
              <a:rPr lang="en-US" sz="1800" dirty="0" smtClean="0">
                <a:latin typeface="Arial" panose="020B0604020202020204" pitchFamily="34" charset="0"/>
                <a:cs typeface="Arial" panose="020B0604020202020204" pitchFamily="34" charset="0"/>
              </a:rPr>
              <a:t>included:</a:t>
            </a:r>
          </a:p>
          <a:p>
            <a:r>
              <a:rPr lang="en-US" sz="1800" dirty="0">
                <a:latin typeface="Arial" panose="020B0604020202020204" pitchFamily="34" charset="0"/>
                <a:cs typeface="Arial" panose="020B0604020202020204" pitchFamily="34" charset="0"/>
              </a:rPr>
              <a:t> New </a:t>
            </a:r>
            <a:r>
              <a:rPr lang="en-US" sz="1800" dirty="0" smtClean="0">
                <a:latin typeface="Arial" panose="020B0604020202020204" pitchFamily="34" charset="0"/>
                <a:cs typeface="Arial" panose="020B0604020202020204" pitchFamily="34" charset="0"/>
              </a:rPr>
              <a:t>Methods:</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Array.flat</a:t>
            </a:r>
            <a:r>
              <a:rPr lang="en-US" sz="18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Array.flatMap</a:t>
            </a:r>
            <a:r>
              <a:rPr lang="en-US" sz="18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String.trimStart</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trimEnd</a:t>
            </a:r>
            <a:r>
              <a:rPr lang="en-US" sz="18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Object.fromEntries</a:t>
            </a:r>
            <a:r>
              <a:rPr lang="en-US" sz="1800" dirty="0" smtClean="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try…catch</a:t>
            </a:r>
            <a:r>
              <a:rPr lang="en-US" sz="1800" dirty="0">
                <a:latin typeface="Arial" panose="020B0604020202020204" pitchFamily="34" charset="0"/>
                <a:cs typeface="Arial" panose="020B0604020202020204" pitchFamily="34" charset="0"/>
              </a:rPr>
              <a:t> (e </a:t>
            </a:r>
            <a:r>
              <a:rPr lang="en-US" sz="1800" dirty="0" smtClean="0">
                <a:latin typeface="Arial" panose="020B0604020202020204" pitchFamily="34" charset="0"/>
                <a:cs typeface="Arial" panose="020B0604020202020204" pitchFamily="34" charset="0"/>
              </a:rPr>
              <a:t>– optional </a:t>
            </a:r>
            <a:r>
              <a:rPr lang="en-US" sz="1800" dirty="0" err="1" smtClean="0">
                <a:latin typeface="Arial" panose="020B0604020202020204" pitchFamily="34" charset="0"/>
                <a:cs typeface="Arial" panose="020B0604020202020204" pitchFamily="34" charset="0"/>
              </a:rPr>
              <a:t>param</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err="1">
                <a:latin typeface="Arial" panose="020B0604020202020204" pitchFamily="34" charset="0"/>
                <a:cs typeface="Arial" panose="020B0604020202020204" pitchFamily="34" charset="0"/>
              </a:rPr>
              <a:t>Function.toString</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method </a:t>
            </a:r>
            <a:r>
              <a:rPr lang="en-US" sz="1800" dirty="0" smtClean="0">
                <a:latin typeface="Arial" panose="020B0604020202020204" pitchFamily="34" charset="0"/>
                <a:cs typeface="Arial" panose="020B0604020202020204" pitchFamily="34" charset="0"/>
              </a:rPr>
              <a:t>revised,</a:t>
            </a:r>
          </a:p>
          <a:p>
            <a:r>
              <a:rPr lang="en-US" sz="1800" dirty="0" smtClean="0">
                <a:latin typeface="Arial" panose="020B0604020202020204" pitchFamily="34" charset="0"/>
                <a:cs typeface="Arial" panose="020B0604020202020204" pitchFamily="34" charset="0"/>
              </a:rPr>
              <a:t>Symbol</a:t>
            </a:r>
            <a:r>
              <a:rPr lang="en-US" sz="1800" dirty="0">
                <a:latin typeface="Arial" panose="020B0604020202020204" pitchFamily="34" charset="0"/>
                <a:cs typeface="Arial" panose="020B0604020202020204" pitchFamily="34" charset="0"/>
              </a:rPr>
              <a:t> class update.</a:t>
            </a:r>
            <a:endParaRPr lang="uk-U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1125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Array.flat</a:t>
            </a:r>
            <a:r>
              <a:rPr lang="en-US" dirty="0" smtClean="0"/>
              <a:t>()</a:t>
            </a:r>
            <a:endParaRPr lang="uk-UA" dirty="0"/>
          </a:p>
        </p:txBody>
      </p:sp>
      <p:sp>
        <p:nvSpPr>
          <p:cNvPr id="4" name="Прямоугольник 3"/>
          <p:cNvSpPr/>
          <p:nvPr/>
        </p:nvSpPr>
        <p:spPr>
          <a:xfrm>
            <a:off x="572429" y="1923806"/>
            <a:ext cx="6096000" cy="646331"/>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flat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creates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sub-array</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elements</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2068551" y="2694948"/>
            <a:ext cx="6763215" cy="870121"/>
          </a:xfrm>
          <a:prstGeom prst="rect">
            <a:avLst/>
          </a:prstGeom>
        </p:spPr>
      </p:pic>
      <p:sp>
        <p:nvSpPr>
          <p:cNvPr id="7" name="Прямоугольник 6"/>
          <p:cNvSpPr/>
          <p:nvPr/>
        </p:nvSpPr>
        <p:spPr>
          <a:xfrm>
            <a:off x="546660" y="4042136"/>
            <a:ext cx="5549340" cy="369332"/>
          </a:xfrm>
          <a:prstGeom prst="rect">
            <a:avLst/>
          </a:prstGeom>
        </p:spPr>
        <p:txBody>
          <a:bodyPr wrap="none">
            <a:spAutoFit/>
          </a:bodyPr>
          <a:lstStyle/>
          <a:p>
            <a:r>
              <a:rPr lang="uk-UA" dirty="0" err="1" smtClean="0">
                <a:solidFill>
                  <a:schemeClr val="bg1"/>
                </a:solidFill>
                <a:latin typeface="Arial" panose="020B0604020202020204" pitchFamily="34" charset="0"/>
                <a:cs typeface="Arial" panose="020B0604020202020204" pitchFamily="34" charset="0"/>
              </a:rPr>
              <a:t>Array.flat</a:t>
            </a:r>
            <a:r>
              <a:rPr lang="en-US" dirty="0" smtClean="0">
                <a:solidFill>
                  <a:schemeClr val="bg1"/>
                </a:solidFill>
                <a:latin typeface="Arial" panose="020B0604020202020204" pitchFamily="34" charset="0"/>
                <a:cs typeface="Arial" panose="020B0604020202020204" pitchFamily="34" charset="0"/>
              </a:rPr>
              <a:t>()</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empty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slots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our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1399478" y="4888416"/>
            <a:ext cx="5268951" cy="954326"/>
          </a:xfrm>
          <a:prstGeom prst="rect">
            <a:avLst/>
          </a:prstGeom>
        </p:spPr>
      </p:pic>
    </p:spTree>
    <p:extLst>
      <p:ext uri="{BB962C8B-B14F-4D97-AF65-F5344CB8AC3E}">
        <p14:creationId xmlns:p14="http://schemas.microsoft.com/office/powerpoint/2010/main" val="263508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Array.flatMap</a:t>
            </a:r>
            <a:r>
              <a:rPr lang="en-US" dirty="0"/>
              <a:t>()</a:t>
            </a:r>
            <a:r>
              <a:rPr lang="en-US" b="1" dirty="0"/>
              <a:t/>
            </a:r>
            <a:br>
              <a:rPr lang="en-US" b="1" dirty="0"/>
            </a:br>
            <a:endParaRPr lang="uk-UA" dirty="0"/>
          </a:p>
        </p:txBody>
      </p:sp>
      <p:sp>
        <p:nvSpPr>
          <p:cNvPr id="4" name="Прямоугольник 3"/>
          <p:cNvSpPr/>
          <p:nvPr/>
        </p:nvSpPr>
        <p:spPr>
          <a:xfrm>
            <a:off x="685799" y="2068772"/>
            <a:ext cx="6874727"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first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maps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element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using</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mapping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flattens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result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into</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array</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799" y="3005719"/>
            <a:ext cx="7402224" cy="2647950"/>
          </a:xfrm>
          <a:prstGeom prst="rect">
            <a:avLst/>
          </a:prstGeom>
        </p:spPr>
      </p:pic>
    </p:spTree>
    <p:extLst>
      <p:ext uri="{BB962C8B-B14F-4D97-AF65-F5344CB8AC3E}">
        <p14:creationId xmlns:p14="http://schemas.microsoft.com/office/powerpoint/2010/main" val="980729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String.trimStart</a:t>
            </a:r>
            <a:r>
              <a:rPr lang="en-US" dirty="0"/>
              <a:t>() </a:t>
            </a:r>
            <a:r>
              <a:rPr lang="en-US" dirty="0" smtClean="0"/>
              <a:t>/ </a:t>
            </a:r>
            <a:r>
              <a:rPr lang="en-US" dirty="0" err="1"/>
              <a:t>String.trimEnd</a:t>
            </a:r>
            <a:r>
              <a:rPr lang="en-US" dirty="0"/>
              <a:t>()</a:t>
            </a:r>
            <a:r>
              <a:rPr lang="en-US" b="1" dirty="0"/>
              <a:t/>
            </a:r>
            <a:br>
              <a:rPr lang="en-US" b="1" dirty="0"/>
            </a:br>
            <a:endParaRPr lang="uk-UA" dirty="0"/>
          </a:p>
        </p:txBody>
      </p:sp>
      <p:sp>
        <p:nvSpPr>
          <p:cNvPr id="4" name="Прямоугольник 3"/>
          <p:cNvSpPr/>
          <p:nvPr/>
        </p:nvSpPr>
        <p:spPr>
          <a:xfrm>
            <a:off x="685800" y="1959041"/>
            <a:ext cx="6096000" cy="1200329"/>
          </a:xfrm>
          <a:prstGeom prst="rect">
            <a:avLst/>
          </a:prstGeom>
        </p:spPr>
        <p:txBody>
          <a:bodyPr>
            <a:spAutoFit/>
          </a:bodyPr>
          <a:lstStyle/>
          <a:p>
            <a:r>
              <a:rPr lang="uk-UA" dirty="0" err="1">
                <a:solidFill>
                  <a:srgbClr val="00B0F0"/>
                </a:solidFill>
                <a:latin typeface="Arial" panose="020B0604020202020204" pitchFamily="34" charset="0"/>
                <a:cs typeface="Arial" panose="020B0604020202020204" pitchFamily="34" charset="0"/>
              </a:rPr>
              <a:t>String.trimStart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whitespace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beginning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rgbClr val="00B0F0"/>
                </a:solidFill>
                <a:latin typeface="Arial" panose="020B0604020202020204" pitchFamily="34" charset="0"/>
                <a:cs typeface="Arial" panose="020B0604020202020204" pitchFamily="34" charset="0"/>
              </a:rPr>
              <a:t>String.trimEnd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removes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whitespace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have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alias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trimLeft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trimRight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correspondingly</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1322475" y="3558168"/>
            <a:ext cx="3840540" cy="1263975"/>
          </a:xfrm>
          <a:prstGeom prst="rect">
            <a:avLst/>
          </a:prstGeom>
        </p:spPr>
      </p:pic>
      <p:sp>
        <p:nvSpPr>
          <p:cNvPr id="6" name="Прямоугольник 5"/>
          <p:cNvSpPr/>
          <p:nvPr/>
        </p:nvSpPr>
        <p:spPr>
          <a:xfrm>
            <a:off x="685800" y="5681767"/>
            <a:ext cx="6096000" cy="646331"/>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a:t>
            </a:r>
            <a:r>
              <a:rPr lang="uk-UA" dirty="0" err="1" smtClean="0">
                <a:solidFill>
                  <a:schemeClr val="bg1"/>
                </a:solidFill>
                <a:latin typeface="Arial" panose="020B0604020202020204" pitchFamily="34" charset="0"/>
                <a:cs typeface="Arial" panose="020B0604020202020204" pitchFamily="34" charset="0"/>
              </a:rPr>
              <a:t>Note</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whitespaces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stripped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original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modified</a:t>
            </a:r>
            <a:r>
              <a:rPr lang="uk-UA" dirty="0">
                <a:solidFill>
                  <a:schemeClr val="bg1"/>
                </a:solidFill>
                <a:latin typeface="Arial" panose="020B0604020202020204" pitchFamily="34" charset="0"/>
                <a:cs typeface="Arial" panose="020B0604020202020204" pitchFamily="34" charset="0"/>
              </a:rPr>
              <a:t>.</a:t>
            </a:r>
          </a:p>
        </p:txBody>
      </p:sp>
      <p:pic>
        <p:nvPicPr>
          <p:cNvPr id="8" name="Рисунок 7"/>
          <p:cNvPicPr>
            <a:picLocks noChangeAspect="1"/>
          </p:cNvPicPr>
          <p:nvPr/>
        </p:nvPicPr>
        <p:blipFill>
          <a:blip r:embed="rId3"/>
          <a:stretch>
            <a:fillRect/>
          </a:stretch>
        </p:blipFill>
        <p:spPr>
          <a:xfrm>
            <a:off x="6262465" y="3526684"/>
            <a:ext cx="4063031" cy="1295459"/>
          </a:xfrm>
          <a:prstGeom prst="rect">
            <a:avLst/>
          </a:prstGeom>
        </p:spPr>
      </p:pic>
    </p:spTree>
    <p:extLst>
      <p:ext uri="{BB962C8B-B14F-4D97-AF65-F5344CB8AC3E}">
        <p14:creationId xmlns:p14="http://schemas.microsoft.com/office/powerpoint/2010/main" val="244600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latin typeface="+mj-lt"/>
                <a:cs typeface="Arial" panose="020B0604020202020204" pitchFamily="34" charset="0"/>
              </a:rPr>
              <a:t>Array.prototype.includes</a:t>
            </a:r>
            <a:r>
              <a:rPr lang="en-US" dirty="0">
                <a:latin typeface="+mj-lt"/>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endParaRPr lang="uk-UA" dirty="0"/>
          </a:p>
        </p:txBody>
      </p:sp>
      <p:sp>
        <p:nvSpPr>
          <p:cNvPr id="3" name="Текст 2"/>
          <p:cNvSpPr>
            <a:spLocks noGrp="1"/>
          </p:cNvSpPr>
          <p:nvPr>
            <p:ph type="body" sz="quarter" idx="10"/>
          </p:nvPr>
        </p:nvSpPr>
        <p:spPr>
          <a:xfrm>
            <a:off x="685800" y="2057400"/>
            <a:ext cx="9205332" cy="3429000"/>
          </a:xfrm>
        </p:spPr>
        <p:txBody>
          <a:bodyPr/>
          <a:lstStyle/>
          <a:p>
            <a:r>
              <a:rPr lang="en-US" dirty="0">
                <a:latin typeface="Arial" panose="020B0604020202020204" pitchFamily="34" charset="0"/>
                <a:cs typeface="Arial" panose="020B0604020202020204" pitchFamily="34" charset="0"/>
              </a:rPr>
              <a:t>With </a:t>
            </a:r>
            <a:r>
              <a:rPr lang="en-US" dirty="0" err="1">
                <a:solidFill>
                  <a:srgbClr val="00B0F0"/>
                </a:solidFill>
                <a:latin typeface="Arial" panose="020B0604020202020204" pitchFamily="34" charset="0"/>
                <a:cs typeface="Arial" panose="020B0604020202020204" pitchFamily="34" charset="0"/>
              </a:rPr>
              <a:t>Array.prototype.includes</a:t>
            </a:r>
            <a:r>
              <a:rPr lang="en-US" dirty="0">
                <a:latin typeface="Arial" panose="020B0604020202020204" pitchFamily="34" charset="0"/>
                <a:cs typeface="Arial" panose="020B0604020202020204" pitchFamily="34" charset="0"/>
              </a:rPr>
              <a:t> everything is easy and simple.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a replacement for </a:t>
            </a:r>
            <a:r>
              <a:rPr lang="en-US" dirty="0" err="1">
                <a:solidFill>
                  <a:srgbClr val="92D050"/>
                </a:solidFill>
                <a:latin typeface="Arial" panose="020B0604020202020204" pitchFamily="34" charset="0"/>
                <a:cs typeface="Arial" panose="020B0604020202020204" pitchFamily="34" charset="0"/>
              </a:rPr>
              <a:t>indexOf</a:t>
            </a:r>
            <a:r>
              <a:rPr lang="en-US" dirty="0">
                <a:latin typeface="Arial" panose="020B0604020202020204" pitchFamily="34" charset="0"/>
                <a:cs typeface="Arial" panose="020B0604020202020204" pitchFamily="34" charset="0"/>
              </a:rPr>
              <a:t> which developers used to check for presence of a value in an array. </a:t>
            </a:r>
            <a:r>
              <a:rPr lang="en-US" dirty="0" err="1">
                <a:latin typeface="Arial" panose="020B0604020202020204" pitchFamily="34" charset="0"/>
                <a:cs typeface="Arial" panose="020B0604020202020204" pitchFamily="34" charset="0"/>
              </a:rPr>
              <a:t>indexOf</a:t>
            </a:r>
            <a:r>
              <a:rPr lang="en-US" dirty="0">
                <a:latin typeface="Arial" panose="020B0604020202020204" pitchFamily="34" charset="0"/>
                <a:cs typeface="Arial" panose="020B0604020202020204" pitchFamily="34" charset="0"/>
              </a:rPr>
              <a:t> is kind of awkward to use because it returns the position of an element in array or -1 in case such an element could not be found. So it returns a number, not a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value.</a:t>
            </a:r>
            <a:endParaRPr lang="uk-UA" dirty="0">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799" y="3969137"/>
            <a:ext cx="7910409" cy="2203062"/>
          </a:xfrm>
          <a:prstGeom prst="rect">
            <a:avLst/>
          </a:prstGeom>
        </p:spPr>
      </p:pic>
    </p:spTree>
    <p:extLst>
      <p:ext uri="{BB962C8B-B14F-4D97-AF65-F5344CB8AC3E}">
        <p14:creationId xmlns:p14="http://schemas.microsoft.com/office/powerpoint/2010/main" val="116425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Object.fromEntries</a:t>
            </a:r>
            <a:r>
              <a:rPr lang="en-US" dirty="0"/>
              <a:t>()</a:t>
            </a:r>
            <a:r>
              <a:rPr lang="en-US" b="1" dirty="0"/>
              <a:t/>
            </a:r>
            <a:br>
              <a:rPr lang="en-US" b="1" dirty="0"/>
            </a:br>
            <a:endParaRPr lang="uk-UA" dirty="0"/>
          </a:p>
        </p:txBody>
      </p:sp>
      <p:sp>
        <p:nvSpPr>
          <p:cNvPr id="4" name="Прямоугольник 3"/>
          <p:cNvSpPr/>
          <p:nvPr/>
        </p:nvSpPr>
        <p:spPr>
          <a:xfrm>
            <a:off x="685800" y="2068772"/>
            <a:ext cx="4856356"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Object.fromEntries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transforms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list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key-value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pairs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1649899" y="3137326"/>
            <a:ext cx="7482950" cy="1312534"/>
          </a:xfrm>
          <a:prstGeom prst="rect">
            <a:avLst/>
          </a:prstGeom>
        </p:spPr>
      </p:pic>
    </p:spTree>
    <p:extLst>
      <p:ext uri="{BB962C8B-B14F-4D97-AF65-F5344CB8AC3E}">
        <p14:creationId xmlns:p14="http://schemas.microsoft.com/office/powerpoint/2010/main" val="2566858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Optional Catch Binding</a:t>
            </a:r>
            <a:r>
              <a:rPr lang="en-US" b="1" dirty="0"/>
              <a:t/>
            </a:r>
            <a:br>
              <a:rPr lang="en-US" b="1" dirty="0"/>
            </a:br>
            <a:endParaRPr lang="uk-UA" dirty="0"/>
          </a:p>
        </p:txBody>
      </p:sp>
      <p:sp>
        <p:nvSpPr>
          <p:cNvPr id="4" name="Прямоугольник 3"/>
          <p:cNvSpPr/>
          <p:nvPr/>
        </p:nvSpPr>
        <p:spPr>
          <a:xfrm>
            <a:off x="605883" y="2019481"/>
            <a:ext cx="6096000" cy="923330"/>
          </a:xfrm>
          <a:prstGeom prst="rect">
            <a:avLst/>
          </a:prstGeom>
        </p:spPr>
        <p:txBody>
          <a:bodyPr>
            <a:spAutoFit/>
          </a:bodyPr>
          <a:lstStyle/>
          <a:p>
            <a:r>
              <a:rPr lang="en-US" dirty="0" err="1" smtClean="0">
                <a:solidFill>
                  <a:schemeClr val="bg1"/>
                </a:solidFill>
                <a:latin typeface="Arial" panose="020B0604020202020204" pitchFamily="34" charset="0"/>
                <a:cs typeface="Arial" panose="020B0604020202020204" pitchFamily="34" charset="0"/>
              </a:rPr>
              <a:t>D</a:t>
            </a:r>
            <a:r>
              <a:rPr lang="uk-UA" dirty="0" err="1" smtClean="0">
                <a:solidFill>
                  <a:schemeClr val="bg1"/>
                </a:solidFill>
                <a:latin typeface="Arial" panose="020B0604020202020204" pitchFamily="34" charset="0"/>
                <a:cs typeface="Arial" panose="020B0604020202020204" pitchFamily="34" charset="0"/>
              </a:rPr>
              <a:t>evelopers</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forced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bind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whenever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try</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catch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statement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engine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didn't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later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was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bad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thing</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685800" y="3351289"/>
            <a:ext cx="5514278" cy="1472992"/>
          </a:xfrm>
          <a:prstGeom prst="rect">
            <a:avLst/>
          </a:prstGeom>
        </p:spPr>
      </p:pic>
      <p:pic>
        <p:nvPicPr>
          <p:cNvPr id="6" name="Рисунок 5"/>
          <p:cNvPicPr>
            <a:picLocks noChangeAspect="1"/>
          </p:cNvPicPr>
          <p:nvPr/>
        </p:nvPicPr>
        <p:blipFill>
          <a:blip r:embed="rId3"/>
          <a:stretch>
            <a:fillRect/>
          </a:stretch>
        </p:blipFill>
        <p:spPr>
          <a:xfrm>
            <a:off x="7492110" y="3351289"/>
            <a:ext cx="3068095" cy="1554144"/>
          </a:xfrm>
          <a:prstGeom prst="rect">
            <a:avLst/>
          </a:prstGeom>
        </p:spPr>
      </p:pic>
      <p:sp>
        <p:nvSpPr>
          <p:cNvPr id="7" name="Прямоугольник 6"/>
          <p:cNvSpPr/>
          <p:nvPr/>
        </p:nvSpPr>
        <p:spPr>
          <a:xfrm>
            <a:off x="784302" y="5232759"/>
            <a:ext cx="6707807" cy="646331"/>
          </a:xfrm>
          <a:prstGeom prst="rect">
            <a:avLst/>
          </a:prstGeom>
        </p:spPr>
        <p:txBody>
          <a:bodyPr wrap="square">
            <a:spAutoFit/>
          </a:bodyPr>
          <a:lstStyle/>
          <a:p>
            <a:r>
              <a:rPr lang="en-US" dirty="0" err="1" smtClean="0">
                <a:solidFill>
                  <a:schemeClr val="bg1"/>
                </a:solidFill>
                <a:latin typeface="Arial" panose="020B0604020202020204" pitchFamily="34" charset="0"/>
                <a:cs typeface="Arial" panose="020B0604020202020204" pitchFamily="34" charset="0"/>
              </a:rPr>
              <a:t>W</a:t>
            </a:r>
            <a:r>
              <a:rPr lang="uk-UA" dirty="0" smtClean="0">
                <a:solidFill>
                  <a:schemeClr val="bg1"/>
                </a:solidFill>
                <a:latin typeface="Arial" panose="020B0604020202020204" pitchFamily="34" charset="0"/>
                <a:cs typeface="Arial" panose="020B0604020202020204" pitchFamily="34" charset="0"/>
              </a:rPr>
              <a:t>e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able</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omit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exception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binding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required</a:t>
            </a:r>
            <a:r>
              <a:rPr lang="en-US"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now</a:t>
            </a:r>
            <a:r>
              <a:rPr lang="uk-UA"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Our </a:t>
            </a:r>
            <a:r>
              <a:rPr lang="uk-UA" dirty="0" err="1" smtClean="0">
                <a:solidFill>
                  <a:schemeClr val="bg1"/>
                </a:solidFill>
                <a:latin typeface="Arial" panose="020B0604020202020204" pitchFamily="34" charset="0"/>
                <a:cs typeface="Arial" panose="020B0604020202020204" pitchFamily="34" charset="0"/>
              </a:rPr>
              <a:t>code</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cleaner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less</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confusing</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143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latin typeface="+mj-lt"/>
                <a:cs typeface="Arial" panose="020B0604020202020204" pitchFamily="34" charset="0"/>
              </a:rPr>
              <a:t>Function.toString</a:t>
            </a:r>
            <a:r>
              <a:rPr lang="en-US" dirty="0">
                <a:latin typeface="+mj-lt"/>
                <a:cs typeface="Arial" panose="020B0604020202020204" pitchFamily="34" charset="0"/>
              </a:rPr>
              <a:t>()</a:t>
            </a:r>
            <a:endParaRPr lang="uk-UA" dirty="0">
              <a:latin typeface="+mj-lt"/>
            </a:endParaRPr>
          </a:p>
        </p:txBody>
      </p:sp>
      <p:sp>
        <p:nvSpPr>
          <p:cNvPr id="4" name="Прямоугольник 3"/>
          <p:cNvSpPr/>
          <p:nvPr/>
        </p:nvSpPr>
        <p:spPr>
          <a:xfrm>
            <a:off x="685799" y="1952574"/>
            <a:ext cx="9272240" cy="923330"/>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method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representing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source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smtClean="0">
                <a:solidFill>
                  <a:schemeClr val="bg1"/>
                </a:solidFill>
                <a:latin typeface="Arial" panose="020B0604020202020204" pitchFamily="34" charset="0"/>
                <a:cs typeface="Arial" panose="020B0604020202020204" pitchFamily="34" charset="0"/>
              </a:rPr>
              <a:t>.</a:t>
            </a:r>
            <a:endParaRPr lang="en-US" dirty="0" smtClean="0">
              <a:solidFill>
                <a:schemeClr val="bg1"/>
              </a:solidFill>
              <a:latin typeface="Arial" panose="020B0604020202020204" pitchFamily="34" charset="0"/>
              <a:cs typeface="Arial" panose="020B0604020202020204" pitchFamily="34" charset="0"/>
            </a:endParaRPr>
          </a:p>
          <a:p>
            <a:r>
              <a:rPr lang="uk-UA" dirty="0" err="1" smtClean="0">
                <a:solidFill>
                  <a:schemeClr val="bg1"/>
                </a:solidFill>
                <a:latin typeface="Arial" panose="020B0604020202020204" pitchFamily="34" charset="0"/>
                <a:cs typeface="Arial" panose="020B0604020202020204" pitchFamily="34" charset="0"/>
              </a:rPr>
              <a:t>Earlier</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white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spaces,new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lines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comments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will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removed</a:t>
            </a:r>
            <a:r>
              <a:rPr lang="uk-UA"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uk-UA" dirty="0" err="1" smtClean="0">
                <a:solidFill>
                  <a:schemeClr val="bg1"/>
                </a:solidFill>
                <a:latin typeface="Arial" panose="020B0604020202020204" pitchFamily="34" charset="0"/>
                <a:cs typeface="Arial" panose="020B0604020202020204" pitchFamily="34" charset="0"/>
              </a:rPr>
              <a:t>but</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now</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retained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original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source</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code</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964580" y="3456877"/>
            <a:ext cx="5337293" cy="1616928"/>
          </a:xfrm>
          <a:prstGeom prst="rect">
            <a:avLst/>
          </a:prstGeom>
        </p:spPr>
      </p:pic>
      <p:pic>
        <p:nvPicPr>
          <p:cNvPr id="6" name="Рисунок 5"/>
          <p:cNvPicPr>
            <a:picLocks noChangeAspect="1"/>
          </p:cNvPicPr>
          <p:nvPr/>
        </p:nvPicPr>
        <p:blipFill>
          <a:blip r:embed="rId3"/>
          <a:stretch>
            <a:fillRect/>
          </a:stretch>
        </p:blipFill>
        <p:spPr>
          <a:xfrm>
            <a:off x="6265138" y="3601843"/>
            <a:ext cx="3692901" cy="1177267"/>
          </a:xfrm>
          <a:prstGeom prst="rect">
            <a:avLst/>
          </a:prstGeom>
        </p:spPr>
      </p:pic>
    </p:spTree>
    <p:extLst>
      <p:ext uri="{BB962C8B-B14F-4D97-AF65-F5344CB8AC3E}">
        <p14:creationId xmlns:p14="http://schemas.microsoft.com/office/powerpoint/2010/main" val="2810465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Symbol.description</a:t>
            </a:r>
            <a:r>
              <a:rPr lang="en-US" b="1" dirty="0"/>
              <a:t/>
            </a:r>
            <a:br>
              <a:rPr lang="en-US" b="1" dirty="0"/>
            </a:br>
            <a:endParaRPr lang="uk-UA" dirty="0"/>
          </a:p>
        </p:txBody>
      </p:sp>
      <p:sp>
        <p:nvSpPr>
          <p:cNvPr id="4" name="Прямоугольник 3"/>
          <p:cNvSpPr/>
          <p:nvPr/>
        </p:nvSpPr>
        <p:spPr>
          <a:xfrm>
            <a:off x="685800" y="1957259"/>
            <a:ext cx="5893420" cy="646331"/>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read-only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description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property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string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optional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description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Symbol</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objects</a:t>
            </a:r>
            <a:r>
              <a:rPr lang="uk-UA" dirty="0">
                <a:solidFill>
                  <a:schemeClr val="bg1"/>
                </a:solidFill>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2"/>
          <a:stretch>
            <a:fillRect/>
          </a:stretch>
        </p:blipFill>
        <p:spPr>
          <a:xfrm>
            <a:off x="1200381" y="2996890"/>
            <a:ext cx="5791897" cy="2088066"/>
          </a:xfrm>
          <a:prstGeom prst="rect">
            <a:avLst/>
          </a:prstGeom>
        </p:spPr>
      </p:pic>
    </p:spTree>
    <p:extLst>
      <p:ext uri="{BB962C8B-B14F-4D97-AF65-F5344CB8AC3E}">
        <p14:creationId xmlns:p14="http://schemas.microsoft.com/office/powerpoint/2010/main" val="2333315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t>
            </a:r>
            <a:r>
              <a:rPr lang="en-US" dirty="0" smtClean="0"/>
              <a:t>eferences</a:t>
            </a:r>
            <a:endParaRPr lang="uk-UA" dirty="0"/>
          </a:p>
        </p:txBody>
      </p:sp>
      <p:sp>
        <p:nvSpPr>
          <p:cNvPr id="3" name="Текст 2"/>
          <p:cNvSpPr>
            <a:spLocks noGrp="1"/>
          </p:cNvSpPr>
          <p:nvPr>
            <p:ph type="body" sz="quarter" idx="10"/>
          </p:nvPr>
        </p:nvSpPr>
        <p:spPr/>
        <p:txBody>
          <a:bodyPr/>
          <a:lstStyle/>
          <a:p>
            <a:pPr marL="342900" indent="-342900">
              <a:buFont typeface="Wingdings" panose="05000000000000000000" pitchFamily="2" charset="2"/>
              <a:buChar char="Ø"/>
            </a:pPr>
            <a:r>
              <a:rPr lang="en-US" dirty="0">
                <a:hlinkClick r:id="rId2"/>
              </a:rPr>
              <a:t>https://www.sitepoint.com/es2018-whats-new</a:t>
            </a:r>
            <a:r>
              <a:rPr lang="en-US" dirty="0" smtClean="0">
                <a:hlinkClick r:id="rId2"/>
              </a:rPr>
              <a:t>/</a:t>
            </a:r>
            <a:endParaRPr lang="en-US" dirty="0" smtClean="0"/>
          </a:p>
          <a:p>
            <a:pPr marL="342900" indent="-342900">
              <a:buFont typeface="Wingdings" panose="05000000000000000000" pitchFamily="2" charset="2"/>
              <a:buChar char="Ø"/>
            </a:pPr>
            <a:r>
              <a:rPr lang="en-US" dirty="0">
                <a:hlinkClick r:id="rId3"/>
              </a:rPr>
              <a:t>https://medium.com/@</a:t>
            </a:r>
            <a:r>
              <a:rPr lang="en-US" dirty="0" smtClean="0">
                <a:hlinkClick r:id="rId3"/>
              </a:rPr>
              <a:t>selvaganesh93/javascript-whats-new-in-ecmascript-2019-es2019-es10-35210c6e7f4b</a:t>
            </a:r>
            <a:endParaRPr lang="en-US" dirty="0" smtClean="0"/>
          </a:p>
          <a:p>
            <a:pPr marL="342900" indent="-342900">
              <a:buFont typeface="Wingdings" panose="05000000000000000000" pitchFamily="2" charset="2"/>
              <a:buChar char="Ø"/>
            </a:pPr>
            <a:r>
              <a:rPr lang="en-US" dirty="0">
                <a:hlinkClick r:id="rId4"/>
              </a:rPr>
              <a:t>https://</a:t>
            </a:r>
            <a:r>
              <a:rPr lang="en-US" dirty="0" smtClean="0">
                <a:hlinkClick r:id="rId4"/>
              </a:rPr>
              <a:t>devinduct.com/blogpost/48/8-new-es10-es2019-features-by-example</a:t>
            </a:r>
            <a:endParaRPr lang="en-US" dirty="0" smtClean="0"/>
          </a:p>
          <a:p>
            <a:pPr marL="342900" indent="-342900">
              <a:buFont typeface="Wingdings" panose="05000000000000000000" pitchFamily="2" charset="2"/>
              <a:buChar char="Ø"/>
            </a:pPr>
            <a:r>
              <a:rPr lang="en-US" dirty="0">
                <a:hlinkClick r:id="rId5"/>
              </a:rPr>
              <a:t>https://tproger.ru/translations/wtf-is-ecmascript/</a:t>
            </a:r>
            <a:endParaRPr lang="uk-UA" dirty="0"/>
          </a:p>
        </p:txBody>
      </p:sp>
    </p:spTree>
    <p:extLst>
      <p:ext uri="{BB962C8B-B14F-4D97-AF65-F5344CB8AC3E}">
        <p14:creationId xmlns:p14="http://schemas.microsoft.com/office/powerpoint/2010/main" val="1837702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09759" y="1558224"/>
            <a:ext cx="4547727" cy="1520167"/>
          </a:xfrm>
          <a:prstGeom prst="rect">
            <a:avLst/>
          </a:prstGeom>
        </p:spPr>
      </p:pic>
      <p:sp>
        <p:nvSpPr>
          <p:cNvPr id="4" name="Прямоугольник 3"/>
          <p:cNvSpPr/>
          <p:nvPr/>
        </p:nvSpPr>
        <p:spPr>
          <a:xfrm>
            <a:off x="588815" y="642047"/>
            <a:ext cx="5389617" cy="461665"/>
          </a:xfrm>
          <a:prstGeom prst="rect">
            <a:avLst/>
          </a:prstGeom>
        </p:spPr>
        <p:txBody>
          <a:bodyPr wrap="none">
            <a:spAutoFit/>
          </a:bodyPr>
          <a:lstStyle/>
          <a:p>
            <a:r>
              <a:rPr lang="uk-UA" sz="2400" dirty="0" err="1">
                <a:latin typeface="Arial" panose="020B0604020202020204" pitchFamily="34" charset="0"/>
                <a:cs typeface="Arial" panose="020B0604020202020204" pitchFamily="34" charset="0"/>
              </a:rPr>
              <a:t>The</a:t>
            </a:r>
            <a:r>
              <a:rPr lang="uk-UA" sz="2400" dirty="0">
                <a:latin typeface="Arial" panose="020B0604020202020204" pitchFamily="34" charset="0"/>
                <a:cs typeface="Arial" panose="020B0604020202020204" pitchFamily="34" charset="0"/>
              </a:rPr>
              <a:t> ES7 </a:t>
            </a:r>
            <a:r>
              <a:rPr lang="uk-UA" sz="2400" dirty="0" err="1">
                <a:latin typeface="Arial" panose="020B0604020202020204" pitchFamily="34" charset="0"/>
                <a:cs typeface="Arial" panose="020B0604020202020204" pitchFamily="34" charset="0"/>
              </a:rPr>
              <a:t>code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with</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includes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would</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be</a:t>
            </a:r>
            <a:r>
              <a:rPr lang="uk-UA" sz="2400" dirty="0">
                <a:latin typeface="Arial" panose="020B0604020202020204" pitchFamily="34" charset="0"/>
                <a:cs typeface="Arial" panose="020B0604020202020204" pitchFamily="34" charset="0"/>
              </a:rPr>
              <a:t>:</a:t>
            </a:r>
          </a:p>
        </p:txBody>
      </p:sp>
      <p:pic>
        <p:nvPicPr>
          <p:cNvPr id="5" name="Рисунок 4"/>
          <p:cNvPicPr>
            <a:picLocks noChangeAspect="1"/>
          </p:cNvPicPr>
          <p:nvPr/>
        </p:nvPicPr>
        <p:blipFill>
          <a:blip r:embed="rId3"/>
          <a:stretch>
            <a:fillRect/>
          </a:stretch>
        </p:blipFill>
        <p:spPr>
          <a:xfrm>
            <a:off x="5312161" y="3958683"/>
            <a:ext cx="6001537" cy="1538209"/>
          </a:xfrm>
          <a:prstGeom prst="rect">
            <a:avLst/>
          </a:prstGeom>
        </p:spPr>
      </p:pic>
      <p:sp>
        <p:nvSpPr>
          <p:cNvPr id="6" name="Прямоугольник 5"/>
          <p:cNvSpPr/>
          <p:nvPr/>
        </p:nvSpPr>
        <p:spPr>
          <a:xfrm>
            <a:off x="5979249" y="3318155"/>
            <a:ext cx="5586761" cy="400110"/>
          </a:xfrm>
          <a:prstGeom prst="rect">
            <a:avLst/>
          </a:prstGeom>
        </p:spPr>
        <p:txBody>
          <a:bodyPr wrap="square">
            <a:spAutoFit/>
          </a:bodyPr>
          <a:lstStyle/>
          <a:p>
            <a:r>
              <a:rPr lang="uk-UA" sz="2000" dirty="0" err="1">
                <a:latin typeface="Arial" panose="020B0604020202020204" pitchFamily="34" charset="0"/>
                <a:cs typeface="Arial" panose="020B0604020202020204" pitchFamily="34" charset="0"/>
              </a:rPr>
              <a:t>Developers</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can</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also</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use</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includes</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with</a:t>
            </a:r>
            <a:r>
              <a:rPr lang="uk-UA" sz="2000" dirty="0">
                <a:latin typeface="Arial" panose="020B0604020202020204" pitchFamily="34" charset="0"/>
                <a:cs typeface="Arial" panose="020B0604020202020204" pitchFamily="34" charset="0"/>
              </a:rPr>
              <a:t> </a:t>
            </a:r>
            <a:r>
              <a:rPr lang="uk-UA" sz="2000" dirty="0" err="1">
                <a:latin typeface="Arial" panose="020B0604020202020204" pitchFamily="34" charset="0"/>
                <a:cs typeface="Arial" panose="020B0604020202020204" pitchFamily="34" charset="0"/>
              </a:rPr>
              <a:t>strings</a:t>
            </a:r>
            <a:r>
              <a:rPr lang="uk-UA"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82372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52271" y="436172"/>
            <a:ext cx="4837074" cy="703807"/>
          </a:xfrm>
          <a:prstGeom prst="rect">
            <a:avLst/>
          </a:prstGeom>
        </p:spPr>
      </p:pic>
      <p:pic>
        <p:nvPicPr>
          <p:cNvPr id="3" name="Рисунок 2"/>
          <p:cNvPicPr>
            <a:picLocks noChangeAspect="1"/>
          </p:cNvPicPr>
          <p:nvPr/>
        </p:nvPicPr>
        <p:blipFill>
          <a:blip r:embed="rId3"/>
          <a:stretch>
            <a:fillRect/>
          </a:stretch>
        </p:blipFill>
        <p:spPr>
          <a:xfrm>
            <a:off x="6046516" y="1139979"/>
            <a:ext cx="4841128" cy="699274"/>
          </a:xfrm>
          <a:prstGeom prst="rect">
            <a:avLst/>
          </a:prstGeom>
        </p:spPr>
      </p:pic>
      <p:pic>
        <p:nvPicPr>
          <p:cNvPr id="4" name="Рисунок 3"/>
          <p:cNvPicPr>
            <a:picLocks noChangeAspect="1"/>
          </p:cNvPicPr>
          <p:nvPr/>
        </p:nvPicPr>
        <p:blipFill>
          <a:blip r:embed="rId4"/>
          <a:stretch>
            <a:fillRect/>
          </a:stretch>
        </p:blipFill>
        <p:spPr>
          <a:xfrm>
            <a:off x="552271" y="1954487"/>
            <a:ext cx="4837074" cy="710310"/>
          </a:xfrm>
          <a:prstGeom prst="rect">
            <a:avLst/>
          </a:prstGeom>
        </p:spPr>
      </p:pic>
      <p:pic>
        <p:nvPicPr>
          <p:cNvPr id="5" name="Рисунок 4"/>
          <p:cNvPicPr>
            <a:picLocks noChangeAspect="1"/>
          </p:cNvPicPr>
          <p:nvPr/>
        </p:nvPicPr>
        <p:blipFill>
          <a:blip r:embed="rId5"/>
          <a:stretch>
            <a:fillRect/>
          </a:stretch>
        </p:blipFill>
        <p:spPr>
          <a:xfrm>
            <a:off x="6046516" y="2793615"/>
            <a:ext cx="4841128" cy="710310"/>
          </a:xfrm>
          <a:prstGeom prst="rect">
            <a:avLst/>
          </a:prstGeom>
        </p:spPr>
      </p:pic>
      <p:pic>
        <p:nvPicPr>
          <p:cNvPr id="6" name="Рисунок 5"/>
          <p:cNvPicPr>
            <a:picLocks noChangeAspect="1"/>
          </p:cNvPicPr>
          <p:nvPr/>
        </p:nvPicPr>
        <p:blipFill>
          <a:blip r:embed="rId6"/>
          <a:stretch>
            <a:fillRect/>
          </a:stretch>
        </p:blipFill>
        <p:spPr>
          <a:xfrm>
            <a:off x="552271" y="3680619"/>
            <a:ext cx="4841128" cy="736970"/>
          </a:xfrm>
          <a:prstGeom prst="rect">
            <a:avLst/>
          </a:prstGeom>
        </p:spPr>
      </p:pic>
      <p:pic>
        <p:nvPicPr>
          <p:cNvPr id="7" name="Рисунок 6"/>
          <p:cNvPicPr>
            <a:picLocks noChangeAspect="1"/>
          </p:cNvPicPr>
          <p:nvPr/>
        </p:nvPicPr>
        <p:blipFill>
          <a:blip r:embed="rId7"/>
          <a:stretch>
            <a:fillRect/>
          </a:stretch>
        </p:blipFill>
        <p:spPr>
          <a:xfrm>
            <a:off x="6046516" y="4592792"/>
            <a:ext cx="4841129" cy="681734"/>
          </a:xfrm>
          <a:prstGeom prst="rect">
            <a:avLst/>
          </a:prstGeom>
        </p:spPr>
      </p:pic>
      <p:pic>
        <p:nvPicPr>
          <p:cNvPr id="8" name="Рисунок 7"/>
          <p:cNvPicPr>
            <a:picLocks noChangeAspect="1"/>
          </p:cNvPicPr>
          <p:nvPr/>
        </p:nvPicPr>
        <p:blipFill>
          <a:blip r:embed="rId8"/>
          <a:stretch>
            <a:fillRect/>
          </a:stretch>
        </p:blipFill>
        <p:spPr>
          <a:xfrm>
            <a:off x="556854" y="5433411"/>
            <a:ext cx="4832491" cy="693024"/>
          </a:xfrm>
          <a:prstGeom prst="rect">
            <a:avLst/>
          </a:prstGeom>
        </p:spPr>
      </p:pic>
    </p:spTree>
    <p:extLst>
      <p:ext uri="{BB962C8B-B14F-4D97-AF65-F5344CB8AC3E}">
        <p14:creationId xmlns:p14="http://schemas.microsoft.com/office/powerpoint/2010/main" val="2585998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Exponentiation Operator</a:t>
            </a:r>
            <a:br>
              <a:rPr lang="en-US" b="1" dirty="0"/>
            </a:br>
            <a:endParaRPr lang="uk-UA" dirty="0"/>
          </a:p>
        </p:txBody>
      </p:sp>
      <p:sp>
        <p:nvSpPr>
          <p:cNvPr id="3" name="Текст 2"/>
          <p:cNvSpPr>
            <a:spLocks noGrp="1"/>
          </p:cNvSpPr>
          <p:nvPr>
            <p:ph type="body" sz="quarter" idx="10"/>
          </p:nvPr>
        </p:nvSpPr>
        <p:spPr>
          <a:xfrm>
            <a:off x="685800" y="2057400"/>
            <a:ext cx="6506737" cy="3429000"/>
          </a:xfrm>
        </p:spPr>
        <p:txBody>
          <a:bodyPr/>
          <a:lstStyle/>
          <a:p>
            <a:r>
              <a:rPr lang="en-US" sz="1800" dirty="0">
                <a:latin typeface="Arial" panose="020B0604020202020204" pitchFamily="34" charset="0"/>
                <a:cs typeface="Arial" panose="020B0604020202020204" pitchFamily="34" charset="0"/>
              </a:rPr>
              <a:t>This operator is mostly for developers doing some math and is useful in case of 3D, Virtual Reality, </a:t>
            </a:r>
            <a:r>
              <a:rPr lang="uk-UA" sz="1800" dirty="0">
                <a:latin typeface="Arial" panose="020B0604020202020204" pitchFamily="34" charset="0"/>
                <a:cs typeface="Arial" panose="020B0604020202020204" pitchFamily="34" charset="0"/>
              </a:rPr>
              <a:t/>
            </a:r>
            <a:br>
              <a:rPr lang="uk-UA" sz="1800" dirty="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SVG </a:t>
            </a:r>
            <a:r>
              <a:rPr lang="en-US" sz="1800" dirty="0">
                <a:latin typeface="Arial" panose="020B0604020202020204" pitchFamily="34" charset="0"/>
                <a:cs typeface="Arial" panose="020B0604020202020204" pitchFamily="34" charset="0"/>
              </a:rPr>
              <a:t>or data visualization</a:t>
            </a:r>
            <a:r>
              <a:rPr lang="en-US" sz="1800" dirty="0" smtClean="0">
                <a:latin typeface="Arial" panose="020B0604020202020204" pitchFamily="34" charset="0"/>
                <a:cs typeface="Arial" panose="020B0604020202020204" pitchFamily="34" charset="0"/>
              </a:rPr>
              <a:t>.</a:t>
            </a:r>
            <a:endParaRPr lang="uk-UA" sz="18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4459865" y="2739698"/>
            <a:ext cx="6373369" cy="1269273"/>
          </a:xfrm>
          <a:prstGeom prst="rect">
            <a:avLst/>
          </a:prstGeom>
        </p:spPr>
      </p:pic>
      <p:sp>
        <p:nvSpPr>
          <p:cNvPr id="5" name="Прямоугольник 4"/>
          <p:cNvSpPr/>
          <p:nvPr/>
        </p:nvSpPr>
        <p:spPr>
          <a:xfrm>
            <a:off x="685800" y="4126682"/>
            <a:ext cx="5044971" cy="369332"/>
          </a:xfrm>
          <a:prstGeom prst="rect">
            <a:avLst/>
          </a:prstGeom>
        </p:spPr>
        <p:txBody>
          <a:bodyPr wrap="none">
            <a:spAutoFit/>
          </a:bodyPr>
          <a:lstStyle/>
          <a:p>
            <a:r>
              <a:rPr lang="en-US" dirty="0">
                <a:solidFill>
                  <a:srgbClr val="212338"/>
                </a:solidFill>
                <a:latin typeface="Arial" panose="020B0604020202020204" pitchFamily="34" charset="0"/>
                <a:cs typeface="Arial" panose="020B0604020202020204" pitchFamily="34" charset="0"/>
              </a:rPr>
              <a:t>Developers also can use operation assignment:</a:t>
            </a:r>
            <a:endParaRPr lang="uk-UA" dirty="0">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3"/>
          <a:stretch>
            <a:fillRect/>
          </a:stretch>
        </p:blipFill>
        <p:spPr>
          <a:xfrm>
            <a:off x="1731226" y="4694770"/>
            <a:ext cx="6369336" cy="1873334"/>
          </a:xfrm>
          <a:prstGeom prst="rect">
            <a:avLst/>
          </a:prstGeom>
        </p:spPr>
      </p:pic>
    </p:spTree>
    <p:extLst>
      <p:ext uri="{BB962C8B-B14F-4D97-AF65-F5344CB8AC3E}">
        <p14:creationId xmlns:p14="http://schemas.microsoft.com/office/powerpoint/2010/main" val="203487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ECMAScript </a:t>
            </a:r>
            <a:r>
              <a:rPr lang="uk-UA" dirty="0" smtClean="0"/>
              <a:t>8</a:t>
            </a:r>
            <a:r>
              <a:rPr lang="en-US" dirty="0" smtClean="0"/>
              <a:t> </a:t>
            </a:r>
            <a:r>
              <a:rPr lang="en-US" dirty="0"/>
              <a:t>(</a:t>
            </a:r>
            <a:r>
              <a:rPr lang="en-US" dirty="0" smtClean="0"/>
              <a:t>201</a:t>
            </a:r>
            <a:r>
              <a:rPr lang="uk-UA" dirty="0" smtClean="0"/>
              <a:t>7</a:t>
            </a:r>
            <a:r>
              <a:rPr lang="en-US" dirty="0" smtClean="0"/>
              <a:t>)</a:t>
            </a:r>
            <a:endParaRPr lang="uk-UA" dirty="0"/>
          </a:p>
        </p:txBody>
      </p:sp>
      <p:sp>
        <p:nvSpPr>
          <p:cNvPr id="5" name="Прямоугольник 4"/>
          <p:cNvSpPr/>
          <p:nvPr/>
        </p:nvSpPr>
        <p:spPr>
          <a:xfrm>
            <a:off x="685799" y="1982004"/>
            <a:ext cx="8614317" cy="2862322"/>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TC39 </a:t>
            </a:r>
            <a:r>
              <a:rPr lang="uk-UA" dirty="0" err="1">
                <a:solidFill>
                  <a:schemeClr val="bg1"/>
                </a:solidFill>
                <a:latin typeface="Arial" panose="020B0604020202020204" pitchFamily="34" charset="0"/>
                <a:cs typeface="Arial" panose="020B0604020202020204" pitchFamily="34" charset="0"/>
              </a:rPr>
              <a:t>meeting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January</a:t>
            </a:r>
            <a:r>
              <a:rPr lang="uk-UA" dirty="0">
                <a:solidFill>
                  <a:schemeClr val="bg1"/>
                </a:solidFill>
                <a:latin typeface="Arial" panose="020B0604020202020204" pitchFamily="34" charset="0"/>
                <a:cs typeface="Arial" panose="020B0604020202020204" pitchFamily="34" charset="0"/>
              </a:rPr>
              <a:t> 2017,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last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feature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rgbClr val="00B0F0"/>
                </a:solidFill>
                <a:latin typeface="Arial" panose="020B0604020202020204" pitchFamily="34" charset="0"/>
                <a:cs typeface="Arial" panose="020B0604020202020204" pitchFamily="34" charset="0"/>
              </a:rPr>
              <a:t>ECMAScript</a:t>
            </a:r>
            <a:r>
              <a:rPr lang="uk-UA" dirty="0">
                <a:solidFill>
                  <a:srgbClr val="00B0F0"/>
                </a:solidFill>
                <a:latin typeface="Arial" panose="020B0604020202020204" pitchFamily="34" charset="0"/>
                <a:cs typeface="Arial" panose="020B0604020202020204" pitchFamily="34" charset="0"/>
              </a:rPr>
              <a:t> 2017</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Shared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memory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atomics</a:t>
            </a:r>
            <a:r>
              <a:rPr lang="uk-UA" dirty="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ES8 edition </a:t>
            </a:r>
            <a:r>
              <a:rPr lang="en-US" dirty="0" smtClean="0">
                <a:solidFill>
                  <a:schemeClr val="bg1"/>
                </a:solidFill>
                <a:latin typeface="Arial" panose="020B0604020202020204" pitchFamily="34" charset="0"/>
                <a:cs typeface="Arial" panose="020B0604020202020204" pitchFamily="34" charset="0"/>
              </a:rPr>
              <a:t>included:</a:t>
            </a:r>
          </a:p>
          <a:p>
            <a:r>
              <a:rPr lang="en-US" b="1" dirty="0" err="1" smtClean="0">
                <a:solidFill>
                  <a:schemeClr val="bg1"/>
                </a:solidFill>
                <a:latin typeface="Arial" panose="020B0604020202020204" pitchFamily="34" charset="0"/>
                <a:cs typeface="Arial" panose="020B0604020202020204" pitchFamily="34" charset="0"/>
              </a:rPr>
              <a:t>Async</a:t>
            </a:r>
            <a:r>
              <a:rPr lang="en-US" b="1" dirty="0" smtClean="0">
                <a:solidFill>
                  <a:schemeClr val="bg1"/>
                </a:solidFill>
                <a:latin typeface="Arial" panose="020B0604020202020204" pitchFamily="34" charset="0"/>
                <a:cs typeface="Arial" panose="020B0604020202020204" pitchFamily="34" charset="0"/>
              </a:rPr>
              <a:t>/await</a:t>
            </a:r>
            <a:r>
              <a:rPr lang="en-US" dirty="0">
                <a:solidFill>
                  <a:schemeClr val="bg1"/>
                </a:solidFill>
                <a:latin typeface="Arial" panose="020B0604020202020204" pitchFamily="34" charset="0"/>
                <a:cs typeface="Arial" panose="020B0604020202020204" pitchFamily="34" charset="0"/>
              </a:rPr>
              <a:t> (new way of writing asynchronous code, an alternative to </a:t>
            </a:r>
            <a:r>
              <a:rPr lang="en-US" dirty="0" smtClean="0">
                <a:solidFill>
                  <a:schemeClr val="bg1"/>
                </a:solidFill>
                <a:latin typeface="Arial" panose="020B0604020202020204" pitchFamily="34" charset="0"/>
                <a:cs typeface="Arial" panose="020B0604020202020204" pitchFamily="34" charset="0"/>
              </a:rPr>
              <a:t>Promises)</a:t>
            </a:r>
          </a:p>
          <a:p>
            <a:r>
              <a:rPr lang="en-US" b="1" dirty="0" smtClean="0">
                <a:solidFill>
                  <a:schemeClr val="bg1"/>
                </a:solidFill>
                <a:latin typeface="Arial" panose="020B0604020202020204" pitchFamily="34" charset="0"/>
                <a:cs typeface="Arial" panose="020B0604020202020204" pitchFamily="34" charset="0"/>
              </a:rPr>
              <a:t>New methods</a:t>
            </a:r>
            <a:r>
              <a:rPr lang="en-US"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Object.values</a:t>
            </a:r>
            <a:r>
              <a:rPr lang="en-US" dirty="0">
                <a:solidFill>
                  <a:schemeClr val="bg1"/>
                </a:solidFill>
                <a:latin typeface="Arial" panose="020B0604020202020204" pitchFamily="34" charset="0"/>
                <a:cs typeface="Arial" panose="020B0604020202020204" pitchFamily="34" charset="0"/>
              </a:rPr>
              <a:t>(),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Object.entries</a:t>
            </a:r>
            <a:r>
              <a:rPr lang="en-US" dirty="0">
                <a:solidFill>
                  <a:schemeClr val="bg1"/>
                </a:solidFill>
                <a:latin typeface="Arial" panose="020B0604020202020204" pitchFamily="34" charset="0"/>
                <a:cs typeface="Arial" panose="020B0604020202020204" pitchFamily="34" charset="0"/>
              </a:rPr>
              <a:t>(),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String.prototype.padEnd</a:t>
            </a:r>
            <a:r>
              <a:rPr lang="en-US" dirty="0">
                <a:solidFill>
                  <a:schemeClr val="bg1"/>
                </a:solidFill>
                <a:latin typeface="Arial" panose="020B0604020202020204" pitchFamily="34" charset="0"/>
                <a:cs typeface="Arial" panose="020B0604020202020204" pitchFamily="34" charset="0"/>
              </a:rPr>
              <a:t>(),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err="1" smtClean="0">
                <a:solidFill>
                  <a:schemeClr val="bg1"/>
                </a:solidFill>
                <a:latin typeface="Arial" panose="020B0604020202020204" pitchFamily="34" charset="0"/>
                <a:cs typeface="Arial" panose="020B0604020202020204" pitchFamily="34" charset="0"/>
              </a:rPr>
              <a:t>String.prototype.padStart</a:t>
            </a:r>
            <a:r>
              <a:rPr lang="en-US" dirty="0" smtClean="0">
                <a:solidFill>
                  <a:schemeClr val="bg1"/>
                </a:solidFill>
                <a:latin typeface="Arial" panose="020B0604020202020204" pitchFamily="34" charset="0"/>
                <a:cs typeface="Arial" panose="020B0604020202020204" pitchFamily="34" charset="0"/>
              </a:rPr>
              <a:t>()</a:t>
            </a:r>
            <a:endParaRPr lang="uk-UA" dirty="0" smtClean="0">
              <a:solidFill>
                <a:schemeClr val="bg1"/>
              </a:solidFill>
              <a:latin typeface="Arial" panose="020B0604020202020204" pitchFamily="34" charset="0"/>
              <a:cs typeface="Arial" panose="020B0604020202020204" pitchFamily="34" charset="0"/>
            </a:endParaRPr>
          </a:p>
          <a:p>
            <a:r>
              <a:rPr lang="en-US" b="1" dirty="0" smtClean="0">
                <a:solidFill>
                  <a:schemeClr val="bg1"/>
                </a:solidFill>
                <a:latin typeface="Arial" panose="020B0604020202020204" pitchFamily="34" charset="0"/>
                <a:cs typeface="Arial" panose="020B0604020202020204" pitchFamily="34" charset="0"/>
              </a:rPr>
              <a:t>Trailing </a:t>
            </a:r>
            <a:r>
              <a:rPr lang="en-US" b="1" dirty="0">
                <a:solidFill>
                  <a:schemeClr val="bg1"/>
                </a:solidFill>
                <a:latin typeface="Arial" panose="020B0604020202020204" pitchFamily="34" charset="0"/>
                <a:cs typeface="Arial" panose="020B0604020202020204" pitchFamily="34" charset="0"/>
              </a:rPr>
              <a:t>commas</a:t>
            </a:r>
            <a:r>
              <a:rPr lang="en-US" dirty="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161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Asynchronous functions</a:t>
            </a:r>
            <a:endParaRPr lang="uk-UA" dirty="0"/>
          </a:p>
        </p:txBody>
      </p:sp>
      <p:sp>
        <p:nvSpPr>
          <p:cNvPr id="4" name="Прямоугольник 3"/>
          <p:cNvSpPr/>
          <p:nvPr/>
        </p:nvSpPr>
        <p:spPr>
          <a:xfrm>
            <a:off x="550126" y="2014797"/>
            <a:ext cx="7857893" cy="1200329"/>
          </a:xfrm>
          <a:prstGeom prst="rect">
            <a:avLst/>
          </a:prstGeom>
        </p:spPr>
        <p:txBody>
          <a:bodyPr wrap="square">
            <a:spAutoFit/>
          </a:bodyPr>
          <a:lstStyle/>
          <a:p>
            <a:r>
              <a:rPr lang="uk-UA" dirty="0" err="1">
                <a:solidFill>
                  <a:schemeClr val="bg1"/>
                </a:solidFill>
                <a:latin typeface="Arial" panose="020B0604020202020204" pitchFamily="34" charset="0"/>
                <a:cs typeface="Arial" panose="020B0604020202020204" pitchFamily="34" charset="0"/>
              </a:rPr>
              <a:t>Developers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define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which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may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not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contain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for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promise-based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asychronous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operations</a:t>
            </a:r>
            <a:r>
              <a:rPr lang="uk-UA" dirty="0">
                <a:solidFill>
                  <a:schemeClr val="bg1"/>
                </a:solidFill>
                <a:latin typeface="Arial" panose="020B0604020202020204" pitchFamily="34" charset="0"/>
                <a:cs typeface="Arial" panose="020B0604020202020204" pitchFamily="34" charset="0"/>
              </a:rPr>
              <a:t>. </a:t>
            </a:r>
            <a:r>
              <a:rPr lang="uk-UA" dirty="0" smtClean="0">
                <a:solidFill>
                  <a:schemeClr val="bg1"/>
                </a:solidFill>
                <a:latin typeface="Arial" panose="020B0604020202020204" pitchFamily="34" charset="0"/>
                <a:cs typeface="Arial" panose="020B0604020202020204" pitchFamily="34" charset="0"/>
              </a:rPr>
              <a:t/>
            </a:r>
            <a:br>
              <a:rPr lang="uk-UA" dirty="0" smtClean="0">
                <a:solidFill>
                  <a:schemeClr val="bg1"/>
                </a:solidFill>
                <a:latin typeface="Arial" panose="020B0604020202020204" pitchFamily="34" charset="0"/>
                <a:cs typeface="Arial" panose="020B0604020202020204" pitchFamily="34" charset="0"/>
              </a:rPr>
            </a:br>
            <a:r>
              <a:rPr lang="uk-UA" dirty="0" err="1" smtClean="0">
                <a:solidFill>
                  <a:schemeClr val="bg1"/>
                </a:solidFill>
                <a:latin typeface="Arial" panose="020B0604020202020204" pitchFamily="34" charset="0"/>
                <a:cs typeface="Arial" panose="020B0604020202020204" pitchFamily="34" charset="0"/>
              </a:rPr>
              <a:t>Under</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hood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returns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Promise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however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won’t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see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such</a:t>
            </a:r>
            <a:r>
              <a:rPr lang="uk-UA" dirty="0">
                <a:solidFill>
                  <a:schemeClr val="bg1"/>
                </a:solidFill>
                <a:latin typeface="Arial" panose="020B0604020202020204" pitchFamily="34" charset="0"/>
                <a:cs typeface="Arial" panose="020B0604020202020204" pitchFamily="34" charset="0"/>
              </a:rPr>
              <a:t> a </a:t>
            </a:r>
            <a:r>
              <a:rPr lang="uk-UA" dirty="0" err="1">
                <a:solidFill>
                  <a:schemeClr val="bg1"/>
                </a:solidFill>
                <a:latin typeface="Arial" panose="020B0604020202020204" pitchFamily="34" charset="0"/>
                <a:cs typeface="Arial" panose="020B0604020202020204" pitchFamily="34" charset="0"/>
              </a:rPr>
              <a:t>word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anywhere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its</a:t>
            </a:r>
            <a:r>
              <a:rPr lang="uk-UA" dirty="0">
                <a:solidFill>
                  <a:schemeClr val="bg1"/>
                </a:solidFill>
                <a:latin typeface="Arial" panose="020B0604020202020204" pitchFamily="34" charset="0"/>
                <a:cs typeface="Arial" panose="020B0604020202020204" pitchFamily="34" charset="0"/>
              </a:rPr>
              <a:t> </a:t>
            </a:r>
            <a:r>
              <a:rPr lang="uk-UA" dirty="0" err="1" smtClean="0">
                <a:solidFill>
                  <a:schemeClr val="bg1"/>
                </a:solidFill>
                <a:latin typeface="Arial" panose="020B0604020202020204" pitchFamily="34" charset="0"/>
                <a:cs typeface="Arial" panose="020B0604020202020204" pitchFamily="34" charset="0"/>
              </a:rPr>
              <a:t>body</a:t>
            </a:r>
            <a:r>
              <a:rPr lang="uk-UA" dirty="0" smtClean="0">
                <a:solidFill>
                  <a:schemeClr val="bg1"/>
                </a:solidFill>
                <a:latin typeface="Arial" panose="020B0604020202020204" pitchFamily="34" charset="0"/>
                <a:cs typeface="Arial" panose="020B0604020202020204" pitchFamily="34" charset="0"/>
              </a:rPr>
              <a:t>.</a:t>
            </a:r>
            <a:endParaRPr lang="uk-UA" dirty="0">
              <a:solidFill>
                <a:schemeClr val="bg1"/>
              </a:solidFill>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800" y="3447236"/>
            <a:ext cx="4935179" cy="1548510"/>
          </a:xfrm>
          <a:prstGeom prst="rect">
            <a:avLst/>
          </a:prstGeom>
        </p:spPr>
      </p:pic>
      <p:pic>
        <p:nvPicPr>
          <p:cNvPr id="6" name="Рисунок 5"/>
          <p:cNvPicPr>
            <a:picLocks noChangeAspect="1"/>
          </p:cNvPicPr>
          <p:nvPr/>
        </p:nvPicPr>
        <p:blipFill>
          <a:blip r:embed="rId3"/>
          <a:stretch>
            <a:fillRect/>
          </a:stretch>
        </p:blipFill>
        <p:spPr>
          <a:xfrm>
            <a:off x="6225401" y="3858322"/>
            <a:ext cx="5746152" cy="1900122"/>
          </a:xfrm>
          <a:prstGeom prst="rect">
            <a:avLst/>
          </a:prstGeom>
        </p:spPr>
      </p:pic>
    </p:spTree>
    <p:extLst>
      <p:ext uri="{BB962C8B-B14F-4D97-AF65-F5344CB8AC3E}">
        <p14:creationId xmlns:p14="http://schemas.microsoft.com/office/powerpoint/2010/main" val="2321036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Asynchronous functions</a:t>
            </a:r>
            <a:endParaRPr lang="uk-UA" dirty="0"/>
          </a:p>
        </p:txBody>
      </p:sp>
      <p:pic>
        <p:nvPicPr>
          <p:cNvPr id="3" name="Рисунок 2"/>
          <p:cNvPicPr>
            <a:picLocks noChangeAspect="1"/>
          </p:cNvPicPr>
          <p:nvPr/>
        </p:nvPicPr>
        <p:blipFill>
          <a:blip r:embed="rId2"/>
          <a:stretch>
            <a:fillRect/>
          </a:stretch>
        </p:blipFill>
        <p:spPr>
          <a:xfrm>
            <a:off x="1386080" y="2812995"/>
            <a:ext cx="6901711" cy="2994322"/>
          </a:xfrm>
          <a:prstGeom prst="rect">
            <a:avLst/>
          </a:prstGeom>
        </p:spPr>
      </p:pic>
      <p:sp>
        <p:nvSpPr>
          <p:cNvPr id="7" name="Прямоугольник 6"/>
          <p:cNvSpPr/>
          <p:nvPr/>
        </p:nvSpPr>
        <p:spPr>
          <a:xfrm>
            <a:off x="572430" y="1923806"/>
            <a:ext cx="6096000" cy="646331"/>
          </a:xfrm>
          <a:prstGeom prst="rect">
            <a:avLst/>
          </a:prstGeom>
        </p:spPr>
        <p:txBody>
          <a:bodyPr>
            <a:spAutoFit/>
          </a:bodyPr>
          <a:lstStyle/>
          <a:p>
            <a:r>
              <a:rPr lang="en-US" dirty="0" err="1">
                <a:solidFill>
                  <a:srgbClr val="212338"/>
                </a:solidFill>
                <a:latin typeface="Arial" panose="020B0604020202020204" pitchFamily="34" charset="0"/>
                <a:cs typeface="Arial" panose="020B0604020202020204" pitchFamily="34" charset="0"/>
              </a:rPr>
              <a:t>Async</a:t>
            </a:r>
            <a:r>
              <a:rPr lang="en-US" dirty="0">
                <a:solidFill>
                  <a:srgbClr val="212338"/>
                </a:solidFill>
                <a:latin typeface="Arial" panose="020B0604020202020204" pitchFamily="34" charset="0"/>
                <a:cs typeface="Arial" panose="020B0604020202020204" pitchFamily="34" charset="0"/>
              </a:rPr>
              <a:t> function return a Promise, so we can continue our execution flow like this:</a:t>
            </a:r>
            <a:endParaRPr lang="uk-UA" dirty="0">
              <a:latin typeface="Arial" panose="020B0604020202020204" pitchFamily="34" charset="0"/>
              <a:cs typeface="Arial" panose="020B0604020202020204" pitchFamily="34" charset="0"/>
            </a:endParaRPr>
          </a:p>
        </p:txBody>
      </p:sp>
      <p:sp>
        <p:nvSpPr>
          <p:cNvPr id="8" name="Прямоугольник 7"/>
          <p:cNvSpPr/>
          <p:nvPr/>
        </p:nvSpPr>
        <p:spPr>
          <a:xfrm>
            <a:off x="6096000" y="4310156"/>
            <a:ext cx="6096000" cy="1754326"/>
          </a:xfrm>
          <a:prstGeom prst="rect">
            <a:avLst/>
          </a:prstGeom>
        </p:spPr>
        <p:txBody>
          <a:bodyPr>
            <a:spAutoFit/>
          </a:bodyPr>
          <a:lstStyle/>
          <a:p>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a:t>
            </a:r>
            <a:r>
              <a:rPr lang="uk-UA" dirty="0">
                <a:solidFill>
                  <a:schemeClr val="bg1"/>
                </a:solidFill>
                <a:latin typeface="Arial" panose="020B0604020202020204" pitchFamily="34" charset="0"/>
                <a:cs typeface="Arial" panose="020B0604020202020204" pitchFamily="34" charset="0"/>
              </a:rPr>
              <a:t>/</a:t>
            </a:r>
            <a:r>
              <a:rPr lang="uk-UA" dirty="0" err="1">
                <a:solidFill>
                  <a:schemeClr val="bg1"/>
                </a:solidFill>
                <a:latin typeface="Arial" panose="020B0604020202020204" pitchFamily="34" charset="0"/>
                <a:cs typeface="Arial" panose="020B0604020202020204" pitchFamily="34" charset="0"/>
              </a:rPr>
              <a:t>await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your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performs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asynchronously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but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looks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like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synchronous</a:t>
            </a:r>
            <a:r>
              <a:rPr lang="uk-UA" dirty="0">
                <a:solidFill>
                  <a:schemeClr val="bg1"/>
                </a:solidFill>
                <a:latin typeface="Arial" panose="020B0604020202020204" pitchFamily="34" charset="0"/>
                <a:cs typeface="Arial" panose="020B0604020202020204" pitchFamily="34" charset="0"/>
              </a:rPr>
              <a:t>. </a:t>
            </a:r>
            <a:r>
              <a:rPr lang="uk-UA" dirty="0" smtClean="0">
                <a:solidFill>
                  <a:schemeClr val="bg1"/>
                </a:solidFill>
                <a:latin typeface="Arial" panose="020B0604020202020204" pitchFamily="34" charset="0"/>
                <a:cs typeface="Arial" panose="020B0604020202020204" pitchFamily="34" charset="0"/>
              </a:rPr>
              <a:t/>
            </a:r>
            <a:br>
              <a:rPr lang="uk-UA" dirty="0" smtClean="0">
                <a:solidFill>
                  <a:schemeClr val="bg1"/>
                </a:solidFill>
                <a:latin typeface="Arial" panose="020B0604020202020204" pitchFamily="34" charset="0"/>
                <a:cs typeface="Arial" panose="020B0604020202020204" pitchFamily="34" charset="0"/>
              </a:rPr>
            </a:br>
            <a:r>
              <a:rPr lang="uk-UA" dirty="0" err="1" smtClean="0">
                <a:solidFill>
                  <a:schemeClr val="bg1"/>
                </a:solidFill>
                <a:latin typeface="Arial" panose="020B0604020202020204" pitchFamily="34" charset="0"/>
                <a:cs typeface="Arial" panose="020B0604020202020204" pitchFamily="34" charset="0"/>
              </a:rPr>
              <a:t>It’s</a:t>
            </a:r>
            <a:r>
              <a:rPr lang="uk-UA" dirty="0" smtClean="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easier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read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such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code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bottom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understand</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what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it</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is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doing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because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the</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order</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results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appearing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along</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with</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execution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of</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function</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body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goes</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precisely</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from</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top</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to</a:t>
            </a:r>
            <a:r>
              <a:rPr lang="uk-UA" dirty="0">
                <a:solidFill>
                  <a:schemeClr val="bg1"/>
                </a:solidFill>
                <a:latin typeface="Arial" panose="020B0604020202020204" pitchFamily="34" charset="0"/>
                <a:cs typeface="Arial" panose="020B0604020202020204" pitchFamily="34" charset="0"/>
              </a:rPr>
              <a:t> </a:t>
            </a:r>
            <a:r>
              <a:rPr lang="uk-UA" dirty="0" err="1">
                <a:solidFill>
                  <a:schemeClr val="bg1"/>
                </a:solidFill>
                <a:latin typeface="Arial" panose="020B0604020202020204" pitchFamily="34" charset="0"/>
                <a:cs typeface="Arial" panose="020B0604020202020204" pitchFamily="34" charset="0"/>
              </a:rPr>
              <a:t>bottom</a:t>
            </a:r>
            <a:r>
              <a:rPr lang="uk-UA"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4214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570</TotalTime>
  <Words>1173</Words>
  <Application>Microsoft Office PowerPoint</Application>
  <PresentationFormat>Широкоэкранный</PresentationFormat>
  <Paragraphs>114</Paragraphs>
  <Slides>35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35</vt:i4>
      </vt:variant>
    </vt:vector>
  </HeadingPairs>
  <TitlesOfParts>
    <vt:vector size="44" baseType="lpstr">
      <vt:lpstr>Arial</vt:lpstr>
      <vt:lpstr>Calibri</vt:lpstr>
      <vt:lpstr>Open Sans</vt:lpstr>
      <vt:lpstr>Open Sans Regular</vt:lpstr>
      <vt:lpstr>Proxima Nova Black</vt:lpstr>
      <vt:lpstr>Wingdings</vt:lpstr>
      <vt:lpstr>1_GRADIENT THEME</vt:lpstr>
      <vt:lpstr>2_GRADIENT THEME</vt:lpstr>
      <vt:lpstr>2_DARK THEME</vt:lpstr>
      <vt:lpstr>ES7-ES10 FEATURES</vt:lpstr>
      <vt:lpstr>ECMAScript 7 (2016)</vt:lpstr>
      <vt:lpstr>Array.prototype.includes() </vt:lpstr>
      <vt:lpstr>Презентация PowerPoint</vt:lpstr>
      <vt:lpstr>Презентация PowerPoint</vt:lpstr>
      <vt:lpstr>Exponentiation Operator </vt:lpstr>
      <vt:lpstr>ECMAScript 8 (2017)</vt:lpstr>
      <vt:lpstr>Asynchronous functions</vt:lpstr>
      <vt:lpstr>Asynchronous functions</vt:lpstr>
      <vt:lpstr>Object.values/Object.entries</vt:lpstr>
      <vt:lpstr>Object.values/Object.entries</vt:lpstr>
      <vt:lpstr>Object.values/Object.entries</vt:lpstr>
      <vt:lpstr>String.prototype.padStart/String.prototype.padEnd</vt:lpstr>
      <vt:lpstr>Презентация PowerPoint</vt:lpstr>
      <vt:lpstr>Trailing commas </vt:lpstr>
      <vt:lpstr>Trailing commas </vt:lpstr>
      <vt:lpstr>ECMAScript 9(2018) </vt:lpstr>
      <vt:lpstr>Rest / Spread operators</vt:lpstr>
      <vt:lpstr>Rest / Spread operators</vt:lpstr>
      <vt:lpstr>Rest / Spread operators</vt:lpstr>
      <vt:lpstr>Asynchronous iteration</vt:lpstr>
      <vt:lpstr>Promise.finally() </vt:lpstr>
      <vt:lpstr>Tagged string template </vt:lpstr>
      <vt:lpstr>Regex Named Capture Groups </vt:lpstr>
      <vt:lpstr>Regex Named Capture Groups </vt:lpstr>
      <vt:lpstr>ECMAScript 10(2019)</vt:lpstr>
      <vt:lpstr>Array.flat()</vt:lpstr>
      <vt:lpstr>Array.flatMap() </vt:lpstr>
      <vt:lpstr>String.trimStart() / String.trimEnd() </vt:lpstr>
      <vt:lpstr>Object.fromEntries() </vt:lpstr>
      <vt:lpstr>Optional Catch Binding </vt:lpstr>
      <vt:lpstr>Function.toString()</vt:lpstr>
      <vt:lpstr>Symbol.description </vt:lpstr>
      <vt:lpstr>References</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Root</cp:lastModifiedBy>
  <cp:revision>34</cp:revision>
  <dcterms:created xsi:type="dcterms:W3CDTF">2018-11-02T13:55:27Z</dcterms:created>
  <dcterms:modified xsi:type="dcterms:W3CDTF">2020-06-02T08:52:56Z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