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24"/>
  </p:notesMasterIdLst>
  <p:sldIdLst>
    <p:sldId id="1234" r:id="rId7"/>
    <p:sldId id="1235" r:id="rId8"/>
    <p:sldId id="1237" r:id="rId9"/>
    <p:sldId id="1240" r:id="rId10"/>
    <p:sldId id="1243" r:id="rId11"/>
    <p:sldId id="1242" r:id="rId12"/>
    <p:sldId id="1244" r:id="rId13"/>
    <p:sldId id="1245" r:id="rId14"/>
    <p:sldId id="1248" r:id="rId15"/>
    <p:sldId id="1246" r:id="rId16"/>
    <p:sldId id="1249" r:id="rId17"/>
    <p:sldId id="1250" r:id="rId18"/>
    <p:sldId id="1251" r:id="rId19"/>
    <p:sldId id="1241" r:id="rId20"/>
    <p:sldId id="1252" r:id="rId21"/>
    <p:sldId id="1253" r:id="rId22"/>
    <p:sldId id="1206" r:id="rId2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34"/>
            <p14:sldId id="1235"/>
            <p14:sldId id="1237"/>
            <p14:sldId id="1240"/>
            <p14:sldId id="1243"/>
            <p14:sldId id="1242"/>
            <p14:sldId id="1244"/>
            <p14:sldId id="1245"/>
            <p14:sldId id="1248"/>
            <p14:sldId id="1246"/>
            <p14:sldId id="1249"/>
            <p14:sldId id="1250"/>
            <p14:sldId id="1251"/>
            <p14:sldId id="1241"/>
            <p14:sldId id="1252"/>
            <p14:sldId id="1253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35A2"/>
    <a:srgbClr val="8F2585"/>
    <a:srgbClr val="F26D26"/>
    <a:srgbClr val="BA124A"/>
    <a:srgbClr val="E93BDD"/>
    <a:srgbClr val="F49EEE"/>
    <a:srgbClr val="42D109"/>
    <a:srgbClr val="159B3B"/>
    <a:srgbClr val="0F45B1"/>
    <a:srgbClr val="E36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A7EBB-A71E-E244-9638-CA7B1C0FB579}" v="4" dt="2020-02-11T15:37:0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84" y="90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09/04/2020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redux-toolkit.js.org/" TargetMode="Externa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2C01860-88AA-4983-9D84-DB6CD67B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538" y="2102004"/>
            <a:ext cx="5313555" cy="1510991"/>
          </a:xfrm>
        </p:spPr>
        <p:txBody>
          <a:bodyPr/>
          <a:lstStyle/>
          <a:p>
            <a:r>
              <a:rPr lang="en-US" dirty="0" smtClean="0"/>
              <a:t>REDUX</a:t>
            </a:r>
            <a:endParaRPr lang="uk-U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F3D1018-5EBF-47E8-BCA9-73CE5FFDDF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y </a:t>
            </a:r>
            <a:r>
              <a:rPr lang="en-US" dirty="0" err="1" smtClean="0"/>
              <a:t>Yuliia</a:t>
            </a:r>
            <a:r>
              <a:rPr lang="en-US" dirty="0" smtClean="0"/>
              <a:t> </a:t>
            </a:r>
            <a:r>
              <a:rPr lang="en-US" dirty="0" err="1" smtClean="0"/>
              <a:t>Humeniuk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816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Store in </a:t>
            </a:r>
            <a:r>
              <a:rPr lang="en-US" b="1" dirty="0" err="1"/>
              <a:t>Redux</a:t>
            </a:r>
            <a:r>
              <a:rPr lang="en-US" b="1" dirty="0"/>
              <a:t/>
            </a:r>
            <a:br>
              <a:rPr lang="en-US" b="1" dirty="0"/>
            </a:b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6C35A2"/>
                </a:solidFill>
              </a:rPr>
              <a:t>store</a:t>
            </a:r>
            <a:r>
              <a:rPr lang="en-US" dirty="0"/>
              <a:t> holds the application state. There is only </a:t>
            </a:r>
            <a:r>
              <a:rPr lang="en-US" dirty="0">
                <a:solidFill>
                  <a:srgbClr val="6C35A2"/>
                </a:solidFill>
              </a:rPr>
              <a:t>one store </a:t>
            </a:r>
            <a:r>
              <a:rPr lang="en-US" dirty="0"/>
              <a:t>in any </a:t>
            </a:r>
            <a:r>
              <a:rPr lang="en-US" dirty="0" err="1"/>
              <a:t>Redux</a:t>
            </a:r>
            <a:r>
              <a:rPr lang="en-US" dirty="0"/>
              <a:t> application. </a:t>
            </a:r>
            <a:endParaRPr lang="en-US" dirty="0" smtClean="0"/>
          </a:p>
          <a:p>
            <a:r>
              <a:rPr lang="en-US" dirty="0" smtClean="0"/>
              <a:t>You can: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Allows access to state via </a:t>
            </a:r>
            <a:r>
              <a:rPr lang="en-US" dirty="0" err="1">
                <a:solidFill>
                  <a:srgbClr val="6C35A2"/>
                </a:solidFill>
              </a:rPr>
              <a:t>getState</a:t>
            </a:r>
            <a:r>
              <a:rPr lang="en-US" dirty="0" smtClean="0">
                <a:solidFill>
                  <a:srgbClr val="6C35A2"/>
                </a:solidFill>
              </a:rPr>
              <a:t>()</a:t>
            </a:r>
            <a:r>
              <a:rPr lang="en-US" dirty="0" smtClean="0"/>
              <a:t>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Allows </a:t>
            </a:r>
            <a:r>
              <a:rPr lang="en-US" dirty="0"/>
              <a:t>state to be updated via </a:t>
            </a:r>
            <a:r>
              <a:rPr lang="en-US" dirty="0">
                <a:solidFill>
                  <a:srgbClr val="6C35A2"/>
                </a:solidFill>
              </a:rPr>
              <a:t>dispatch(action</a:t>
            </a:r>
            <a:r>
              <a:rPr lang="en-US" dirty="0" smtClean="0">
                <a:solidFill>
                  <a:srgbClr val="6C35A2"/>
                </a:solidFill>
              </a:rPr>
              <a:t>)</a:t>
            </a:r>
            <a:r>
              <a:rPr lang="en-US" dirty="0" smtClean="0"/>
              <a:t>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Registers </a:t>
            </a:r>
            <a:r>
              <a:rPr lang="en-US" dirty="0"/>
              <a:t>listeners via </a:t>
            </a:r>
            <a:r>
              <a:rPr lang="en-US" dirty="0">
                <a:solidFill>
                  <a:srgbClr val="6C35A2"/>
                </a:solidFill>
              </a:rPr>
              <a:t>subscribe(listener</a:t>
            </a:r>
            <a:r>
              <a:rPr lang="en-US" dirty="0" smtClean="0">
                <a:solidFill>
                  <a:srgbClr val="6C35A2"/>
                </a:solidFill>
              </a:rPr>
              <a:t>)</a:t>
            </a:r>
            <a:r>
              <a:rPr lang="en-US" dirty="0" smtClean="0"/>
              <a:t>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Handles </a:t>
            </a:r>
            <a:r>
              <a:rPr lang="en-US" dirty="0"/>
              <a:t>unregistering of listeners via the function returned by </a:t>
            </a:r>
            <a:r>
              <a:rPr lang="en-US" dirty="0">
                <a:solidFill>
                  <a:srgbClr val="6C35A2"/>
                </a:solidFill>
              </a:rPr>
              <a:t>subscribe(listener)</a:t>
            </a:r>
            <a:r>
              <a:rPr lang="en-US" dirty="0"/>
              <a:t>.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016169"/>
            <a:ext cx="5503127" cy="84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Async</a:t>
            </a:r>
            <a:r>
              <a:rPr lang="en-US" b="1" dirty="0" smtClean="0"/>
              <a:t> </a:t>
            </a:r>
            <a:r>
              <a:rPr lang="en-US" b="1" dirty="0"/>
              <a:t>Actions</a:t>
            </a:r>
            <a:br>
              <a:rPr lang="en-US" b="1" dirty="0"/>
            </a:b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2011432"/>
            <a:ext cx="8787161" cy="1701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Usually</a:t>
            </a:r>
            <a:r>
              <a:rPr lang="uk-UA" dirty="0">
                <a:solidFill>
                  <a:schemeClr val="bg1"/>
                </a:solidFill>
              </a:rPr>
              <a:t>, </a:t>
            </a:r>
            <a:r>
              <a:rPr lang="uk-UA" dirty="0" err="1">
                <a:solidFill>
                  <a:schemeClr val="bg1"/>
                </a:solidFill>
              </a:rPr>
              <a:t>for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any</a:t>
            </a:r>
            <a:r>
              <a:rPr lang="uk-UA" dirty="0">
                <a:solidFill>
                  <a:schemeClr val="bg1"/>
                </a:solidFill>
              </a:rPr>
              <a:t> API </a:t>
            </a:r>
            <a:r>
              <a:rPr lang="uk-UA" dirty="0" err="1">
                <a:solidFill>
                  <a:schemeClr val="bg1"/>
                </a:solidFill>
              </a:rPr>
              <a:t>request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you'll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want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to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dispatch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least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three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different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kinds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of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actions</a:t>
            </a:r>
            <a:r>
              <a:rPr lang="uk-UA" dirty="0" smtClean="0">
                <a:solidFill>
                  <a:schemeClr val="bg1"/>
                </a:solidFill>
              </a:rPr>
              <a:t>: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uk-UA" dirty="0" err="1" smtClean="0">
                <a:solidFill>
                  <a:schemeClr val="bg1"/>
                </a:solidFill>
              </a:rPr>
              <a:t>An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action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informing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reducers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that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request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began</a:t>
            </a:r>
            <a:r>
              <a:rPr lang="uk-UA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An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action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informing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reducers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that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request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finished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successfully</a:t>
            </a:r>
            <a:r>
              <a:rPr lang="uk-UA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An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action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informing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reducers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that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request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failed</a:t>
            </a:r>
            <a:r>
              <a:rPr lang="uk-UA" dirty="0" smtClean="0">
                <a:solidFill>
                  <a:schemeClr val="bg1"/>
                </a:solidFill>
              </a:rPr>
              <a:t>.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085574"/>
            <a:ext cx="9793295" cy="130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0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Redux</a:t>
            </a:r>
            <a:r>
              <a:rPr lang="en-US" b="1" dirty="0"/>
              <a:t> </a:t>
            </a:r>
            <a:r>
              <a:rPr lang="en-US" b="1" dirty="0" err="1"/>
              <a:t>Thunk</a:t>
            </a:r>
            <a:r>
              <a:rPr lang="en-US" b="1" dirty="0"/>
              <a:t/>
            </a:r>
            <a:br>
              <a:rPr lang="en-US" b="1" dirty="0"/>
            </a:b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standard way to </a:t>
            </a:r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 smtClean="0"/>
              <a:t>asynchronous </a:t>
            </a:r>
            <a:r>
              <a:rPr lang="en-US" dirty="0"/>
              <a:t>action creators with </a:t>
            </a:r>
            <a:r>
              <a:rPr lang="en-US" dirty="0" err="1"/>
              <a:t>Redux</a:t>
            </a:r>
            <a:r>
              <a:rPr lang="en-US" dirty="0"/>
              <a:t> is to use the </a:t>
            </a:r>
            <a:r>
              <a:rPr lang="en-US" dirty="0" err="1">
                <a:solidFill>
                  <a:srgbClr val="6C35A2"/>
                </a:solidFill>
              </a:rPr>
              <a:t>Redux</a:t>
            </a:r>
            <a:r>
              <a:rPr lang="en-US" dirty="0">
                <a:solidFill>
                  <a:srgbClr val="6C35A2"/>
                </a:solidFill>
              </a:rPr>
              <a:t> </a:t>
            </a:r>
            <a:r>
              <a:rPr lang="en-US" dirty="0" err="1">
                <a:solidFill>
                  <a:srgbClr val="6C35A2"/>
                </a:solidFill>
              </a:rPr>
              <a:t>Thunk</a:t>
            </a:r>
            <a:r>
              <a:rPr lang="en-US" dirty="0">
                <a:solidFill>
                  <a:srgbClr val="6C35A2"/>
                </a:solidFill>
              </a:rPr>
              <a:t> </a:t>
            </a:r>
            <a:r>
              <a:rPr lang="en-US" dirty="0"/>
              <a:t>middleware</a:t>
            </a:r>
            <a:r>
              <a:rPr lang="en-US" dirty="0" smtClean="0"/>
              <a:t>.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2689204"/>
            <a:ext cx="103093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B</a:t>
            </a:r>
            <a:r>
              <a:rPr lang="uk-UA" sz="2000" dirty="0" smtClean="0">
                <a:solidFill>
                  <a:schemeClr val="bg1"/>
                </a:solidFill>
              </a:rPr>
              <a:t>y </a:t>
            </a:r>
            <a:r>
              <a:rPr lang="uk-UA" sz="2000" dirty="0" err="1">
                <a:solidFill>
                  <a:schemeClr val="bg1"/>
                </a:solidFill>
              </a:rPr>
              <a:t>using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this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specific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middleware</a:t>
            </a:r>
            <a:r>
              <a:rPr lang="uk-UA" sz="2000" dirty="0">
                <a:solidFill>
                  <a:schemeClr val="bg1"/>
                </a:solidFill>
              </a:rPr>
              <a:t>, </a:t>
            </a:r>
            <a:r>
              <a:rPr lang="uk-UA" sz="2000" dirty="0" err="1">
                <a:solidFill>
                  <a:schemeClr val="bg1"/>
                </a:solidFill>
              </a:rPr>
              <a:t>an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action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creator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can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rgbClr val="6C35A2"/>
                </a:solidFill>
              </a:rPr>
              <a:t>return</a:t>
            </a:r>
            <a:r>
              <a:rPr lang="uk-UA" sz="2000" dirty="0">
                <a:solidFill>
                  <a:srgbClr val="6C35A2"/>
                </a:solidFill>
              </a:rPr>
              <a:t> a </a:t>
            </a:r>
            <a:r>
              <a:rPr lang="uk-UA" sz="2000" dirty="0" err="1">
                <a:solidFill>
                  <a:srgbClr val="6C35A2"/>
                </a:solidFill>
              </a:rPr>
              <a:t>function</a:t>
            </a:r>
            <a:r>
              <a:rPr lang="uk-UA" sz="2000" dirty="0">
                <a:solidFill>
                  <a:srgbClr val="6C35A2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instead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of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an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action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 smtClean="0">
                <a:solidFill>
                  <a:srgbClr val="6C35A2"/>
                </a:solidFill>
              </a:rPr>
              <a:t>object</a:t>
            </a:r>
            <a:r>
              <a:rPr lang="uk-UA" sz="2000" dirty="0" smtClean="0">
                <a:solidFill>
                  <a:schemeClr val="bg1"/>
                </a:solidFill>
              </a:rPr>
              <a:t>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uk-UA" sz="2000" dirty="0" err="1" smtClean="0">
                <a:solidFill>
                  <a:schemeClr val="bg1"/>
                </a:solidFill>
              </a:rPr>
              <a:t>When</a:t>
            </a:r>
            <a:r>
              <a:rPr lang="uk-UA" sz="2000" dirty="0" smtClean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an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action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creator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returns</a:t>
            </a:r>
            <a:r>
              <a:rPr lang="uk-UA" sz="2000" dirty="0">
                <a:solidFill>
                  <a:schemeClr val="bg1"/>
                </a:solidFill>
              </a:rPr>
              <a:t> a </a:t>
            </a:r>
            <a:r>
              <a:rPr lang="uk-UA" sz="2000" dirty="0" err="1">
                <a:solidFill>
                  <a:schemeClr val="bg1"/>
                </a:solidFill>
              </a:rPr>
              <a:t>function</a:t>
            </a:r>
            <a:r>
              <a:rPr lang="uk-UA" sz="2000" dirty="0">
                <a:solidFill>
                  <a:schemeClr val="bg1"/>
                </a:solidFill>
              </a:rPr>
              <a:t>, </a:t>
            </a:r>
            <a:r>
              <a:rPr lang="uk-UA" sz="2000" dirty="0" err="1">
                <a:solidFill>
                  <a:schemeClr val="bg1"/>
                </a:solidFill>
              </a:rPr>
              <a:t>that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function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will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get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executed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by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the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Redux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Thunk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middleware</a:t>
            </a:r>
            <a:r>
              <a:rPr lang="uk-UA" sz="2000" dirty="0">
                <a:solidFill>
                  <a:schemeClr val="bg1"/>
                </a:solidFill>
              </a:rPr>
              <a:t>. </a:t>
            </a:r>
            <a:r>
              <a:rPr lang="uk-UA" sz="2000" dirty="0" err="1">
                <a:solidFill>
                  <a:srgbClr val="6C35A2"/>
                </a:solidFill>
              </a:rPr>
              <a:t>This</a:t>
            </a:r>
            <a:r>
              <a:rPr lang="uk-UA" sz="2000" dirty="0">
                <a:solidFill>
                  <a:srgbClr val="6C35A2"/>
                </a:solidFill>
              </a:rPr>
              <a:t> </a:t>
            </a:r>
            <a:r>
              <a:rPr lang="uk-UA" sz="2000" dirty="0" err="1">
                <a:solidFill>
                  <a:srgbClr val="6C35A2"/>
                </a:solidFill>
              </a:rPr>
              <a:t>function</a:t>
            </a:r>
            <a:r>
              <a:rPr lang="uk-UA" sz="2000" dirty="0">
                <a:solidFill>
                  <a:srgbClr val="6C35A2"/>
                </a:solidFill>
              </a:rPr>
              <a:t> </a:t>
            </a:r>
            <a:r>
              <a:rPr lang="uk-UA" sz="2000" dirty="0" err="1">
                <a:solidFill>
                  <a:srgbClr val="6C35A2"/>
                </a:solidFill>
              </a:rPr>
              <a:t>doesn't</a:t>
            </a:r>
            <a:r>
              <a:rPr lang="uk-UA" sz="2000" dirty="0">
                <a:solidFill>
                  <a:srgbClr val="6C35A2"/>
                </a:solidFill>
              </a:rPr>
              <a:t> </a:t>
            </a:r>
            <a:r>
              <a:rPr lang="uk-UA" sz="2000" dirty="0" err="1">
                <a:solidFill>
                  <a:srgbClr val="6C35A2"/>
                </a:solidFill>
              </a:rPr>
              <a:t>need</a:t>
            </a:r>
            <a:r>
              <a:rPr lang="uk-UA" sz="2000" dirty="0">
                <a:solidFill>
                  <a:srgbClr val="6C35A2"/>
                </a:solidFill>
              </a:rPr>
              <a:t> </a:t>
            </a:r>
            <a:r>
              <a:rPr lang="uk-UA" sz="2000" dirty="0" err="1">
                <a:solidFill>
                  <a:srgbClr val="6C35A2"/>
                </a:solidFill>
              </a:rPr>
              <a:t>to</a:t>
            </a:r>
            <a:r>
              <a:rPr lang="uk-UA" sz="2000" dirty="0">
                <a:solidFill>
                  <a:srgbClr val="6C35A2"/>
                </a:solidFill>
              </a:rPr>
              <a:t> </a:t>
            </a:r>
            <a:r>
              <a:rPr lang="uk-UA" sz="2000" dirty="0" err="1">
                <a:solidFill>
                  <a:srgbClr val="6C35A2"/>
                </a:solidFill>
              </a:rPr>
              <a:t>be</a:t>
            </a:r>
            <a:r>
              <a:rPr lang="uk-UA" sz="2000" dirty="0">
                <a:solidFill>
                  <a:srgbClr val="6C35A2"/>
                </a:solidFill>
              </a:rPr>
              <a:t> </a:t>
            </a:r>
            <a:r>
              <a:rPr lang="uk-UA" sz="2000" dirty="0" err="1">
                <a:solidFill>
                  <a:srgbClr val="6C35A2"/>
                </a:solidFill>
              </a:rPr>
              <a:t>pure</a:t>
            </a:r>
            <a:r>
              <a:rPr lang="uk-UA" sz="2000" dirty="0">
                <a:solidFill>
                  <a:schemeClr val="bg1"/>
                </a:solidFill>
              </a:rPr>
              <a:t>; </a:t>
            </a:r>
            <a:r>
              <a:rPr lang="uk-UA" sz="2000" dirty="0" err="1">
                <a:solidFill>
                  <a:schemeClr val="bg1"/>
                </a:solidFill>
              </a:rPr>
              <a:t>it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is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thus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allowed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to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have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side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effects</a:t>
            </a:r>
            <a:r>
              <a:rPr lang="uk-UA" sz="2000" dirty="0">
                <a:solidFill>
                  <a:schemeClr val="bg1"/>
                </a:solidFill>
              </a:rPr>
              <a:t>, </a:t>
            </a:r>
            <a:r>
              <a:rPr lang="uk-UA" sz="2000" dirty="0" err="1">
                <a:solidFill>
                  <a:schemeClr val="bg1"/>
                </a:solidFill>
              </a:rPr>
              <a:t>including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executing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asynchronous</a:t>
            </a:r>
            <a:r>
              <a:rPr lang="uk-UA" sz="2000" dirty="0">
                <a:solidFill>
                  <a:schemeClr val="bg1"/>
                </a:solidFill>
              </a:rPr>
              <a:t> API </a:t>
            </a:r>
            <a:r>
              <a:rPr lang="uk-UA" sz="2000" dirty="0" err="1">
                <a:solidFill>
                  <a:schemeClr val="bg1"/>
                </a:solidFill>
              </a:rPr>
              <a:t>calls</a:t>
            </a:r>
            <a:r>
              <a:rPr lang="uk-UA" sz="2000" dirty="0">
                <a:solidFill>
                  <a:schemeClr val="bg1"/>
                </a:solidFill>
              </a:rPr>
              <a:t>. </a:t>
            </a:r>
            <a:r>
              <a:rPr lang="uk-UA" sz="2000" dirty="0" err="1">
                <a:solidFill>
                  <a:schemeClr val="bg1"/>
                </a:solidFill>
              </a:rPr>
              <a:t>The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function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can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also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dispatch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 smtClean="0">
                <a:solidFill>
                  <a:schemeClr val="bg1"/>
                </a:solidFill>
              </a:rPr>
              <a:t>action</a:t>
            </a:r>
            <a:r>
              <a:rPr lang="en-US" sz="2000" dirty="0" smtClean="0">
                <a:solidFill>
                  <a:schemeClr val="bg1"/>
                </a:solidFill>
              </a:rPr>
              <a:t>s - l</a:t>
            </a:r>
            <a:r>
              <a:rPr lang="uk-UA" sz="2000" dirty="0" err="1" smtClean="0">
                <a:solidFill>
                  <a:schemeClr val="bg1"/>
                </a:solidFill>
              </a:rPr>
              <a:t>ike</a:t>
            </a:r>
            <a:r>
              <a:rPr lang="uk-UA" sz="2000" dirty="0" smtClean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those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synchronous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actions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we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defined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earlier</a:t>
            </a:r>
            <a:r>
              <a:rPr lang="uk-UA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051503"/>
            <a:ext cx="4108071" cy="86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Middleware</a:t>
            </a:r>
            <a:endParaRPr lang="uk-UA" dirty="0"/>
          </a:p>
        </p:txBody>
      </p:sp>
      <p:pic>
        <p:nvPicPr>
          <p:cNvPr id="6146" name="Picture 2" descr="Introduction to Redux in Flu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477" y="1769126"/>
            <a:ext cx="7239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27462" y="2056471"/>
            <a:ext cx="58283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err="1">
                <a:solidFill>
                  <a:srgbClr val="6C35A2"/>
                </a:solidFill>
              </a:rPr>
              <a:t>Middleware</a:t>
            </a:r>
            <a:r>
              <a:rPr lang="uk-UA" sz="2000" dirty="0">
                <a:solidFill>
                  <a:schemeClr val="bg1"/>
                </a:solidFill>
              </a:rPr>
              <a:t> - </a:t>
            </a:r>
            <a:r>
              <a:rPr lang="uk-UA" sz="2000" dirty="0" err="1">
                <a:solidFill>
                  <a:schemeClr val="bg1"/>
                </a:solidFill>
              </a:rPr>
              <a:t>functions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that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are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subsequently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called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in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the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process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of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updating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the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container</a:t>
            </a:r>
            <a:r>
              <a:rPr lang="uk-UA" sz="2000" dirty="0" smtClean="0">
                <a:solidFill>
                  <a:schemeClr val="bg1"/>
                </a:solidFill>
              </a:rPr>
              <a:t>.</a:t>
            </a:r>
            <a:endParaRPr lang="uk-UA" sz="200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27462" y="3256157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2000" dirty="0" err="1">
                <a:solidFill>
                  <a:schemeClr val="bg1"/>
                </a:solidFill>
              </a:rPr>
              <a:t>The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general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principle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of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work</a:t>
            </a:r>
            <a:r>
              <a:rPr lang="uk-UA" sz="2000" dirty="0" smtClean="0">
                <a:solidFill>
                  <a:schemeClr val="bg1"/>
                </a:solidFill>
              </a:rPr>
              <a:t>: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uk-UA" sz="2000" dirty="0" err="1">
                <a:solidFill>
                  <a:schemeClr val="bg1"/>
                </a:solidFill>
              </a:rPr>
              <a:t>Middlewars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are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built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into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the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repository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when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uk-UA" sz="2000" dirty="0" err="1" smtClean="0">
                <a:solidFill>
                  <a:schemeClr val="bg1"/>
                </a:solidFill>
              </a:rPr>
              <a:t>it</a:t>
            </a:r>
            <a:r>
              <a:rPr lang="uk-UA" sz="2000" dirty="0" smtClean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is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created</a:t>
            </a:r>
            <a:r>
              <a:rPr lang="uk-UA" sz="2000" dirty="0" smtClean="0">
                <a:solidFill>
                  <a:schemeClr val="bg1"/>
                </a:solidFill>
              </a:rPr>
              <a:t>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uk-UA" sz="2000" dirty="0" err="1">
                <a:solidFill>
                  <a:schemeClr val="bg1"/>
                </a:solidFill>
              </a:rPr>
              <a:t>During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dispatching</a:t>
            </a:r>
            <a:r>
              <a:rPr lang="uk-UA" sz="2000" dirty="0">
                <a:solidFill>
                  <a:schemeClr val="bg1"/>
                </a:solidFill>
              </a:rPr>
              <a:t> (</a:t>
            </a:r>
            <a:r>
              <a:rPr lang="uk-UA" sz="2000" dirty="0" err="1">
                <a:solidFill>
                  <a:schemeClr val="bg1"/>
                </a:solidFill>
              </a:rPr>
              <a:t>sending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actions</a:t>
            </a:r>
            <a:r>
              <a:rPr lang="uk-UA" sz="2000" dirty="0">
                <a:solidFill>
                  <a:schemeClr val="bg1"/>
                </a:solidFill>
              </a:rPr>
              <a:t>),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uk-UA" sz="2000" dirty="0" err="1" smtClean="0">
                <a:solidFill>
                  <a:schemeClr val="bg1"/>
                </a:solidFill>
              </a:rPr>
              <a:t>data</a:t>
            </a:r>
            <a:r>
              <a:rPr lang="uk-UA" sz="2000" dirty="0" smtClean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passes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through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them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and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only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then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uk-UA" sz="2000" dirty="0" err="1" smtClean="0">
                <a:solidFill>
                  <a:schemeClr val="bg1"/>
                </a:solidFill>
              </a:rPr>
              <a:t>gets</a:t>
            </a:r>
            <a:r>
              <a:rPr lang="uk-UA" sz="2000" dirty="0" smtClean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into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the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err="1">
                <a:solidFill>
                  <a:schemeClr val="bg1"/>
                </a:solidFill>
              </a:rPr>
              <a:t>reducer</a:t>
            </a:r>
            <a:r>
              <a:rPr lang="uk-UA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933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Installation</a:t>
            </a:r>
            <a:r>
              <a:rPr lang="en-US" b="1" dirty="0"/>
              <a:t/>
            </a:r>
            <a:br>
              <a:rPr lang="en-US" b="1" dirty="0"/>
            </a:b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2124307"/>
            <a:ext cx="10820400" cy="3429000"/>
          </a:xfrm>
        </p:spPr>
        <p:txBody>
          <a:bodyPr/>
          <a:lstStyle/>
          <a:p>
            <a:r>
              <a:rPr lang="en-US" dirty="0" err="1">
                <a:solidFill>
                  <a:srgbClr val="6C35A2"/>
                </a:solidFill>
              </a:rPr>
              <a:t>Redux</a:t>
            </a:r>
            <a:r>
              <a:rPr lang="en-US" dirty="0"/>
              <a:t> is available as a package on NPM for use with a module bundler or in a Node application: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26382"/>
            <a:ext cx="3429000" cy="7461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925364"/>
            <a:ext cx="4455302" cy="8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2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Redux</a:t>
            </a:r>
            <a:r>
              <a:rPr lang="en-US" dirty="0"/>
              <a:t> </a:t>
            </a:r>
            <a:r>
              <a:rPr lang="en-US" dirty="0" err="1"/>
              <a:t>DevTools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684" y="2186058"/>
            <a:ext cx="5728224" cy="334494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93649" y="218605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Redux-Devtools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provide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us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debugging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platform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for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Redux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apps</a:t>
            </a:r>
            <a:r>
              <a:rPr lang="uk-UA" dirty="0">
                <a:solidFill>
                  <a:schemeClr val="bg1"/>
                </a:solidFill>
              </a:rPr>
              <a:t>. 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uk-UA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uk-UA" dirty="0" err="1">
                <a:solidFill>
                  <a:schemeClr val="bg1"/>
                </a:solidFill>
              </a:rPr>
              <a:t>It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lets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you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inspect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every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state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action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payload</a:t>
            </a:r>
            <a:r>
              <a:rPr lang="uk-UA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</a:rPr>
              <a:t>It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lets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you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go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back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time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by</a:t>
            </a:r>
            <a:r>
              <a:rPr lang="uk-UA" dirty="0">
                <a:solidFill>
                  <a:schemeClr val="bg1"/>
                </a:solidFill>
              </a:rPr>
              <a:t> “</a:t>
            </a:r>
            <a:r>
              <a:rPr lang="uk-UA" dirty="0" err="1">
                <a:solidFill>
                  <a:schemeClr val="bg1"/>
                </a:solidFill>
              </a:rPr>
              <a:t>cancelling</a:t>
            </a:r>
            <a:r>
              <a:rPr lang="uk-UA" dirty="0">
                <a:solidFill>
                  <a:schemeClr val="bg1"/>
                </a:solidFill>
              </a:rPr>
              <a:t>” </a:t>
            </a:r>
            <a:r>
              <a:rPr lang="uk-UA" dirty="0" err="1" smtClean="0">
                <a:solidFill>
                  <a:schemeClr val="bg1"/>
                </a:solidFill>
              </a:rPr>
              <a:t>actions</a:t>
            </a:r>
            <a:r>
              <a:rPr lang="uk-UA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</a:rPr>
              <a:t>If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you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change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reducer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code</a:t>
            </a:r>
            <a:r>
              <a:rPr lang="uk-UA" dirty="0">
                <a:solidFill>
                  <a:schemeClr val="bg1"/>
                </a:solidFill>
              </a:rPr>
              <a:t>, </a:t>
            </a:r>
            <a:r>
              <a:rPr lang="uk-UA" dirty="0" err="1">
                <a:solidFill>
                  <a:schemeClr val="bg1"/>
                </a:solidFill>
              </a:rPr>
              <a:t>each</a:t>
            </a:r>
            <a:r>
              <a:rPr lang="uk-UA" dirty="0">
                <a:solidFill>
                  <a:schemeClr val="bg1"/>
                </a:solidFill>
              </a:rPr>
              <a:t> “</a:t>
            </a:r>
            <a:r>
              <a:rPr lang="uk-UA" dirty="0" err="1">
                <a:solidFill>
                  <a:schemeClr val="bg1"/>
                </a:solidFill>
              </a:rPr>
              <a:t>staged</a:t>
            </a:r>
            <a:r>
              <a:rPr lang="uk-UA" dirty="0">
                <a:solidFill>
                  <a:schemeClr val="bg1"/>
                </a:solidFill>
              </a:rPr>
              <a:t>” </a:t>
            </a:r>
            <a:r>
              <a:rPr lang="uk-UA" dirty="0" err="1">
                <a:solidFill>
                  <a:schemeClr val="bg1"/>
                </a:solidFill>
              </a:rPr>
              <a:t>action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will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be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reevaluated</a:t>
            </a:r>
            <a:r>
              <a:rPr lang="uk-UA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</a:rPr>
              <a:t>If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reducers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throw</a:t>
            </a:r>
            <a:r>
              <a:rPr lang="uk-UA" dirty="0">
                <a:solidFill>
                  <a:schemeClr val="bg1"/>
                </a:solidFill>
              </a:rPr>
              <a:t>, </a:t>
            </a:r>
            <a:r>
              <a:rPr lang="uk-UA" dirty="0" err="1">
                <a:solidFill>
                  <a:schemeClr val="bg1"/>
                </a:solidFill>
              </a:rPr>
              <a:t>we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can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identify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error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also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during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which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action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this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happened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649" y="5647841"/>
            <a:ext cx="1303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Installation: </a:t>
            </a:r>
            <a:endParaRPr lang="uk-UA" sz="2000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242" y="5347833"/>
            <a:ext cx="3371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Redux</a:t>
            </a:r>
            <a:r>
              <a:rPr lang="en-US" b="1" dirty="0"/>
              <a:t> Toolkit</a:t>
            </a:r>
            <a:br>
              <a:rPr lang="en-US" b="1" dirty="0"/>
            </a:b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Redux</a:t>
            </a:r>
            <a:r>
              <a:rPr lang="en-US" dirty="0"/>
              <a:t> Toolkit package is intended to be the standard way to write </a:t>
            </a:r>
            <a:r>
              <a:rPr lang="en-US" dirty="0" err="1"/>
              <a:t>Redux</a:t>
            </a:r>
            <a:r>
              <a:rPr lang="en-US" dirty="0"/>
              <a:t> logic. It was originally created to help address three common concerns about </a:t>
            </a:r>
            <a:r>
              <a:rPr lang="en-US" dirty="0" err="1"/>
              <a:t>Redux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“Configuring </a:t>
            </a:r>
            <a:r>
              <a:rPr lang="en-US" dirty="0"/>
              <a:t>a </a:t>
            </a:r>
            <a:r>
              <a:rPr lang="en-US" dirty="0" err="1"/>
              <a:t>Redux</a:t>
            </a:r>
            <a:r>
              <a:rPr lang="en-US" dirty="0"/>
              <a:t> store is too </a:t>
            </a:r>
            <a:r>
              <a:rPr lang="en-US" dirty="0" smtClean="0"/>
              <a:t>complicated”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“I </a:t>
            </a:r>
            <a:r>
              <a:rPr lang="en-US" dirty="0"/>
              <a:t>have to add a lot of packages to get </a:t>
            </a:r>
            <a:r>
              <a:rPr lang="en-US" dirty="0" err="1"/>
              <a:t>Redux</a:t>
            </a:r>
            <a:r>
              <a:rPr lang="en-US" dirty="0"/>
              <a:t> to do anything </a:t>
            </a:r>
            <a:r>
              <a:rPr lang="en-US" dirty="0" smtClean="0"/>
              <a:t>useful”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“</a:t>
            </a:r>
            <a:r>
              <a:rPr lang="en-US" dirty="0" err="1" smtClean="0"/>
              <a:t>Redux</a:t>
            </a:r>
            <a:r>
              <a:rPr lang="en-US" dirty="0" smtClean="0"/>
              <a:t> </a:t>
            </a:r>
            <a:r>
              <a:rPr lang="en-US" dirty="0"/>
              <a:t>requires too much boilerplate </a:t>
            </a:r>
            <a:r>
              <a:rPr lang="en-US" dirty="0" smtClean="0"/>
              <a:t>code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Reference: </a:t>
            </a:r>
            <a:r>
              <a:rPr lang="en-US" sz="1800" b="1" dirty="0">
                <a:hlinkClick r:id="rId2"/>
              </a:rPr>
              <a:t>https://redux-toolkit.js.org</a:t>
            </a:r>
            <a:r>
              <a:rPr lang="en-US" sz="1800" dirty="0"/>
              <a:t>.</a:t>
            </a:r>
            <a:endParaRPr lang="uk-UA" sz="18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3509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Redux</a:t>
            </a:r>
            <a:r>
              <a:rPr lang="en-US" dirty="0"/>
              <a:t> (JavaScript library)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481E08-7C2D-4866-9DA7-E948FC06EE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179" y="2057401"/>
            <a:ext cx="5879557" cy="4187283"/>
          </a:xfrm>
        </p:spPr>
        <p:txBody>
          <a:bodyPr/>
          <a:lstStyle/>
          <a:p>
            <a:pPr algn="ctr"/>
            <a:r>
              <a:rPr lang="en-US" sz="2400" dirty="0" err="1" smtClean="0">
                <a:solidFill>
                  <a:srgbClr val="6C35A2"/>
                </a:solidFill>
              </a:rPr>
              <a:t>Redux</a:t>
            </a:r>
            <a:r>
              <a:rPr lang="en-US" sz="2400" dirty="0"/>
              <a:t> is an open-source JavaScript library for managing application state. </a:t>
            </a:r>
            <a:endParaRPr lang="en-US" sz="2400" dirty="0" smtClean="0"/>
          </a:p>
          <a:p>
            <a:pPr algn="ctr"/>
            <a:r>
              <a:rPr lang="en-US" sz="2400" dirty="0" smtClean="0"/>
              <a:t>It </a:t>
            </a:r>
            <a:r>
              <a:rPr lang="en-US" sz="2400" dirty="0"/>
              <a:t>is most commonly used with libraries such as React or </a:t>
            </a:r>
            <a:r>
              <a:rPr lang="en-US" sz="2400" dirty="0" smtClean="0"/>
              <a:t>Angular</a:t>
            </a:r>
            <a:r>
              <a:rPr lang="en-US" sz="2400" dirty="0"/>
              <a:t> for building user interfaces. </a:t>
            </a:r>
          </a:p>
          <a:p>
            <a:pPr algn="ctr"/>
            <a:r>
              <a:rPr lang="en-US" sz="2400" dirty="0" smtClean="0"/>
              <a:t>Similar </a:t>
            </a:r>
            <a:r>
              <a:rPr lang="en-US" sz="2400" dirty="0"/>
              <a:t>to (and inspired by) Facebook's Flux </a:t>
            </a:r>
            <a:r>
              <a:rPr lang="en-US" sz="2400" dirty="0" smtClean="0"/>
              <a:t>architecture.</a:t>
            </a:r>
          </a:p>
          <a:p>
            <a:pPr algn="ctr"/>
            <a:r>
              <a:rPr lang="en-US" sz="2400" dirty="0" smtClean="0"/>
              <a:t> It </a:t>
            </a:r>
            <a:r>
              <a:rPr lang="en-US" sz="2400" dirty="0"/>
              <a:t>was created by Dan Abramov and Andrew </a:t>
            </a:r>
            <a:r>
              <a:rPr lang="en-US" sz="2400" dirty="0" smtClean="0"/>
              <a:t>Clark in 2015.</a:t>
            </a:r>
          </a:p>
          <a:p>
            <a:pPr algn="ctr"/>
            <a:r>
              <a:rPr lang="en-US" sz="2400" dirty="0"/>
              <a:t>It is tiny (2kB, including dependencies</a:t>
            </a:r>
            <a:r>
              <a:rPr lang="en-US" sz="2400" dirty="0" smtClean="0"/>
              <a:t>).</a:t>
            </a:r>
            <a:endParaRPr lang="uk-UA" sz="2400" dirty="0"/>
          </a:p>
        </p:txBody>
      </p:sp>
      <p:pic>
        <p:nvPicPr>
          <p:cNvPr id="1026" name="Picture 2" descr="Ходим за покупками с full-stack redux / Хаб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114" y="1371601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0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1756" y="2720898"/>
            <a:ext cx="9032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What problem does </a:t>
            </a:r>
            <a:r>
              <a:rPr lang="en-US" sz="4800" dirty="0" err="1" smtClean="0"/>
              <a:t>Redux</a:t>
            </a:r>
            <a:r>
              <a:rPr lang="en-US" sz="4800" dirty="0" smtClean="0"/>
              <a:t> solve?</a:t>
            </a:r>
            <a:endParaRPr lang="uk-UA" sz="4800" dirty="0"/>
          </a:p>
        </p:txBody>
      </p:sp>
    </p:spTree>
    <p:extLst>
      <p:ext uri="{BB962C8B-B14F-4D97-AF65-F5344CB8AC3E}">
        <p14:creationId xmlns:p14="http://schemas.microsoft.com/office/powerpoint/2010/main" val="174434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1749" y="590344"/>
            <a:ext cx="11604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/>
              <a:t>Redux</a:t>
            </a:r>
            <a:r>
              <a:rPr lang="en-US" sz="3600" dirty="0" smtClean="0"/>
              <a:t> o</a:t>
            </a:r>
            <a:r>
              <a:rPr lang="uk-UA" sz="3600" dirty="0" err="1" smtClean="0"/>
              <a:t>rganizes</a:t>
            </a:r>
            <a:r>
              <a:rPr lang="uk-UA" sz="3600" dirty="0" smtClean="0"/>
              <a:t> </a:t>
            </a:r>
            <a:r>
              <a:rPr lang="uk-UA" sz="3600" dirty="0" err="1"/>
              <a:t>the</a:t>
            </a:r>
            <a:r>
              <a:rPr lang="uk-UA" sz="3600" dirty="0"/>
              <a:t> </a:t>
            </a:r>
            <a:r>
              <a:rPr lang="uk-UA" sz="3600" dirty="0" err="1"/>
              <a:t>management</a:t>
            </a:r>
            <a:r>
              <a:rPr lang="uk-UA" sz="3600" dirty="0"/>
              <a:t> </a:t>
            </a:r>
            <a:r>
              <a:rPr lang="uk-UA" sz="3600" dirty="0" err="1"/>
              <a:t>of</a:t>
            </a:r>
            <a:r>
              <a:rPr lang="uk-UA" sz="3600" dirty="0"/>
              <a:t> </a:t>
            </a:r>
            <a:r>
              <a:rPr lang="uk-UA" sz="3600" dirty="0" err="1"/>
              <a:t>the</a:t>
            </a:r>
            <a:r>
              <a:rPr lang="uk-UA" sz="3600" dirty="0"/>
              <a:t> </a:t>
            </a:r>
            <a:r>
              <a:rPr lang="en-US" sz="3600" dirty="0" smtClean="0"/>
              <a:t>state</a:t>
            </a:r>
            <a:r>
              <a:rPr lang="uk-UA" sz="3600" dirty="0" smtClean="0"/>
              <a:t> </a:t>
            </a:r>
            <a:r>
              <a:rPr lang="uk-UA" sz="3600" dirty="0"/>
              <a:t>(</a:t>
            </a:r>
            <a:r>
              <a:rPr lang="uk-UA" sz="3600" dirty="0" err="1"/>
              <a:t>data</a:t>
            </a:r>
            <a:r>
              <a:rPr lang="uk-UA" sz="3600" dirty="0"/>
              <a:t>) </a:t>
            </a:r>
            <a:r>
              <a:rPr lang="uk-UA" sz="3600" dirty="0" err="1"/>
              <a:t>for</a:t>
            </a:r>
            <a:r>
              <a:rPr lang="uk-UA" sz="3600" dirty="0"/>
              <a:t> </a:t>
            </a:r>
            <a:r>
              <a:rPr lang="uk-UA" sz="3600" dirty="0" err="1" smtClean="0"/>
              <a:t>application</a:t>
            </a:r>
            <a:r>
              <a:rPr lang="en-US" sz="3600" dirty="0" smtClean="0"/>
              <a:t>.</a:t>
            </a:r>
            <a:endParaRPr lang="uk-UA" sz="3600" dirty="0"/>
          </a:p>
        </p:txBody>
      </p:sp>
      <p:pic>
        <p:nvPicPr>
          <p:cNvPr id="2050" name="Picture 2" descr="Новый уровень React: Red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118" y="1659733"/>
            <a:ext cx="7371497" cy="450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6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how </a:t>
            </a:r>
            <a:r>
              <a:rPr lang="en-US" dirty="0" err="1"/>
              <a:t>Redux</a:t>
            </a:r>
            <a:r>
              <a:rPr lang="en-US" dirty="0"/>
              <a:t> works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541" y="1904940"/>
            <a:ext cx="7932234" cy="474118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85800" y="2573593"/>
            <a:ext cx="3274741" cy="1701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dirty="0" err="1">
                <a:solidFill>
                  <a:schemeClr val="bg1"/>
                </a:solidFill>
              </a:rPr>
              <a:t>There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are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three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building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parts</a:t>
            </a:r>
            <a:r>
              <a:rPr lang="uk-UA" dirty="0" smtClean="0">
                <a:solidFill>
                  <a:schemeClr val="bg1"/>
                </a:solidFill>
              </a:rPr>
              <a:t>: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uk-UA" dirty="0" err="1" smtClean="0">
                <a:solidFill>
                  <a:schemeClr val="bg1"/>
                </a:solidFill>
              </a:rPr>
              <a:t>ctions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uk-UA" dirty="0" err="1">
                <a:solidFill>
                  <a:schemeClr val="bg1"/>
                </a:solidFill>
              </a:rPr>
              <a:t>educers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uk-UA" dirty="0" err="1" smtClean="0">
                <a:solidFill>
                  <a:schemeClr val="bg1"/>
                </a:solidFill>
              </a:rPr>
              <a:t>tore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12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Three </a:t>
            </a:r>
            <a:r>
              <a:rPr lang="en-US" b="1" dirty="0"/>
              <a:t>Principles</a:t>
            </a:r>
            <a:br>
              <a:rPr lang="en-US" b="1" dirty="0"/>
            </a:br>
            <a:endParaRPr lang="uk-UA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2414239"/>
            <a:ext cx="10820400" cy="3429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Single </a:t>
            </a:r>
            <a:r>
              <a:rPr lang="en-US" b="1" dirty="0"/>
              <a:t>source of </a:t>
            </a:r>
            <a:r>
              <a:rPr lang="en-US" b="1" dirty="0" smtClean="0"/>
              <a:t>truth</a:t>
            </a:r>
            <a:endParaRPr lang="uk-UA" b="1" dirty="0" smtClean="0"/>
          </a:p>
          <a:p>
            <a:r>
              <a:rPr lang="en-US" dirty="0" smtClean="0"/>
              <a:t>The</a:t>
            </a:r>
            <a:r>
              <a:rPr lang="en-US" dirty="0"/>
              <a:t> state of your whole application is stored in an object tree within a single </a:t>
            </a:r>
            <a:r>
              <a:rPr lang="en-US" dirty="0" smtClean="0"/>
              <a:t>store.</a:t>
            </a:r>
            <a:endParaRPr lang="uk-UA" dirty="0"/>
          </a:p>
          <a:p>
            <a:r>
              <a:rPr lang="uk-UA" b="1" dirty="0" smtClean="0"/>
              <a:t>2.    </a:t>
            </a:r>
            <a:r>
              <a:rPr lang="en-US" b="1" dirty="0" smtClean="0"/>
              <a:t>State </a:t>
            </a:r>
            <a:r>
              <a:rPr lang="en-US" b="1" dirty="0"/>
              <a:t>is read-only</a:t>
            </a:r>
          </a:p>
          <a:p>
            <a:r>
              <a:rPr lang="en-US" dirty="0"/>
              <a:t>The only way to change the state is to emit an action, an object describing what happened</a:t>
            </a:r>
            <a:r>
              <a:rPr lang="en-US" dirty="0" smtClean="0"/>
              <a:t>.</a:t>
            </a:r>
            <a:endParaRPr lang="uk-UA" dirty="0" smtClean="0"/>
          </a:p>
          <a:p>
            <a:r>
              <a:rPr lang="uk-UA" b="1" dirty="0" smtClean="0"/>
              <a:t>3. </a:t>
            </a:r>
            <a:r>
              <a:rPr lang="uk-UA" b="1" dirty="0"/>
              <a:t> </a:t>
            </a:r>
            <a:r>
              <a:rPr lang="uk-UA" b="1" dirty="0" smtClean="0"/>
              <a:t>  </a:t>
            </a:r>
            <a:r>
              <a:rPr lang="en-US" b="1" dirty="0" smtClean="0"/>
              <a:t>Changes </a:t>
            </a:r>
            <a:r>
              <a:rPr lang="en-US" b="1" dirty="0"/>
              <a:t>are made with pure functions</a:t>
            </a:r>
          </a:p>
          <a:p>
            <a:r>
              <a:rPr lang="en-US" dirty="0"/>
              <a:t>To specify how the state tree is transformed by actions, you write pure </a:t>
            </a:r>
            <a:r>
              <a:rPr lang="en-US" dirty="0" smtClean="0"/>
              <a:t>reducers</a:t>
            </a:r>
            <a:r>
              <a:rPr lang="uk-UA" dirty="0"/>
              <a:t>.</a:t>
            </a:r>
            <a:endParaRPr lang="en-US" dirty="0"/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4075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Actions in </a:t>
            </a:r>
            <a:r>
              <a:rPr lang="en-US" b="1" dirty="0" err="1"/>
              <a:t>Redux</a:t>
            </a:r>
            <a:r>
              <a:rPr lang="en-US" b="1" dirty="0"/>
              <a:t/>
            </a:r>
            <a:br>
              <a:rPr lang="en-US" b="1" dirty="0"/>
            </a:b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09923" y="1817647"/>
            <a:ext cx="11506200" cy="3668751"/>
          </a:xfrm>
        </p:spPr>
        <p:txBody>
          <a:bodyPr/>
          <a:lstStyle/>
          <a:p>
            <a:r>
              <a:rPr lang="en-US" dirty="0" smtClean="0">
                <a:solidFill>
                  <a:srgbClr val="6C35A2"/>
                </a:solidFill>
              </a:rPr>
              <a:t>Actions</a:t>
            </a:r>
            <a:r>
              <a:rPr lang="en-US" dirty="0" smtClean="0"/>
              <a:t> </a:t>
            </a:r>
            <a:r>
              <a:rPr lang="en-US" dirty="0"/>
              <a:t>are events. They are the only way you can send data from your application to your </a:t>
            </a:r>
            <a:r>
              <a:rPr lang="en-US" dirty="0" err="1"/>
              <a:t>Redux</a:t>
            </a:r>
            <a:r>
              <a:rPr lang="en-US" dirty="0"/>
              <a:t> store. The data can be from user interactions, API calls, or even form submissions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Actions are sent using the </a:t>
            </a:r>
            <a:r>
              <a:rPr lang="en-US" i="1" dirty="0" err="1">
                <a:solidFill>
                  <a:srgbClr val="6C35A2"/>
                </a:solidFill>
              </a:rPr>
              <a:t>store.dispatch</a:t>
            </a:r>
            <a:r>
              <a:rPr lang="en-US" i="1" dirty="0">
                <a:solidFill>
                  <a:srgbClr val="6C35A2"/>
                </a:solidFill>
              </a:rPr>
              <a:t>() </a:t>
            </a:r>
            <a:r>
              <a:rPr lang="en-US" dirty="0"/>
              <a:t>method. 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Actions </a:t>
            </a:r>
            <a:r>
              <a:rPr lang="en-US" dirty="0"/>
              <a:t>are plain JavaScript objects, and they must have a </a:t>
            </a:r>
            <a:r>
              <a:rPr lang="en-US" dirty="0">
                <a:solidFill>
                  <a:srgbClr val="6C35A2"/>
                </a:solidFill>
              </a:rPr>
              <a:t>type property </a:t>
            </a:r>
            <a:r>
              <a:rPr lang="en-US" dirty="0"/>
              <a:t>to indicate the type of action to be carried out. They must also have a </a:t>
            </a:r>
            <a:r>
              <a:rPr lang="en-US" dirty="0">
                <a:solidFill>
                  <a:srgbClr val="6C35A2"/>
                </a:solidFill>
              </a:rPr>
              <a:t>payload</a:t>
            </a:r>
            <a:r>
              <a:rPr lang="en-US" dirty="0"/>
              <a:t> that contains the </a:t>
            </a:r>
            <a:r>
              <a:rPr lang="en-US" dirty="0" smtClean="0"/>
              <a:t>information </a:t>
            </a:r>
            <a:r>
              <a:rPr lang="en-US" dirty="0"/>
              <a:t>that should be worked on by the </a:t>
            </a:r>
            <a:r>
              <a:rPr lang="en-US" dirty="0" smtClean="0"/>
              <a:t>action.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Actions are created via an action creator.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66" y="4244249"/>
            <a:ext cx="3002350" cy="248429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724" y="3919860"/>
            <a:ext cx="4825501" cy="280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8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Reducers in </a:t>
            </a:r>
            <a:r>
              <a:rPr lang="en-US" b="1" dirty="0" err="1"/>
              <a:t>Redux</a:t>
            </a:r>
            <a:r>
              <a:rPr lang="en-US" b="1" dirty="0"/>
              <a:t/>
            </a:r>
            <a:br>
              <a:rPr lang="en-US" b="1" dirty="0"/>
            </a:b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2425391"/>
            <a:ext cx="5079380" cy="3429000"/>
          </a:xfrm>
        </p:spPr>
        <p:txBody>
          <a:bodyPr/>
          <a:lstStyle/>
          <a:p>
            <a:r>
              <a:rPr lang="en-US" dirty="0">
                <a:solidFill>
                  <a:srgbClr val="6C35A2"/>
                </a:solidFill>
              </a:rPr>
              <a:t>Reducers</a:t>
            </a:r>
            <a:r>
              <a:rPr lang="en-US" dirty="0"/>
              <a:t> are pure functions that take the current state of an application, perform an action, and </a:t>
            </a:r>
            <a:r>
              <a:rPr lang="en-US" dirty="0">
                <a:solidFill>
                  <a:srgbClr val="6C35A2"/>
                </a:solidFill>
              </a:rPr>
              <a:t>return a new </a:t>
            </a:r>
            <a:r>
              <a:rPr lang="en-US" dirty="0" smtClean="0">
                <a:solidFill>
                  <a:srgbClr val="6C35A2"/>
                </a:solidFill>
              </a:rPr>
              <a:t>state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</a:t>
            </a:r>
            <a:r>
              <a:rPr lang="en-US" dirty="0"/>
              <a:t>states are stored as objects, and they specify how the state of an application changes in response to an action sent to the store.</a:t>
            </a:r>
            <a:endParaRPr lang="uk-UA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847" y="2029522"/>
            <a:ext cx="5991924" cy="463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0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Combine Reducers</a:t>
            </a:r>
            <a:endParaRPr lang="en-US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>
                <a:solidFill>
                  <a:srgbClr val="6C35A2"/>
                </a:solidFill>
              </a:rPr>
              <a:t>combineReducers</a:t>
            </a:r>
            <a:r>
              <a:rPr lang="en-US" dirty="0"/>
              <a:t> helper function turns an object whose values are different reducing functions into a single reducing function you can pass to </a:t>
            </a:r>
            <a:r>
              <a:rPr lang="en-US" dirty="0" err="1">
                <a:solidFill>
                  <a:srgbClr val="6C35A2"/>
                </a:solidFill>
              </a:rPr>
              <a:t>createStore</a:t>
            </a:r>
            <a:r>
              <a:rPr lang="en-US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dirty="0"/>
              <a:t>The resulting reducer calls every child reducer, and gathers their results into a single state object. The state produced by </a:t>
            </a:r>
            <a:r>
              <a:rPr lang="en-US" dirty="0" err="1">
                <a:solidFill>
                  <a:srgbClr val="6C35A2"/>
                </a:solidFill>
              </a:rPr>
              <a:t>combineReducers</a:t>
            </a:r>
            <a:r>
              <a:rPr lang="en-US" dirty="0">
                <a:solidFill>
                  <a:srgbClr val="6C35A2"/>
                </a:solidFill>
              </a:rPr>
              <a:t>() </a:t>
            </a:r>
            <a:r>
              <a:rPr lang="en-US" dirty="0"/>
              <a:t>namespaces the states of each reducer under their keys as passed to </a:t>
            </a:r>
            <a:r>
              <a:rPr lang="en-US" dirty="0" err="1">
                <a:solidFill>
                  <a:srgbClr val="6C35A2"/>
                </a:solidFill>
              </a:rPr>
              <a:t>combineReducers</a:t>
            </a:r>
            <a:r>
              <a:rPr lang="en-US" dirty="0">
                <a:solidFill>
                  <a:srgbClr val="6C35A2"/>
                </a:solidFill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54" y="4574758"/>
            <a:ext cx="11055492" cy="61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8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033E08-7FE9-4F6D-B155-A8777B4A5A57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835f28f2-30f1-4728-84d2-86d96e143488"/>
    <ds:schemaRef ds:uri="341e6018-ac0a-4dfb-8409-db9e0d25502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1590</TotalTime>
  <Words>666</Words>
  <Application>Microsoft Office PowerPoint</Application>
  <PresentationFormat>Широкоэкранный</PresentationFormat>
  <Paragraphs>76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Arial</vt:lpstr>
      <vt:lpstr>Calibri</vt:lpstr>
      <vt:lpstr>Open Sans</vt:lpstr>
      <vt:lpstr>Open Sans Regular</vt:lpstr>
      <vt:lpstr>Proxima Nova Black</vt:lpstr>
      <vt:lpstr>Wingdings</vt:lpstr>
      <vt:lpstr>1_GRADIENT THEME</vt:lpstr>
      <vt:lpstr>2_GRADIENT THEME</vt:lpstr>
      <vt:lpstr>2_DARK THEME</vt:lpstr>
      <vt:lpstr>REDUX</vt:lpstr>
      <vt:lpstr>Redux (JavaScript library)</vt:lpstr>
      <vt:lpstr>Презентация PowerPoint</vt:lpstr>
      <vt:lpstr>Презентация PowerPoint</vt:lpstr>
      <vt:lpstr>Understanding how Redux works</vt:lpstr>
      <vt:lpstr>Three Principles </vt:lpstr>
      <vt:lpstr>Actions in Redux </vt:lpstr>
      <vt:lpstr>Reducers in Redux </vt:lpstr>
      <vt:lpstr>Combine Reducers</vt:lpstr>
      <vt:lpstr>Store in Redux </vt:lpstr>
      <vt:lpstr>Async Actions </vt:lpstr>
      <vt:lpstr>Redux Thunk </vt:lpstr>
      <vt:lpstr>Middleware</vt:lpstr>
      <vt:lpstr>Installation </vt:lpstr>
      <vt:lpstr>Redux DevTools</vt:lpstr>
      <vt:lpstr>Redux Toolkit </vt:lpstr>
      <vt:lpstr>Презентация PowerPoint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Root</cp:lastModifiedBy>
  <cp:revision>28</cp:revision>
  <dcterms:created xsi:type="dcterms:W3CDTF">2018-11-02T13:55:27Z</dcterms:created>
  <dcterms:modified xsi:type="dcterms:W3CDTF">2020-04-09T16:15:38Z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