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7"/>
  </p:notesMasterIdLst>
  <p:sldIdLst>
    <p:sldId id="1224" r:id="rId7"/>
    <p:sldId id="1225" r:id="rId8"/>
    <p:sldId id="1231" r:id="rId9"/>
    <p:sldId id="1235" r:id="rId10"/>
    <p:sldId id="1236" r:id="rId11"/>
    <p:sldId id="1237" r:id="rId12"/>
    <p:sldId id="1238" r:id="rId13"/>
    <p:sldId id="1239" r:id="rId14"/>
    <p:sldId id="1240" r:id="rId15"/>
    <p:sldId id="1241" r:id="rId16"/>
    <p:sldId id="1242" r:id="rId17"/>
    <p:sldId id="1243" r:id="rId18"/>
    <p:sldId id="1244" r:id="rId19"/>
    <p:sldId id="1245" r:id="rId20"/>
    <p:sldId id="1246" r:id="rId21"/>
    <p:sldId id="1247" r:id="rId22"/>
    <p:sldId id="1248" r:id="rId23"/>
    <p:sldId id="1249" r:id="rId24"/>
    <p:sldId id="1250" r:id="rId25"/>
    <p:sldId id="1206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31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8BC"/>
    <a:srgbClr val="37B882"/>
    <a:srgbClr val="3BB97C"/>
    <a:srgbClr val="85D116"/>
    <a:srgbClr val="8F2585"/>
    <a:srgbClr val="F26D26"/>
    <a:srgbClr val="BA124A"/>
    <a:srgbClr val="E93BDD"/>
    <a:srgbClr val="F49EEE"/>
    <a:srgbClr val="42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034" y="2107580"/>
            <a:ext cx="8965580" cy="19849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CSS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Items Across Rows and Columns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4732" y="1832301"/>
            <a:ext cx="1091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only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default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but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multiple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uk-UA" dirty="0" err="1">
                <a:solidFill>
                  <a:schemeClr val="bg1"/>
                </a:solidFill>
              </a:rPr>
              <a:t>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using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same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them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7" y="3369442"/>
            <a:ext cx="4276725" cy="10763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5159" y="2688430"/>
            <a:ext cx="2180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1;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:   4</a:t>
            </a:r>
            <a:r>
              <a:rPr lang="uk-UA" dirty="0"/>
              <a:t>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9" y="5288644"/>
            <a:ext cx="4219575" cy="15144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95159" y="4690246"/>
            <a:ext cx="3508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: 1;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grid-row-end</a:t>
            </a:r>
            <a:r>
              <a:rPr lang="uk-UA" dirty="0">
                <a:solidFill>
                  <a:schemeClr val="bg1"/>
                </a:solidFill>
              </a:rPr>
              <a:t>:   4;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04" y="2325285"/>
            <a:ext cx="4238625" cy="19240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373378" y="2394487"/>
            <a:ext cx="2330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:    2 / 5;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</a:t>
            </a:r>
            <a:r>
              <a:rPr lang="uk-UA" dirty="0">
                <a:solidFill>
                  <a:schemeClr val="bg1"/>
                </a:solidFill>
              </a:rPr>
              <a:t>: 2 / 4;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79" y="4794842"/>
            <a:ext cx="4171950" cy="18669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373378" y="4794842"/>
            <a:ext cx="220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2 </a:t>
            </a:r>
            <a:r>
              <a:rPr lang="uk-UA" dirty="0">
                <a:solidFill>
                  <a:schemeClr val="bg1"/>
                </a:solidFill>
              </a:rPr>
              <a:t>/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3;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2</a:t>
            </a:r>
            <a:r>
              <a:rPr lang="uk-UA" dirty="0" smtClean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Grid Lines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1907969"/>
            <a:ext cx="9840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with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referenced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73" y="3481475"/>
            <a:ext cx="5522010" cy="296393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798" y="2711371"/>
            <a:ext cx="11167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avoid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keywords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appear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specification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not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cause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confusion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Assigned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must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wrapped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square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brackets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uk-UA" dirty="0" err="1" smtClean="0">
                <a:solidFill>
                  <a:schemeClr val="bg1"/>
                </a:solidFill>
              </a:rPr>
              <a:t>name-of-line</a:t>
            </a:r>
            <a:r>
              <a:rPr lang="uk-UA" dirty="0">
                <a:solidFill>
                  <a:schemeClr val="bg1"/>
                </a:solidFill>
              </a:rPr>
              <a:t>]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placed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relative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5798" y="45665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[</a:t>
            </a:r>
            <a:r>
              <a:rPr lang="uk-UA" dirty="0">
                <a:solidFill>
                  <a:schemeClr val="bg1"/>
                </a:solidFill>
              </a:rPr>
              <a:t>row-1-start] 1fr [row-2-start] 1fr [row-2-end];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[col-1-start] 1fr [</a:t>
            </a:r>
            <a:r>
              <a:rPr lang="uk-UA" dirty="0" smtClean="0">
                <a:solidFill>
                  <a:schemeClr val="bg1"/>
                </a:solidFill>
              </a:rPr>
              <a:t>col-2-start]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1fr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uk-UA" dirty="0" smtClean="0">
                <a:solidFill>
                  <a:schemeClr val="bg1"/>
                </a:solidFill>
              </a:rPr>
              <a:t>[</a:t>
            </a:r>
            <a:r>
              <a:rPr lang="uk-UA" dirty="0">
                <a:solidFill>
                  <a:schemeClr val="bg1"/>
                </a:solidFill>
              </a:rPr>
              <a:t>col-3-start] 1fr [col-3-end];</a:t>
            </a:r>
          </a:p>
        </p:txBody>
      </p:sp>
    </p:spTree>
    <p:extLst>
      <p:ext uri="{BB962C8B-B14F-4D97-AF65-F5344CB8AC3E}">
        <p14:creationId xmlns:p14="http://schemas.microsoft.com/office/powerpoint/2010/main" val="6951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Positioning Items by Line Names</a:t>
            </a:r>
            <a:br>
              <a:rPr lang="en-US" b="1" dirty="0"/>
            </a:b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81" y="3096670"/>
            <a:ext cx="5472638" cy="28869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5800" y="1890352"/>
            <a:ext cx="10175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With named grid lines, items can be positioned by line names and </a:t>
            </a:r>
            <a:r>
              <a:rPr lang="en-US" dirty="0" smtClean="0">
                <a:solidFill>
                  <a:schemeClr val="bg1"/>
                </a:solidFill>
                <a:latin typeface="-apple-system"/>
              </a:rPr>
              <a:t>numbers.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493511"/>
            <a:ext cx="605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Reference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should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not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wrapped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square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brackets</a:t>
            </a:r>
            <a:r>
              <a:rPr lang="uk-UA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3096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: row-2-start;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grid-row-end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row-end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col-2-start;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col-end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19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439" y="328961"/>
            <a:ext cx="10820400" cy="685800"/>
          </a:xfrm>
        </p:spPr>
        <p:txBody>
          <a:bodyPr/>
          <a:lstStyle/>
          <a:p>
            <a:r>
              <a:rPr lang="en-US" b="1" dirty="0"/>
              <a:t>Naming and Positioning Items by Grid Lines with the Same Name</a:t>
            </a:r>
            <a:br>
              <a:rPr lang="en-US" b="1" dirty="0"/>
            </a:b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61" y="2655101"/>
            <a:ext cx="5031987" cy="3911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439" y="1929161"/>
            <a:ext cx="764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Lines can be assigned the same name with the repeat() function. This can save you time from having to name each line in track definitions.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5439" y="27822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Lines with the same name are also assigned the a line’s position/name’s occurrence number, which allows it to be uniquely identified from another line with the same name.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5439" y="4189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(3, [</a:t>
            </a:r>
            <a:r>
              <a:rPr lang="uk-UA" dirty="0" err="1">
                <a:solidFill>
                  <a:schemeClr val="bg1"/>
                </a:solidFill>
              </a:rPr>
              <a:t>row-start</a:t>
            </a:r>
            <a:r>
              <a:rPr lang="uk-UA" dirty="0">
                <a:solidFill>
                  <a:schemeClr val="bg1"/>
                </a:solidFill>
              </a:rPr>
              <a:t>] 1fr [</a:t>
            </a:r>
            <a:r>
              <a:rPr lang="uk-UA" dirty="0" err="1">
                <a:solidFill>
                  <a:schemeClr val="bg1"/>
                </a:solidFill>
              </a:rPr>
              <a:t>row-end</a:t>
            </a:r>
            <a:r>
              <a:rPr lang="uk-UA" dirty="0">
                <a:solidFill>
                  <a:schemeClr val="bg1"/>
                </a:solidFill>
              </a:rPr>
              <a:t>]);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(3, [</a:t>
            </a:r>
            <a:r>
              <a:rPr lang="uk-UA" dirty="0" err="1">
                <a:solidFill>
                  <a:schemeClr val="bg1"/>
                </a:solidFill>
              </a:rPr>
              <a:t>col-start</a:t>
            </a:r>
            <a:r>
              <a:rPr lang="uk-UA" dirty="0">
                <a:solidFill>
                  <a:schemeClr val="bg1"/>
                </a:solidFill>
              </a:rPr>
              <a:t>] 1fr [</a:t>
            </a:r>
            <a:r>
              <a:rPr lang="uk-UA" dirty="0" err="1">
                <a:solidFill>
                  <a:schemeClr val="bg1"/>
                </a:solidFill>
              </a:rPr>
              <a:t>col-end</a:t>
            </a:r>
            <a:r>
              <a:rPr lang="uk-UA" dirty="0">
                <a:solidFill>
                  <a:schemeClr val="bg1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459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and Positioning Items by Grid Areas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896819"/>
            <a:ext cx="766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Like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areas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also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with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grid-template-areas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property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referenced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9" y="2431638"/>
            <a:ext cx="4834403" cy="33502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6659" y="27284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Sets of names should be surrounded in single or double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quotes,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and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each name separated by a whitespace.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Each set of names defines a row, and each name defines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column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1571" y="41141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grid-template-areas</a:t>
            </a:r>
            <a:r>
              <a:rPr lang="uk-UA" dirty="0">
                <a:solidFill>
                  <a:schemeClr val="bg1"/>
                </a:solidFill>
              </a:rPr>
              <a:t>:   "</a:t>
            </a:r>
            <a:r>
              <a:rPr lang="uk-UA" dirty="0" err="1">
                <a:solidFill>
                  <a:schemeClr val="bg1"/>
                </a:solidFill>
              </a:rPr>
              <a:t>header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header</a:t>
            </a:r>
            <a:r>
              <a:rPr lang="uk-UA" dirty="0">
                <a:solidFill>
                  <a:schemeClr val="bg1"/>
                </a:solidFill>
              </a:rPr>
              <a:t>"</a:t>
            </a:r>
          </a:p>
          <a:p>
            <a:r>
              <a:rPr lang="uk-UA" dirty="0">
                <a:solidFill>
                  <a:schemeClr val="bg1"/>
                </a:solidFill>
              </a:rPr>
              <a:t>                        </a:t>
            </a: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uk-UA" dirty="0" smtClean="0">
                <a:solidFill>
                  <a:schemeClr val="bg1"/>
                </a:solidFill>
              </a:rPr>
              <a:t>"</a:t>
            </a:r>
            <a:r>
              <a:rPr lang="uk-UA" dirty="0" err="1">
                <a:solidFill>
                  <a:schemeClr val="bg1"/>
                </a:solidFill>
              </a:rPr>
              <a:t>content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sidebar</a:t>
            </a:r>
            <a:r>
              <a:rPr lang="uk-UA" dirty="0">
                <a:solidFill>
                  <a:schemeClr val="bg1"/>
                </a:solidFill>
              </a:rPr>
              <a:t>"</a:t>
            </a:r>
          </a:p>
          <a:p>
            <a:r>
              <a:rPr lang="uk-UA" dirty="0">
                <a:solidFill>
                  <a:schemeClr val="bg1"/>
                </a:solidFill>
              </a:rPr>
              <a:t>                        </a:t>
            </a: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uk-UA" dirty="0" smtClean="0">
                <a:solidFill>
                  <a:schemeClr val="bg1"/>
                </a:solidFill>
              </a:rPr>
              <a:t>"</a:t>
            </a:r>
            <a:r>
              <a:rPr lang="uk-UA" dirty="0" err="1">
                <a:solidFill>
                  <a:schemeClr val="bg1"/>
                </a:solidFill>
              </a:rPr>
              <a:t>footer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footer</a:t>
            </a:r>
            <a:r>
              <a:rPr lang="uk-UA" dirty="0">
                <a:solidFill>
                  <a:schemeClr val="bg1"/>
                </a:solidFill>
              </a:rPr>
              <a:t>";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   150px 1fr 100px;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1fr 200px;</a:t>
            </a:r>
          </a:p>
        </p:txBody>
      </p:sp>
    </p:spTree>
    <p:extLst>
      <p:ext uri="{BB962C8B-B14F-4D97-AF65-F5344CB8AC3E}">
        <p14:creationId xmlns:p14="http://schemas.microsoft.com/office/powerpoint/2010/main" val="6452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Grid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3647" y="1811172"/>
            <a:ext cx="1189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implicit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created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when</a:t>
            </a:r>
            <a:r>
              <a:rPr lang="uk-UA" dirty="0">
                <a:solidFill>
                  <a:schemeClr val="bg1"/>
                </a:solidFill>
              </a:rPr>
              <a:t> a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needs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outside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explicit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because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isn’t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enough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space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explicitly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you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decide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something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outside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explicit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uk-UA" dirty="0" err="1">
                <a:solidFill>
                  <a:schemeClr val="bg1"/>
                </a:solidFill>
              </a:rPr>
              <a:t>Those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auto-placed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implicit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implicit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using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grid-auto-rows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grid-auto-columns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grid-auto-flow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4" y="3138852"/>
            <a:ext cx="5719530" cy="28149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5800" y="3252801"/>
            <a:ext cx="3406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grid-template-rows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70px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(2, 1fr);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grid-auto-rows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140px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86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Grid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20" y="2421222"/>
            <a:ext cx="4200525" cy="2362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4774" y="2070593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grid-auto-flow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 smtClean="0">
                <a:solidFill>
                  <a:schemeClr val="bg1"/>
                </a:solidFill>
              </a:rPr>
              <a:t>row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20" y="5380438"/>
            <a:ext cx="4143375" cy="476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8137" y="4932118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grid-auto-flow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421" y="3001951"/>
            <a:ext cx="4396949" cy="7076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096000" y="2070593"/>
            <a:ext cx="3475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30px 60px;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grid-auto-flow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grid-auto-columns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1fr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78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Layering Grid Items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0917" y="1986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layered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uk-UA" dirty="0" err="1">
                <a:solidFill>
                  <a:schemeClr val="bg1"/>
                </a:solidFill>
              </a:rPr>
              <a:t>stacked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assigning</a:t>
            </a:r>
            <a:r>
              <a:rPr lang="uk-UA" dirty="0">
                <a:solidFill>
                  <a:schemeClr val="bg1"/>
                </a:solidFill>
              </a:rPr>
              <a:t> z-</a:t>
            </a:r>
            <a:r>
              <a:rPr lang="uk-UA" dirty="0" err="1">
                <a:solidFill>
                  <a:schemeClr val="bg1"/>
                </a:solidFill>
              </a:rPr>
              <a:t>index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necessary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0917" y="32478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.item-1,</a:t>
            </a:r>
          </a:p>
          <a:p>
            <a:r>
              <a:rPr lang="uk-UA" dirty="0">
                <a:solidFill>
                  <a:schemeClr val="bg1"/>
                </a:solidFill>
              </a:rPr>
              <a:t>.item-2 {</a:t>
            </a:r>
          </a:p>
          <a:p>
            <a:r>
              <a:rPr lang="uk-UA" dirty="0">
                <a:solidFill>
                  <a:schemeClr val="bg1"/>
                </a:solidFill>
              </a:rPr>
              <a:t>  </a:t>
            </a:r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:  1;</a:t>
            </a:r>
          </a:p>
          <a:p>
            <a:r>
              <a:rPr lang="uk-UA" dirty="0">
                <a:solidFill>
                  <a:schemeClr val="bg1"/>
                </a:solidFill>
              </a:rPr>
              <a:t>  </a:t>
            </a:r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2;</a:t>
            </a:r>
          </a:p>
          <a:p>
            <a:r>
              <a:rPr lang="uk-UA" dirty="0">
                <a:solidFill>
                  <a:schemeClr val="bg1"/>
                </a:solidFill>
              </a:rPr>
              <a:t>}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.item-1 {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1; z-</a:t>
            </a:r>
            <a:r>
              <a:rPr lang="uk-UA" dirty="0" err="1">
                <a:solidFill>
                  <a:schemeClr val="bg1"/>
                </a:solidFill>
              </a:rPr>
              <a:t>index</a:t>
            </a:r>
            <a:r>
              <a:rPr lang="uk-UA" dirty="0">
                <a:solidFill>
                  <a:schemeClr val="bg1"/>
                </a:solidFill>
              </a:rPr>
              <a:t>: 1; }</a:t>
            </a:r>
          </a:p>
          <a:p>
            <a:r>
              <a:rPr lang="uk-UA" dirty="0">
                <a:solidFill>
                  <a:schemeClr val="bg1"/>
                </a:solidFill>
              </a:rPr>
              <a:t>.item-2 {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2 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16" y="3010830"/>
            <a:ext cx="5326058" cy="27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Aligning Grid Items (Box Alignment)</a:t>
            </a:r>
            <a:br>
              <a:rPr lang="en-US" b="1" dirty="0"/>
            </a:b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3220" y="1798238"/>
            <a:ext cx="9541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CSS’s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Box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Alignment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Module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complements</a:t>
            </a:r>
            <a:r>
              <a:rPr lang="uk-UA" dirty="0">
                <a:solidFill>
                  <a:schemeClr val="bg1"/>
                </a:solidFill>
              </a:rPr>
              <a:t> CSS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allow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justify-items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justify-self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axis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align-items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align-self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0" y="4754906"/>
            <a:ext cx="3965418" cy="1828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83220" y="4108575"/>
            <a:ext cx="2137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justify-items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center;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align-items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center;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3219" y="2908246"/>
            <a:ext cx="8560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justify-items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align-items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applied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container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support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following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values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uk-UA" dirty="0" err="1" smtClean="0">
                <a:solidFill>
                  <a:schemeClr val="bg1"/>
                </a:solidFill>
              </a:rPr>
              <a:t>uto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normal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start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end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center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stretch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baseline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first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baseline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last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baseline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83" y="4740871"/>
            <a:ext cx="3909314" cy="184283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254083" y="4371539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justify-items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stretch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Aligning Grid Tracks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2776" y="1800054"/>
            <a:ext cx="9573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relative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container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axes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align-content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justify-content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They </a:t>
            </a:r>
            <a:r>
              <a:rPr lang="en-US" dirty="0">
                <a:solidFill>
                  <a:schemeClr val="bg1"/>
                </a:solidFill>
              </a:rPr>
              <a:t>support the following </a:t>
            </a:r>
            <a:r>
              <a:rPr lang="en-US" dirty="0" smtClean="0">
                <a:solidFill>
                  <a:schemeClr val="bg1"/>
                </a:solidFill>
              </a:rPr>
              <a:t>properties: normal, start, end, center, stretch, space-around, space-between, space-evenly, baseline, first baseline, last </a:t>
            </a:r>
            <a:r>
              <a:rPr lang="en-US" dirty="0">
                <a:solidFill>
                  <a:schemeClr val="bg1"/>
                </a:solidFill>
              </a:rPr>
              <a:t>baseline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2186" y="376172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justify-content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uk-UA" dirty="0" smtClean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69" y="4037234"/>
            <a:ext cx="3747288" cy="26112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68551"/>
            <a:ext cx="3658879" cy="254859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49437" y="376172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align-content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end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9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34342"/>
            <a:ext cx="12192000" cy="769433"/>
          </a:xfrm>
        </p:spPr>
        <p:txBody>
          <a:bodyPr/>
          <a:lstStyle/>
          <a:p>
            <a:pPr algn="ctr"/>
            <a:r>
              <a:rPr lang="en-US" dirty="0"/>
              <a:t>The CSS Grid Layout Module was developed by the CSS Working Group to provide a better way to create website layouts in CSS. It became a Candidate Recommendation in February 2017, and major browsers started to support grid layout in March 2017.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985"/>
            <a:ext cx="9710782" cy="41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terminology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1029" name="Picture 5" descr="Grid Layout Concepts and Termi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44" y="1961846"/>
            <a:ext cx="6761356" cy="48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961846"/>
            <a:ext cx="5430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container -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container that holds the entire CSS grid. It will be the element that has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display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inline-grid property on it. 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lines - the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vertical and horizontal lines that divide the grid and separate the columns and rows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cell – a single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unit of a CSS grid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area - rectangular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space surrounded by four grid lines. A grid area can contain any number of grid cells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track - space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between two grid lines. This space can be horizontal or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vertical</a:t>
            </a:r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r>
              <a:rPr lang="en-US" dirty="0" err="1" smtClean="0"/>
              <a:t>le</a:t>
            </a:r>
            <a:r>
              <a:rPr lang="en-US" dirty="0" smtClean="0"/>
              <a:t> </a:t>
            </a:r>
            <a:r>
              <a:rPr lang="en-US" dirty="0"/>
              <a:t>unit of a CSS </a:t>
            </a:r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Grid</a:t>
            </a:r>
            <a:br>
              <a:rPr lang="en-US" b="1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37" y="1886524"/>
            <a:ext cx="12086063" cy="741556"/>
          </a:xfrm>
        </p:spPr>
        <p:txBody>
          <a:bodyPr/>
          <a:lstStyle/>
          <a:p>
            <a:r>
              <a:rPr lang="en-US" dirty="0"/>
              <a:t>Explicitly set a grid by creating columns and rows with the grid-template-columns and grid-template-rows properties.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882589"/>
            <a:ext cx="3505860" cy="29066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523" y="2523220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50px 100px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26" y="2936156"/>
            <a:ext cx="3505860" cy="13381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82513" y="2519148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90px 50px 120px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26" y="4686153"/>
            <a:ext cx="3505860" cy="5143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35526" y="42955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1fr </a:t>
            </a:r>
            <a:r>
              <a:rPr lang="uk-UA" dirty="0" err="1">
                <a:solidFill>
                  <a:schemeClr val="bg1"/>
                </a:solidFill>
              </a:rPr>
              <a:t>1fr</a:t>
            </a:r>
            <a:r>
              <a:rPr lang="uk-UA" dirty="0">
                <a:solidFill>
                  <a:schemeClr val="bg1"/>
                </a:solidFill>
              </a:rPr>
              <a:t> 2fr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20529" y="2497873"/>
            <a:ext cx="48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rid-template-rows: 100px 200px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rid-template-column: 100px 150px 180px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66449" y="2520363"/>
            <a:ext cx="9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==&gt;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529" y="3329771"/>
            <a:ext cx="509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grid-template: 100px </a:t>
            </a:r>
            <a:r>
              <a:rPr lang="en-US" dirty="0" smtClean="0">
                <a:solidFill>
                  <a:schemeClr val="bg1"/>
                </a:solidFill>
              </a:rPr>
              <a:t>200px/ </a:t>
            </a:r>
            <a:r>
              <a:rPr lang="en-US" dirty="0">
                <a:solidFill>
                  <a:schemeClr val="bg1"/>
                </a:solidFill>
              </a:rPr>
              <a:t>100px 150px 180px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529" y="3723922"/>
            <a:ext cx="414395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and Maximum Grid Track Sizes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05730" y="2083448"/>
            <a:ext cx="6144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Tracks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sizes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can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be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defined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to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have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a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minimum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/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or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maximum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size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with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 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minmax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() 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function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.</a:t>
            </a:r>
            <a:r>
              <a:rPr lang="uk-UA" altLang="uk-UA" sz="1100" dirty="0">
                <a:solidFill>
                  <a:schemeClr val="bg1"/>
                </a:solidFill>
                <a:latin typeface="+mn-lt"/>
              </a:rPr>
              <a:t> </a:t>
            </a:r>
            <a:endParaRPr lang="en-US" altLang="uk-UA" sz="11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99" y="2185638"/>
            <a:ext cx="5732287" cy="45858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380" y="4070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uk-UA" dirty="0" err="1">
                <a:solidFill>
                  <a:schemeClr val="bg1"/>
                </a:solidFill>
              </a:rPr>
              <a:t>grid-template-rows:minmax</a:t>
            </a:r>
            <a:r>
              <a:rPr lang="en-US" altLang="uk-UA" dirty="0">
                <a:solidFill>
                  <a:schemeClr val="bg1"/>
                </a:solidFill>
              </a:rPr>
              <a:t>(100px, auto); </a:t>
            </a:r>
            <a:endParaRPr lang="en-US" altLang="uk-UA" dirty="0" smtClean="0">
              <a:solidFill>
                <a:schemeClr val="bg1"/>
              </a:solidFill>
            </a:endParaRPr>
          </a:p>
          <a:p>
            <a:r>
              <a:rPr lang="en-US" altLang="uk-UA" dirty="0" smtClean="0">
                <a:solidFill>
                  <a:schemeClr val="bg1"/>
                </a:solidFill>
              </a:rPr>
              <a:t>grid-template-columns</a:t>
            </a:r>
            <a:r>
              <a:rPr lang="en-US" altLang="uk-UA" dirty="0">
                <a:solidFill>
                  <a:schemeClr val="bg1"/>
                </a:solidFill>
              </a:rPr>
              <a:t>: </a:t>
            </a:r>
            <a:r>
              <a:rPr lang="en-US" altLang="uk-UA" dirty="0" err="1">
                <a:solidFill>
                  <a:schemeClr val="bg1"/>
                </a:solidFill>
              </a:rPr>
              <a:t>minmax</a:t>
            </a:r>
            <a:r>
              <a:rPr lang="en-US" altLang="uk-UA" dirty="0">
                <a:solidFill>
                  <a:schemeClr val="bg1"/>
                </a:solidFill>
              </a:rPr>
              <a:t>(auto, 50%) 1fr </a:t>
            </a:r>
            <a:r>
              <a:rPr lang="en-US" altLang="uk-UA" dirty="0" smtClean="0">
                <a:solidFill>
                  <a:schemeClr val="bg1"/>
                </a:solidFill>
              </a:rPr>
              <a:t>50px;</a:t>
            </a:r>
            <a:endParaRPr lang="uk-UA" alt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5730" y="3051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minmax</a:t>
            </a:r>
            <a:r>
              <a:rPr lang="uk-UA" dirty="0">
                <a:solidFill>
                  <a:schemeClr val="bg1"/>
                </a:solidFill>
              </a:rPr>
              <a:t>() </a:t>
            </a:r>
            <a:r>
              <a:rPr lang="uk-UA" dirty="0" err="1">
                <a:solidFill>
                  <a:schemeClr val="bg1"/>
                </a:solidFill>
              </a:rPr>
              <a:t>function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accepts</a:t>
            </a:r>
            <a:r>
              <a:rPr lang="uk-UA" dirty="0">
                <a:solidFill>
                  <a:schemeClr val="bg1"/>
                </a:solidFill>
              </a:rPr>
              <a:t> 2 </a:t>
            </a:r>
            <a:r>
              <a:rPr lang="uk-UA" dirty="0" err="1">
                <a:solidFill>
                  <a:schemeClr val="bg1"/>
                </a:solidFill>
              </a:rPr>
              <a:t>arguments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first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minimum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size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second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maximum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size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1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Repeating Grid Tracks</a:t>
            </a:r>
            <a:br>
              <a:rPr lang="en-US" b="1" dirty="0" smtClean="0"/>
            </a:b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6828" y="1859340"/>
            <a:ext cx="10790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Define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repeating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grid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tracks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using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the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repeat</a:t>
            </a:r>
            <a:r>
              <a:rPr lang="uk-UA" dirty="0" smtClean="0">
                <a:solidFill>
                  <a:schemeClr val="bg1"/>
                </a:solidFill>
              </a:rPr>
              <a:t>() </a:t>
            </a:r>
            <a:r>
              <a:rPr lang="uk-UA" dirty="0" err="1" smtClean="0">
                <a:solidFill>
                  <a:schemeClr val="bg1"/>
                </a:solidFill>
              </a:rPr>
              <a:t>notation</a:t>
            </a:r>
            <a:r>
              <a:rPr lang="uk-UA" dirty="0" smtClean="0">
                <a:solidFill>
                  <a:schemeClr val="bg1"/>
                </a:solidFill>
              </a:rPr>
              <a:t>. </a:t>
            </a:r>
            <a:r>
              <a:rPr lang="uk-UA" dirty="0" err="1" smtClean="0">
                <a:solidFill>
                  <a:schemeClr val="bg1"/>
                </a:solidFill>
              </a:rPr>
              <a:t>This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useful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for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grids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with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items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with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equal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sizes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or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many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items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6828" y="2551837"/>
            <a:ext cx="9552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() </a:t>
            </a:r>
            <a:r>
              <a:rPr lang="uk-UA" dirty="0" err="1">
                <a:solidFill>
                  <a:schemeClr val="bg1"/>
                </a:solidFill>
              </a:rPr>
              <a:t>notation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accepts</a:t>
            </a:r>
            <a:r>
              <a:rPr lang="uk-UA" dirty="0">
                <a:solidFill>
                  <a:schemeClr val="bg1"/>
                </a:solidFill>
              </a:rPr>
              <a:t> 2 </a:t>
            </a:r>
            <a:r>
              <a:rPr lang="uk-UA" dirty="0" err="1">
                <a:solidFill>
                  <a:schemeClr val="bg1"/>
                </a:solidFill>
              </a:rPr>
              <a:t>arguments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first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represents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number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times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should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second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definition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6828" y="3960455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30px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(3, 1fr) 30px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9" y="4329787"/>
            <a:ext cx="6602684" cy="16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404" y="651409"/>
            <a:ext cx="10820400" cy="685800"/>
          </a:xfrm>
        </p:spPr>
        <p:txBody>
          <a:bodyPr/>
          <a:lstStyle/>
          <a:p>
            <a:r>
              <a:rPr lang="en-US" b="1" dirty="0"/>
              <a:t>Grid Gaps (Gutters)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404" y="1985783"/>
            <a:ext cx="7913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grid-column-gap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grid-row-gap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create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gutters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between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gaps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only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created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between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not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edge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container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" y="4593476"/>
            <a:ext cx="5140765" cy="16958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0916" y="3982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grid-row-gap</a:t>
            </a:r>
            <a:r>
              <a:rPr lang="uk-UA" dirty="0">
                <a:solidFill>
                  <a:schemeClr val="bg1"/>
                </a:solidFill>
              </a:rPr>
              <a:t>:    20px;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grid-column-gap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50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r>
              <a:rPr lang="uk-UA" dirty="0" smtClean="0"/>
              <a:t>;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63" y="4351459"/>
            <a:ext cx="4296375" cy="152421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222663" y="398212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3"/>
                </a:solidFill>
                <a:latin typeface="Hack"/>
              </a:rPr>
              <a:t>grid-gap: </a:t>
            </a:r>
            <a:r>
              <a:rPr lang="en-US" dirty="0" smtClean="0">
                <a:solidFill>
                  <a:srgbClr val="202023"/>
                </a:solidFill>
                <a:latin typeface="Hack"/>
              </a:rPr>
              <a:t>50px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03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Positioning Items by Grid Line Numbers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4010" y="1885476"/>
            <a:ext cx="10300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essentially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represent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between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22" y="3034732"/>
            <a:ext cx="5214593" cy="3656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3220" y="32303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grid-row-start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2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grid-row-end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3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2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grid-column-end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3</a:t>
            </a:r>
            <a:r>
              <a:rPr lang="uk-UA" dirty="0"/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4009" y="2416390"/>
            <a:ext cx="10957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Each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starting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from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direction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numbered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incrementally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starting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from</a:t>
            </a:r>
            <a:r>
              <a:rPr lang="uk-UA" dirty="0">
                <a:solidFill>
                  <a:schemeClr val="bg1"/>
                </a:solidFill>
              </a:rPr>
              <a:t> 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37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Positioning Items by Grid Line Numbers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7" y="3515975"/>
            <a:ext cx="5095975" cy="26462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5507" y="2869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:    2;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</a:t>
            </a:r>
            <a:r>
              <a:rPr lang="uk-UA" dirty="0">
                <a:solidFill>
                  <a:schemeClr val="bg1"/>
                </a:solidFill>
              </a:rPr>
              <a:t>: 3 / 4;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507" y="1959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shorthand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grid-row-end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grid-column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shorthand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48" y="3173847"/>
            <a:ext cx="5088667" cy="27147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18248" y="20036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grid-area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shorthand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err="1" smtClean="0">
                <a:solidFill>
                  <a:schemeClr val="bg1"/>
                </a:solidFill>
              </a:rPr>
              <a:t>grid-row-end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18248" y="2823477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grid-area</a:t>
            </a:r>
            <a:r>
              <a:rPr lang="uk-UA" dirty="0">
                <a:solidFill>
                  <a:schemeClr val="bg1"/>
                </a:solidFill>
              </a:rPr>
              <a:t>: 2 / 2 / 3 / 3</a:t>
            </a:r>
          </a:p>
        </p:txBody>
      </p:sp>
    </p:spTree>
    <p:extLst>
      <p:ext uri="{BB962C8B-B14F-4D97-AF65-F5344CB8AC3E}">
        <p14:creationId xmlns:p14="http://schemas.microsoft.com/office/powerpoint/2010/main" val="38183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835f28f2-30f1-4728-84d2-86d96e143488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41e6018-ac0a-4dfb-8409-db9e0d25502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1204</Words>
  <Application>Microsoft Office PowerPoint</Application>
  <PresentationFormat>Широкоэкранный</PresentationFormat>
  <Paragraphs>136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Calibri</vt:lpstr>
      <vt:lpstr>Hack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CSS GRID</vt:lpstr>
      <vt:lpstr>CSS GRID</vt:lpstr>
      <vt:lpstr>Basic terminology </vt:lpstr>
      <vt:lpstr>Explicit Grid </vt:lpstr>
      <vt:lpstr>Minimum and Maximum Grid Track Sizes </vt:lpstr>
      <vt:lpstr>Repeating Grid Tracks </vt:lpstr>
      <vt:lpstr>Grid Gaps (Gutters) </vt:lpstr>
      <vt:lpstr>Positioning Items by Grid Line Numbers </vt:lpstr>
      <vt:lpstr>Positioning Items by Grid Line Numbers</vt:lpstr>
      <vt:lpstr>Spanning Items Across Rows and Columns </vt:lpstr>
      <vt:lpstr>Naming Grid Lines </vt:lpstr>
      <vt:lpstr>Positioning Items by Line Names </vt:lpstr>
      <vt:lpstr>Naming and Positioning Items by Grid Lines with the Same Name </vt:lpstr>
      <vt:lpstr>Naming and Positioning Items by Grid Areas </vt:lpstr>
      <vt:lpstr>Implicit Grid </vt:lpstr>
      <vt:lpstr>Implicit Grid</vt:lpstr>
      <vt:lpstr>Layering Grid Items </vt:lpstr>
      <vt:lpstr>Aligning Grid Items (Box Alignment) </vt:lpstr>
      <vt:lpstr>Aligning Grid Tracks 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33</cp:revision>
  <dcterms:created xsi:type="dcterms:W3CDTF">2018-11-02T13:55:27Z</dcterms:created>
  <dcterms:modified xsi:type="dcterms:W3CDTF">2020-04-02T18:09:34Z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