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p:scale>
          <a:sx n="66" d="100"/>
          <a:sy n="66" d="100"/>
        </p:scale>
        <p:origin x="-150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16" name="Номер слайда 15"/>
          <p:cNvSpPr>
            <a:spLocks noGrp="1"/>
          </p:cNvSpPr>
          <p:nvPr>
            <p:ph type="sldNum" sz="quarter" idx="11"/>
          </p:nvPr>
        </p:nvSpPr>
        <p:spPr/>
        <p:txBody>
          <a:bodyPr/>
          <a:lstStyle/>
          <a:p>
            <a:fld id="{5D41902C-719A-465F-9F8A-162D24D27410}" type="slidenum">
              <a:rPr lang="ru-RU" smtClean="0"/>
              <a:pPr/>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41902C-719A-465F-9F8A-162D24D2741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41902C-719A-465F-9F8A-162D24D2741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Содержимое 8"/>
          <p:cNvSpPr>
            <a:spLocks noGrp="1"/>
          </p:cNvSpPr>
          <p:nvPr>
            <p:ph idx="1"/>
          </p:nvPr>
        </p:nvSpPr>
        <p:spPr>
          <a:xfrm>
            <a:off x="457200" y="1524000"/>
            <a:ext cx="8229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4" name="Дата 13"/>
          <p:cNvSpPr>
            <a:spLocks noGrp="1"/>
          </p:cNvSpPr>
          <p:nvPr>
            <p:ph type="dt" sz="half" idx="14"/>
          </p:nvPr>
        </p:nvSpPr>
        <p:spPr/>
        <p:txBody>
          <a:bodyPr/>
          <a:lstStyle/>
          <a:p>
            <a:fld id="{4412179B-B396-4BED-BD73-03A5AF3736E7}" type="datetimeFigureOut">
              <a:rPr lang="ru-RU" smtClean="0"/>
              <a:pPr/>
              <a:t>23.11.2023</a:t>
            </a:fld>
            <a:endParaRPr lang="ru-RU"/>
          </a:p>
        </p:txBody>
      </p:sp>
      <p:sp>
        <p:nvSpPr>
          <p:cNvPr id="15" name="Номер слайда 14"/>
          <p:cNvSpPr>
            <a:spLocks noGrp="1"/>
          </p:cNvSpPr>
          <p:nvPr>
            <p:ph type="sldNum" sz="quarter" idx="15"/>
          </p:nvPr>
        </p:nvSpPr>
        <p:spPr/>
        <p:txBody>
          <a:bodyPr/>
          <a:lstStyle>
            <a:lvl1pPr algn="ctr">
              <a:defRPr/>
            </a:lvl1pPr>
          </a:lstStyle>
          <a:p>
            <a:fld id="{5D41902C-719A-465F-9F8A-162D24D27410}" type="slidenum">
              <a:rPr lang="ru-RU" smtClean="0"/>
              <a:pPr/>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41902C-719A-465F-9F8A-162D24D27410}" type="slidenum">
              <a:rPr lang="ru-RU" smtClean="0"/>
              <a:pPr/>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D41902C-719A-465F-9F8A-162D24D27410}" type="slidenum">
              <a:rPr lang="ru-RU" smtClean="0"/>
              <a:pPr/>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11" name="Содержимое 10"/>
          <p:cNvSpPr>
            <a:spLocks noGrp="1"/>
          </p:cNvSpPr>
          <p:nvPr>
            <p:ph sz="half" idx="1"/>
          </p:nvPr>
        </p:nvSpPr>
        <p:spPr>
          <a:xfrm>
            <a:off x="457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Содержимое 12"/>
          <p:cNvSpPr>
            <a:spLocks noGrp="1"/>
          </p:cNvSpPr>
          <p:nvPr>
            <p:ph sz="half" idx="2"/>
          </p:nvPr>
        </p:nvSpPr>
        <p:spPr>
          <a:xfrm>
            <a:off x="4648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5D41902C-719A-465F-9F8A-162D24D27410}" type="slidenum">
              <a:rPr lang="ru-RU" smtClean="0"/>
              <a:pPr/>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32" name="Содержимое 31"/>
          <p:cNvSpPr>
            <a:spLocks noGrp="1"/>
          </p:cNvSpPr>
          <p:nvPr>
            <p:ph sz="half" idx="2"/>
          </p:nvPr>
        </p:nvSpPr>
        <p:spPr>
          <a:xfrm>
            <a:off x="457200"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4" name="Содержимое 33"/>
          <p:cNvSpPr>
            <a:spLocks noGrp="1"/>
          </p:cNvSpPr>
          <p:nvPr>
            <p:ph sz="quarter" idx="4"/>
          </p:nvPr>
        </p:nvSpPr>
        <p:spPr>
          <a:xfrm>
            <a:off x="4649788"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41902C-719A-465F-9F8A-162D24D27410}" type="slidenum">
              <a:rPr lang="ru-RU" smtClean="0"/>
              <a:pPr/>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D41902C-719A-465F-9F8A-162D24D2741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Содержимое 28"/>
          <p:cNvSpPr>
            <a:spLocks noGrp="1"/>
          </p:cNvSpPr>
          <p:nvPr>
            <p:ph sz="quarter" idx="1"/>
          </p:nvPr>
        </p:nvSpPr>
        <p:spPr>
          <a:xfrm>
            <a:off x="457200" y="457200"/>
            <a:ext cx="62484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8" name="Дата 7"/>
          <p:cNvSpPr>
            <a:spLocks noGrp="1"/>
          </p:cNvSpPr>
          <p:nvPr>
            <p:ph type="dt" sz="half" idx="14"/>
          </p:nvPr>
        </p:nvSpPr>
        <p:spPr/>
        <p:txBody>
          <a:bodyPr/>
          <a:lstStyle/>
          <a:p>
            <a:fld id="{4412179B-B396-4BED-BD73-03A5AF3736E7}" type="datetimeFigureOut">
              <a:rPr lang="ru-RU" smtClean="0"/>
              <a:pPr/>
              <a:t>23.11.2023</a:t>
            </a:fld>
            <a:endParaRPr lang="ru-RU"/>
          </a:p>
        </p:txBody>
      </p:sp>
      <p:sp>
        <p:nvSpPr>
          <p:cNvPr id="9" name="Номер слайда 8"/>
          <p:cNvSpPr>
            <a:spLocks noGrp="1"/>
          </p:cNvSpPr>
          <p:nvPr>
            <p:ph type="sldNum" sz="quarter" idx="15"/>
          </p:nvPr>
        </p:nvSpPr>
        <p:spPr/>
        <p:txBody>
          <a:bodyPr/>
          <a:lstStyle/>
          <a:p>
            <a:fld id="{5D41902C-719A-465F-9F8A-162D24D27410}" type="slidenum">
              <a:rPr lang="ru-RU" smtClean="0"/>
              <a:pPr/>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Дата 7"/>
          <p:cNvSpPr>
            <a:spLocks noGrp="1"/>
          </p:cNvSpPr>
          <p:nvPr>
            <p:ph type="dt" sz="half" idx="10"/>
          </p:nvPr>
        </p:nvSpPr>
        <p:spPr/>
        <p:txBody>
          <a:bodyPr/>
          <a:lstStyle/>
          <a:p>
            <a:fld id="{4412179B-B396-4BED-BD73-03A5AF3736E7}" type="datetimeFigureOut">
              <a:rPr lang="ru-RU" smtClean="0"/>
              <a:pPr/>
              <a:t>23.11.2023</a:t>
            </a:fld>
            <a:endParaRPr lang="ru-RU"/>
          </a:p>
        </p:txBody>
      </p:sp>
      <p:sp>
        <p:nvSpPr>
          <p:cNvPr id="9" name="Номер слайда 8"/>
          <p:cNvSpPr>
            <a:spLocks noGrp="1"/>
          </p:cNvSpPr>
          <p:nvPr>
            <p:ph type="sldNum" sz="quarter" idx="11"/>
          </p:nvPr>
        </p:nvSpPr>
        <p:spPr/>
        <p:txBody>
          <a:bodyPr/>
          <a:lstStyle/>
          <a:p>
            <a:fld id="{5D41902C-719A-465F-9F8A-162D24D27410}" type="slidenum">
              <a:rPr lang="ru-RU" smtClean="0"/>
              <a:pPr/>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412179B-B396-4BED-BD73-03A5AF3736E7}" type="datetimeFigureOut">
              <a:rPr lang="ru-RU" smtClean="0"/>
              <a:pPr/>
              <a:t>23.11.2023</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D41902C-719A-465F-9F8A-162D24D27410}" type="slidenum">
              <a:rPr lang="ru-RU" smtClean="0"/>
              <a:pPr/>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980728"/>
            <a:ext cx="8424936" cy="936103"/>
          </a:xfrm>
        </p:spPr>
        <p:txBody>
          <a:bodyPr>
            <a:noAutofit/>
          </a:bodyPr>
          <a:lstStyle/>
          <a:p>
            <a:r>
              <a:rPr lang="en-US" sz="5400" dirty="0">
                <a:latin typeface="+mn-lt"/>
              </a:rPr>
              <a:t>The Intersection of Art and Technology</a:t>
            </a:r>
            <a:endParaRPr lang="ru-RU" sz="5400" dirty="0">
              <a:latin typeface="+mn-lt"/>
            </a:endParaRPr>
          </a:p>
        </p:txBody>
      </p:sp>
      <p:sp>
        <p:nvSpPr>
          <p:cNvPr id="23553" name="Rectangle 1"/>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cs typeface="Arial" charset="0"/>
            </a:endParaRPr>
          </a:p>
        </p:txBody>
      </p:sp>
      <p:pic>
        <p:nvPicPr>
          <p:cNvPr id="23554" name="Picture 2"/>
          <p:cNvPicPr>
            <a:picLocks noChangeAspect="1" noChangeArrowheads="1"/>
          </p:cNvPicPr>
          <p:nvPr/>
        </p:nvPicPr>
        <p:blipFill>
          <a:blip r:embed="rId2" cstate="print"/>
          <a:srcRect/>
          <a:stretch>
            <a:fillRect/>
          </a:stretch>
        </p:blipFill>
        <p:spPr bwMode="auto">
          <a:xfrm>
            <a:off x="1331640" y="1988840"/>
            <a:ext cx="6624736" cy="4464496"/>
          </a:xfrm>
          <a:prstGeom prst="rect">
            <a:avLst/>
          </a:prstGeom>
          <a:noFill/>
          <a:ln w="9525">
            <a:noFill/>
            <a:miter lim="800000"/>
            <a:headEnd/>
            <a:tailEnd/>
          </a:ln>
          <a:effectLst/>
        </p:spPr>
      </p:pic>
      <p:pic>
        <p:nvPicPr>
          <p:cNvPr id="6" name="Picture 3"/>
          <p:cNvPicPr>
            <a:picLocks noChangeAspect="1" noChangeArrowheads="1"/>
          </p:cNvPicPr>
          <p:nvPr/>
        </p:nvPicPr>
        <p:blipFill>
          <a:blip r:embed="rId3" cstate="print"/>
          <a:srcRect/>
          <a:stretch>
            <a:fillRect/>
          </a:stretch>
        </p:blipFill>
        <p:spPr bwMode="auto">
          <a:xfrm>
            <a:off x="3419872" y="3356992"/>
            <a:ext cx="2617861" cy="165618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539552" y="1412776"/>
            <a:ext cx="511256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211960" y="4653136"/>
            <a:ext cx="45365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539552" y="2708920"/>
            <a:ext cx="511256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Содержимое 1"/>
          <p:cNvSpPr>
            <a:spLocks noGrp="1"/>
          </p:cNvSpPr>
          <p:nvPr>
            <p:ph sz="quarter" idx="1"/>
          </p:nvPr>
        </p:nvSpPr>
        <p:spPr>
          <a:xfrm>
            <a:off x="539552" y="1700808"/>
            <a:ext cx="5544616" cy="936104"/>
          </a:xfrm>
        </p:spPr>
        <p:txBody>
          <a:bodyPr>
            <a:normAutofit lnSpcReduction="10000"/>
          </a:bodyPr>
          <a:lstStyle/>
          <a:p>
            <a:pPr>
              <a:buNone/>
            </a:pPr>
            <a:r>
              <a:rPr lang="ru-RU" b="1" dirty="0"/>
              <a:t>    </a:t>
            </a:r>
            <a:r>
              <a:rPr lang="en-US" b="1" dirty="0"/>
              <a:t>Virtual Reality Exhibitions</a:t>
            </a:r>
          </a:p>
          <a:p>
            <a:pPr>
              <a:buNone/>
            </a:pPr>
            <a:r>
              <a:rPr lang="ru-RU" dirty="0"/>
              <a:t>    </a:t>
            </a:r>
            <a:endParaRPr lang="en-US" dirty="0"/>
          </a:p>
          <a:p>
            <a:endParaRPr lang="ru-RU" dirty="0"/>
          </a:p>
        </p:txBody>
      </p:sp>
      <p:sp>
        <p:nvSpPr>
          <p:cNvPr id="3" name="Заголовок 2"/>
          <p:cNvSpPr>
            <a:spLocks noGrp="1"/>
          </p:cNvSpPr>
          <p:nvPr>
            <p:ph type="title"/>
          </p:nvPr>
        </p:nvSpPr>
        <p:spPr>
          <a:xfrm>
            <a:off x="-180528" y="332656"/>
            <a:ext cx="7776864" cy="1066800"/>
          </a:xfrm>
        </p:spPr>
        <p:txBody>
          <a:bodyPr>
            <a:noAutofit/>
          </a:bodyPr>
          <a:lstStyle/>
          <a:p>
            <a:r>
              <a:rPr lang="ru-RU" sz="3600" dirty="0"/>
              <a:t>           </a:t>
            </a:r>
            <a:r>
              <a:rPr lang="en-US" sz="3600" dirty="0"/>
              <a:t>Future of Digital Technologies </a:t>
            </a:r>
            <a:br>
              <a:rPr lang="ru-RU" sz="3600" dirty="0"/>
            </a:br>
            <a:r>
              <a:rPr lang="ru-RU" sz="3600" dirty="0"/>
              <a:t>                  </a:t>
            </a:r>
            <a:r>
              <a:rPr lang="en-US" sz="3600" dirty="0"/>
              <a:t>in Art Exhibitions</a:t>
            </a:r>
            <a:endParaRPr lang="ru-RU" sz="3600" dirty="0"/>
          </a:p>
        </p:txBody>
      </p:sp>
      <p:sp>
        <p:nvSpPr>
          <p:cNvPr id="4" name="Прямоугольник 3"/>
          <p:cNvSpPr/>
          <p:nvPr/>
        </p:nvSpPr>
        <p:spPr>
          <a:xfrm>
            <a:off x="755576" y="2996952"/>
            <a:ext cx="4608512" cy="523220"/>
          </a:xfrm>
          <a:prstGeom prst="rect">
            <a:avLst/>
          </a:prstGeom>
        </p:spPr>
        <p:txBody>
          <a:bodyPr wrap="square">
            <a:spAutoFit/>
          </a:bodyPr>
          <a:lstStyle/>
          <a:p>
            <a:r>
              <a:rPr lang="en-US" sz="2800" b="1" dirty="0"/>
              <a:t>Interactive Installations</a:t>
            </a:r>
          </a:p>
        </p:txBody>
      </p:sp>
      <p:sp>
        <p:nvSpPr>
          <p:cNvPr id="5" name="Прямоугольник 4"/>
          <p:cNvSpPr/>
          <p:nvPr/>
        </p:nvSpPr>
        <p:spPr>
          <a:xfrm>
            <a:off x="4572000" y="4941168"/>
            <a:ext cx="3923928" cy="523220"/>
          </a:xfrm>
          <a:prstGeom prst="rect">
            <a:avLst/>
          </a:prstGeom>
        </p:spPr>
        <p:txBody>
          <a:bodyPr wrap="square">
            <a:spAutoFit/>
          </a:bodyPr>
          <a:lstStyle/>
          <a:p>
            <a:r>
              <a:rPr lang="en-US" sz="2800" b="1" dirty="0"/>
              <a:t>Projection Mapping</a:t>
            </a:r>
          </a:p>
        </p:txBody>
      </p:sp>
      <p:pic>
        <p:nvPicPr>
          <p:cNvPr id="17411" name="Picture 3" descr="Yayoi Kusama x Louis Vuitton: робот в витрине и инсталляция размером с дом"/>
          <p:cNvPicPr>
            <a:picLocks noChangeAspect="1" noChangeArrowheads="1"/>
          </p:cNvPicPr>
          <p:nvPr/>
        </p:nvPicPr>
        <p:blipFill>
          <a:blip r:embed="rId2" cstate="print"/>
          <a:srcRect/>
          <a:stretch>
            <a:fillRect/>
          </a:stretch>
        </p:blipFill>
        <p:spPr bwMode="auto">
          <a:xfrm>
            <a:off x="5724128" y="1484784"/>
            <a:ext cx="3093988" cy="2304256"/>
          </a:xfrm>
          <a:prstGeom prst="rect">
            <a:avLst/>
          </a:prstGeom>
          <a:noFill/>
        </p:spPr>
      </p:pic>
      <p:pic>
        <p:nvPicPr>
          <p:cNvPr id="17413" name="Picture 5" descr="В Перми показали световые инсталляции на фасадах зданий | Рифей-Пермь:  новости Перми и Пермского края"/>
          <p:cNvPicPr>
            <a:picLocks noChangeAspect="1" noChangeArrowheads="1"/>
          </p:cNvPicPr>
          <p:nvPr/>
        </p:nvPicPr>
        <p:blipFill>
          <a:blip r:embed="rId3" cstate="print"/>
          <a:srcRect/>
          <a:stretch>
            <a:fillRect/>
          </a:stretch>
        </p:blipFill>
        <p:spPr bwMode="auto">
          <a:xfrm>
            <a:off x="467544" y="3933056"/>
            <a:ext cx="3528392" cy="244273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 name="Picture 10" descr="Концепция фон. многие знаки вопроса большие и маленькие. наука и образование"/>
          <p:cNvPicPr>
            <a:picLocks noChangeAspect="1" noChangeArrowheads="1"/>
          </p:cNvPicPr>
          <p:nvPr/>
        </p:nvPicPr>
        <p:blipFill>
          <a:blip r:embed="rId2" cstate="print"/>
          <a:srcRect/>
          <a:stretch>
            <a:fillRect/>
          </a:stretch>
        </p:blipFill>
        <p:spPr bwMode="auto">
          <a:xfrm>
            <a:off x="611560" y="1196752"/>
            <a:ext cx="7920880" cy="4176464"/>
          </a:xfrm>
          <a:prstGeom prst="rect">
            <a:avLst/>
          </a:prstGeom>
          <a:noFill/>
        </p:spPr>
      </p:pic>
      <p:sp>
        <p:nvSpPr>
          <p:cNvPr id="2" name="Содержимое 1"/>
          <p:cNvSpPr>
            <a:spLocks noGrp="1"/>
          </p:cNvSpPr>
          <p:nvPr>
            <p:ph idx="1"/>
          </p:nvPr>
        </p:nvSpPr>
        <p:spPr>
          <a:xfrm>
            <a:off x="683568" y="1484784"/>
            <a:ext cx="4474840" cy="1184920"/>
          </a:xfrm>
        </p:spPr>
        <p:txBody>
          <a:bodyPr>
            <a:normAutofit/>
          </a:bodyPr>
          <a:lstStyle/>
          <a:p>
            <a:pPr>
              <a:buNone/>
            </a:pPr>
            <a:r>
              <a:rPr lang="en-US" sz="4800" dirty="0"/>
              <a:t>Questions?????</a:t>
            </a:r>
            <a:endParaRPr lang="ru-RU" sz="4800" dirty="0"/>
          </a:p>
        </p:txBody>
      </p:sp>
      <p:sp>
        <p:nvSpPr>
          <p:cNvPr id="16388" name="AutoShape 4" descr="Компьютерные иконки Вопросительный знак Информация, Знак вопроса, Разное,  товарный знак png | PNGE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6390" name="AutoShape 6" descr="Компьютерные иконки Вопросительный знак Информация, Знак вопроса, Разное,  товарный знак png | PNGE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524000"/>
            <a:ext cx="4906888" cy="1472952"/>
          </a:xfrm>
        </p:spPr>
        <p:txBody>
          <a:bodyPr>
            <a:normAutofit/>
          </a:bodyPr>
          <a:lstStyle/>
          <a:p>
            <a:pPr>
              <a:buNone/>
            </a:pPr>
            <a:r>
              <a:rPr lang="en-US" sz="6600" dirty="0"/>
              <a:t>Thank you!</a:t>
            </a:r>
            <a:endParaRPr lang="ru-RU"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563888" y="1916832"/>
            <a:ext cx="5122912" cy="4464496"/>
          </a:xfrm>
        </p:spPr>
        <p:txBody>
          <a:bodyPr>
            <a:normAutofit/>
          </a:bodyPr>
          <a:lstStyle/>
          <a:p>
            <a:pPr>
              <a:buNone/>
            </a:pPr>
            <a:r>
              <a:rPr lang="ru-RU" dirty="0"/>
              <a:t>		</a:t>
            </a:r>
            <a:r>
              <a:rPr lang="en-US" dirty="0"/>
              <a:t>In recent years, the use of digital technologies in fine art exhibitions has become increasingly common. From interactive installations to virtual reality experiences, these technologies offer new ways for audiences to engage with and experience art</a:t>
            </a:r>
            <a:endParaRPr lang="ru-RU" dirty="0"/>
          </a:p>
        </p:txBody>
      </p:sp>
      <p:sp>
        <p:nvSpPr>
          <p:cNvPr id="3" name="Заголовок 2"/>
          <p:cNvSpPr>
            <a:spLocks noGrp="1"/>
          </p:cNvSpPr>
          <p:nvPr>
            <p:ph type="title"/>
          </p:nvPr>
        </p:nvSpPr>
        <p:spPr>
          <a:xfrm>
            <a:off x="3635896" y="476673"/>
            <a:ext cx="5122912" cy="2052464"/>
          </a:xfrm>
        </p:spPr>
        <p:txBody>
          <a:bodyPr>
            <a:normAutofit fontScale="90000"/>
          </a:bodyPr>
          <a:lstStyle/>
          <a:p>
            <a:br>
              <a:rPr lang="ru-RU" dirty="0"/>
            </a:br>
            <a:br>
              <a:rPr lang="ru-RU" dirty="0"/>
            </a:br>
            <a:r>
              <a:rPr lang="en-US" dirty="0"/>
              <a:t>Introduction to Digital Technologies in Fine Art Exhibitions</a:t>
            </a:r>
            <a:br>
              <a:rPr lang="ru-RU" dirty="0"/>
            </a:br>
            <a:endParaRPr lang="ru-RU" dirty="0"/>
          </a:p>
        </p:txBody>
      </p:sp>
      <p:pic>
        <p:nvPicPr>
          <p:cNvPr id="26626" name="Picture 2" descr="C:\Users\Пиранья\Desktop\изображение_viber_2023-11-21_20-41-46-110.jpg"/>
          <p:cNvPicPr>
            <a:picLocks noChangeAspect="1" noChangeArrowheads="1"/>
          </p:cNvPicPr>
          <p:nvPr/>
        </p:nvPicPr>
        <p:blipFill>
          <a:blip r:embed="rId2" cstate="print"/>
          <a:srcRect/>
          <a:stretch>
            <a:fillRect/>
          </a:stretch>
        </p:blipFill>
        <p:spPr bwMode="auto">
          <a:xfrm>
            <a:off x="611562" y="332656"/>
            <a:ext cx="2952326" cy="589180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cstate="print"/>
          <a:srcRect/>
          <a:stretch>
            <a:fillRect/>
          </a:stretch>
        </p:blipFill>
        <p:spPr bwMode="auto">
          <a:xfrm>
            <a:off x="395536" y="1268760"/>
            <a:ext cx="3691695" cy="3168352"/>
          </a:xfrm>
          <a:prstGeom prst="rect">
            <a:avLst/>
          </a:prstGeom>
          <a:noFill/>
          <a:ln w="9525">
            <a:noFill/>
            <a:miter lim="800000"/>
            <a:headEnd/>
            <a:tailEnd/>
          </a:ln>
          <a:effectLst/>
        </p:spPr>
      </p:pic>
      <p:sp>
        <p:nvSpPr>
          <p:cNvPr id="3" name="Заголовок 2"/>
          <p:cNvSpPr>
            <a:spLocks noGrp="1"/>
          </p:cNvSpPr>
          <p:nvPr>
            <p:ph type="title"/>
          </p:nvPr>
        </p:nvSpPr>
        <p:spPr>
          <a:xfrm>
            <a:off x="539552" y="260648"/>
            <a:ext cx="8147248" cy="864096"/>
          </a:xfrm>
        </p:spPr>
        <p:txBody>
          <a:bodyPr>
            <a:normAutofit/>
          </a:bodyPr>
          <a:lstStyle/>
          <a:p>
            <a:r>
              <a:rPr lang="ru-RU" dirty="0"/>
              <a:t>          </a:t>
            </a:r>
            <a:r>
              <a:rPr lang="en-US" dirty="0"/>
              <a:t>Digital Art</a:t>
            </a:r>
            <a:r>
              <a:rPr lang="ru-RU" dirty="0"/>
              <a:t> </a:t>
            </a:r>
            <a:r>
              <a:rPr lang="en-US" dirty="0"/>
              <a:t> Installations</a:t>
            </a:r>
            <a:endParaRPr lang="ru-RU" dirty="0"/>
          </a:p>
        </p:txBody>
      </p:sp>
      <p:pic>
        <p:nvPicPr>
          <p:cNvPr id="27651" name="Picture 3"/>
          <p:cNvPicPr>
            <a:picLocks noChangeAspect="1" noChangeArrowheads="1"/>
          </p:cNvPicPr>
          <p:nvPr/>
        </p:nvPicPr>
        <p:blipFill>
          <a:blip r:embed="rId3" cstate="print"/>
          <a:srcRect/>
          <a:stretch>
            <a:fillRect/>
          </a:stretch>
        </p:blipFill>
        <p:spPr bwMode="auto">
          <a:xfrm>
            <a:off x="4139952" y="3861048"/>
            <a:ext cx="4581257" cy="2520280"/>
          </a:xfrm>
          <a:prstGeom prst="rect">
            <a:avLst/>
          </a:prstGeom>
          <a:noFill/>
          <a:ln w="9525">
            <a:noFill/>
            <a:miter lim="800000"/>
            <a:headEnd/>
            <a:tailEnd/>
          </a:ln>
          <a:effectLst/>
        </p:spPr>
      </p:pic>
      <p:sp>
        <p:nvSpPr>
          <p:cNvPr id="6" name="Прямоугольник 5"/>
          <p:cNvSpPr/>
          <p:nvPr/>
        </p:nvSpPr>
        <p:spPr>
          <a:xfrm>
            <a:off x="4211960" y="1556792"/>
            <a:ext cx="4320480" cy="1754326"/>
          </a:xfrm>
          <a:prstGeom prst="rect">
            <a:avLst/>
          </a:prstGeom>
        </p:spPr>
        <p:txBody>
          <a:bodyPr wrap="square">
            <a:spAutoFit/>
          </a:bodyPr>
          <a:lstStyle/>
          <a:p>
            <a:r>
              <a:rPr lang="en-US" dirty="0"/>
              <a:t>Digital art installations have become increasingly popular in art exhibitions.</a:t>
            </a:r>
            <a:r>
              <a:rPr lang="ru-RU" dirty="0"/>
              <a:t> </a:t>
            </a:r>
            <a:r>
              <a:rPr lang="en-US" dirty="0"/>
              <a:t>These installations use technology such as projectors, screens, and interactive displays to create unique and immersive experiences for viewers.</a:t>
            </a:r>
            <a:r>
              <a:rPr lang="ru-RU" dirty="0"/>
              <a:t> </a:t>
            </a:r>
          </a:p>
        </p:txBody>
      </p:sp>
      <p:sp>
        <p:nvSpPr>
          <p:cNvPr id="8" name="Прямоугольник 7"/>
          <p:cNvSpPr/>
          <p:nvPr/>
        </p:nvSpPr>
        <p:spPr>
          <a:xfrm>
            <a:off x="539552" y="5013176"/>
            <a:ext cx="3312368" cy="1200329"/>
          </a:xfrm>
          <a:prstGeom prst="rect">
            <a:avLst/>
          </a:prstGeom>
        </p:spPr>
        <p:txBody>
          <a:bodyPr wrap="square">
            <a:spAutoFit/>
          </a:bodyPr>
          <a:lstStyle/>
          <a:p>
            <a:r>
              <a:rPr lang="en-US" dirty="0"/>
              <a:t>Digital art installations can also incorporate sound and lighting effects to enhance the overall experience.</a:t>
            </a:r>
            <a:r>
              <a:rPr lang="ru-RU"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395536" y="1196752"/>
            <a:ext cx="2808312" cy="5001344"/>
          </a:xfrm>
        </p:spPr>
        <p:txBody>
          <a:bodyPr>
            <a:normAutofit fontScale="92500" lnSpcReduction="10000"/>
          </a:bodyPr>
          <a:lstStyle/>
          <a:p>
            <a:pPr>
              <a:buNone/>
            </a:pPr>
            <a:r>
              <a:rPr lang="ru-RU" b="1" dirty="0"/>
              <a:t>   </a:t>
            </a:r>
            <a:r>
              <a:rPr lang="en-US" b="1" dirty="0"/>
              <a:t>Benefits of VR </a:t>
            </a:r>
            <a:r>
              <a:rPr lang="en-US" dirty="0"/>
              <a:t>Exhibitions</a:t>
            </a:r>
            <a:r>
              <a:rPr lang="ru-RU" dirty="0"/>
              <a:t> </a:t>
            </a:r>
            <a:r>
              <a:rPr lang="en-US" dirty="0"/>
              <a:t>Increased engagement and interaction with art.</a:t>
            </a:r>
            <a:r>
              <a:rPr lang="ru-RU" dirty="0"/>
              <a:t> </a:t>
            </a:r>
            <a:r>
              <a:rPr lang="en-US" dirty="0"/>
              <a:t>Ability to view artwork from different angles and perspectives.</a:t>
            </a:r>
            <a:r>
              <a:rPr lang="ru-RU" dirty="0"/>
              <a:t> </a:t>
            </a:r>
            <a:r>
              <a:rPr lang="en-US" dirty="0"/>
              <a:t>Opportunity to experience art in a new and immersive way.</a:t>
            </a:r>
            <a:endParaRPr lang="ru-RU" dirty="0"/>
          </a:p>
        </p:txBody>
      </p:sp>
      <p:sp>
        <p:nvSpPr>
          <p:cNvPr id="3" name="Заголовок 2"/>
          <p:cNvSpPr>
            <a:spLocks noGrp="1"/>
          </p:cNvSpPr>
          <p:nvPr>
            <p:ph type="title"/>
          </p:nvPr>
        </p:nvSpPr>
        <p:spPr>
          <a:xfrm>
            <a:off x="1475656" y="260648"/>
            <a:ext cx="6203032" cy="792088"/>
          </a:xfrm>
        </p:spPr>
        <p:txBody>
          <a:bodyPr>
            <a:normAutofit/>
          </a:bodyPr>
          <a:lstStyle/>
          <a:p>
            <a:r>
              <a:rPr lang="en-US" dirty="0"/>
              <a:t>Virtual Reality Exhibitions</a:t>
            </a:r>
            <a:endParaRPr lang="ru-RU" dirty="0"/>
          </a:p>
        </p:txBody>
      </p:sp>
      <p:sp>
        <p:nvSpPr>
          <p:cNvPr id="4" name="Прямоугольник 3"/>
          <p:cNvSpPr/>
          <p:nvPr/>
        </p:nvSpPr>
        <p:spPr>
          <a:xfrm>
            <a:off x="5580112" y="2132856"/>
            <a:ext cx="2880320" cy="3046988"/>
          </a:xfrm>
          <a:prstGeom prst="rect">
            <a:avLst/>
          </a:prstGeom>
        </p:spPr>
        <p:txBody>
          <a:bodyPr wrap="square">
            <a:spAutoFit/>
          </a:bodyPr>
          <a:lstStyle/>
          <a:p>
            <a:r>
              <a:rPr lang="ru-RU" sz="2400" b="1" dirty="0"/>
              <a:t>    </a:t>
            </a:r>
            <a:r>
              <a:rPr lang="en-US" sz="2400" b="1" dirty="0"/>
              <a:t>Examples of VR </a:t>
            </a:r>
            <a:endParaRPr lang="ru-RU" sz="2400" b="1" dirty="0"/>
          </a:p>
          <a:p>
            <a:r>
              <a:rPr lang="ru-RU" sz="2400" b="1" dirty="0"/>
              <a:t>        </a:t>
            </a:r>
            <a:r>
              <a:rPr lang="en-US" sz="2400" b="1" dirty="0"/>
              <a:t>Exhibitions</a:t>
            </a:r>
          </a:p>
          <a:p>
            <a:r>
              <a:rPr lang="en-US" sz="2400" dirty="0"/>
              <a:t>Many art museums and galleries around the world have begun incorporating VR technology into their exhibitions. </a:t>
            </a:r>
            <a:endParaRPr lang="en-US" sz="1200" dirty="0"/>
          </a:p>
        </p:txBody>
      </p:sp>
      <p:pic>
        <p:nvPicPr>
          <p:cNvPr id="28674" name="Picture 2" descr="C:\Users\Пиранья\Desktop\1.jpg"/>
          <p:cNvPicPr>
            <a:picLocks noChangeAspect="1" noChangeArrowheads="1"/>
          </p:cNvPicPr>
          <p:nvPr/>
        </p:nvPicPr>
        <p:blipFill>
          <a:blip r:embed="rId2" cstate="print"/>
          <a:srcRect/>
          <a:stretch>
            <a:fillRect/>
          </a:stretch>
        </p:blipFill>
        <p:spPr bwMode="auto">
          <a:xfrm>
            <a:off x="3275856" y="1340768"/>
            <a:ext cx="2304256" cy="498891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611560" y="1412776"/>
            <a:ext cx="3816424" cy="4824536"/>
          </a:xfrm>
        </p:spPr>
        <p:txBody>
          <a:bodyPr>
            <a:normAutofit fontScale="85000" lnSpcReduction="10000"/>
          </a:bodyPr>
          <a:lstStyle/>
          <a:p>
            <a:pPr>
              <a:buNone/>
            </a:pPr>
            <a:r>
              <a:rPr lang="en-US" b="1" dirty="0"/>
              <a:t>Benefits of Interactive Exhibits</a:t>
            </a:r>
          </a:p>
          <a:p>
            <a:pPr>
              <a:buNone/>
            </a:pPr>
            <a:r>
              <a:rPr lang="ru-RU" dirty="0"/>
              <a:t>	</a:t>
            </a:r>
            <a:r>
              <a:rPr lang="en-US" dirty="0"/>
              <a:t>Interactive exhibits provide a unique and memorable experience for </a:t>
            </a:r>
            <a:r>
              <a:rPr lang="ru-RU" dirty="0"/>
              <a:t> </a:t>
            </a:r>
            <a:r>
              <a:rPr lang="en-US" dirty="0"/>
              <a:t>visitors, making them more likely to remember </a:t>
            </a:r>
            <a:r>
              <a:rPr lang="ru-RU" dirty="0"/>
              <a:t> </a:t>
            </a:r>
            <a:r>
              <a:rPr lang="en-US" dirty="0"/>
              <a:t>and talk about the art they saw. They also allow for a deeper understanding and appreciation of the art, as visitors can actively engage with it and explore its history and context.</a:t>
            </a:r>
          </a:p>
          <a:p>
            <a:endParaRPr lang="ru-RU" dirty="0"/>
          </a:p>
        </p:txBody>
      </p:sp>
      <p:sp>
        <p:nvSpPr>
          <p:cNvPr id="3" name="Заголовок 2"/>
          <p:cNvSpPr>
            <a:spLocks noGrp="1"/>
          </p:cNvSpPr>
          <p:nvPr>
            <p:ph type="title"/>
          </p:nvPr>
        </p:nvSpPr>
        <p:spPr>
          <a:xfrm>
            <a:off x="457200" y="152400"/>
            <a:ext cx="8229600" cy="828328"/>
          </a:xfrm>
        </p:spPr>
        <p:txBody>
          <a:bodyPr/>
          <a:lstStyle/>
          <a:p>
            <a:r>
              <a:rPr lang="en-US" dirty="0"/>
              <a:t>Interactive Exhibits</a:t>
            </a:r>
            <a:endParaRPr lang="ru-RU" dirty="0"/>
          </a:p>
        </p:txBody>
      </p:sp>
      <p:pic>
        <p:nvPicPr>
          <p:cNvPr id="4" name="Picture 2"/>
          <p:cNvPicPr>
            <a:picLocks noChangeAspect="1" noChangeArrowheads="1"/>
          </p:cNvPicPr>
          <p:nvPr/>
        </p:nvPicPr>
        <p:blipFill>
          <a:blip r:embed="rId2" cstate="print"/>
          <a:srcRect/>
          <a:stretch>
            <a:fillRect/>
          </a:stretch>
        </p:blipFill>
        <p:spPr bwMode="auto">
          <a:xfrm>
            <a:off x="4932040" y="476672"/>
            <a:ext cx="3898970" cy="2160240"/>
          </a:xfrm>
          <a:prstGeom prst="rect">
            <a:avLst/>
          </a:prstGeom>
          <a:noFill/>
          <a:ln w="9525">
            <a:noFill/>
            <a:miter lim="800000"/>
            <a:headEnd/>
            <a:tailEnd/>
          </a:ln>
          <a:effectLst/>
        </p:spPr>
      </p:pic>
      <p:sp>
        <p:nvSpPr>
          <p:cNvPr id="5" name="Прямоугольник 4"/>
          <p:cNvSpPr/>
          <p:nvPr/>
        </p:nvSpPr>
        <p:spPr>
          <a:xfrm>
            <a:off x="5004048" y="2852936"/>
            <a:ext cx="3600400" cy="3416320"/>
          </a:xfrm>
          <a:prstGeom prst="rect">
            <a:avLst/>
          </a:prstGeom>
        </p:spPr>
        <p:txBody>
          <a:bodyPr wrap="square">
            <a:spAutoFit/>
          </a:bodyPr>
          <a:lstStyle/>
          <a:p>
            <a:pPr>
              <a:buNone/>
            </a:pPr>
            <a:r>
              <a:rPr lang="ru-RU" b="1" dirty="0"/>
              <a:t>       </a:t>
            </a:r>
            <a:r>
              <a:rPr lang="en-US" b="1" dirty="0"/>
              <a:t>Examples of Interactive </a:t>
            </a:r>
            <a:r>
              <a:rPr lang="ru-RU" b="1" dirty="0"/>
              <a:t>  </a:t>
            </a:r>
          </a:p>
          <a:p>
            <a:pPr>
              <a:buNone/>
            </a:pPr>
            <a:r>
              <a:rPr lang="ru-RU" b="1" dirty="0"/>
              <a:t>                      </a:t>
            </a:r>
            <a:r>
              <a:rPr lang="en-US" b="1" dirty="0"/>
              <a:t>Exhibits</a:t>
            </a:r>
          </a:p>
          <a:p>
            <a:pPr>
              <a:buNone/>
            </a:pPr>
            <a:r>
              <a:rPr lang="ru-RU" dirty="0"/>
              <a:t>	</a:t>
            </a:r>
            <a:r>
              <a:rPr lang="en-US" dirty="0"/>
              <a:t>Some examples of interactive exhibits include touch screen displays that allow visitors to explore the history and context of a particular artwork, virtual reality experiences that transport visitors to a different time and place, and digital art installations that respond to visitors' movements and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67544" y="980728"/>
            <a:ext cx="8208912" cy="1544960"/>
          </a:xfrm>
        </p:spPr>
        <p:txBody>
          <a:bodyPr>
            <a:normAutofit/>
          </a:bodyPr>
          <a:lstStyle/>
          <a:p>
            <a:pPr>
              <a:buNone/>
            </a:pPr>
            <a:r>
              <a:rPr lang="ru-RU" dirty="0"/>
              <a:t>		</a:t>
            </a:r>
            <a:r>
              <a:rPr lang="en-US" dirty="0"/>
              <a:t>Augmented reality (AR) is a digital technology that superimposes computer-generated images onto a user's view of the real world.</a:t>
            </a:r>
            <a:endParaRPr lang="ru-RU" dirty="0"/>
          </a:p>
        </p:txBody>
      </p:sp>
      <p:sp>
        <p:nvSpPr>
          <p:cNvPr id="3" name="Заголовок 2"/>
          <p:cNvSpPr>
            <a:spLocks noGrp="1"/>
          </p:cNvSpPr>
          <p:nvPr>
            <p:ph type="title"/>
          </p:nvPr>
        </p:nvSpPr>
        <p:spPr>
          <a:xfrm>
            <a:off x="539552" y="260648"/>
            <a:ext cx="8229600" cy="756320"/>
          </a:xfrm>
        </p:spPr>
        <p:txBody>
          <a:bodyPr>
            <a:normAutofit fontScale="90000"/>
          </a:bodyPr>
          <a:lstStyle/>
          <a:p>
            <a:r>
              <a:rPr lang="ru-RU" dirty="0"/>
              <a:t>   </a:t>
            </a:r>
            <a:r>
              <a:rPr lang="en-US" dirty="0"/>
              <a:t>Augmented Reality in Art Exhibitions</a:t>
            </a:r>
            <a:endParaRPr lang="ru-RU" dirty="0"/>
          </a:p>
        </p:txBody>
      </p:sp>
      <p:pic>
        <p:nvPicPr>
          <p:cNvPr id="18435" name="Picture 3" descr="AUGMENTED REALITY: EXPLORED. Augmented Reality is the next big… | by Pranav  Agarwal | ACM VIT | Medium"/>
          <p:cNvPicPr>
            <a:picLocks noChangeAspect="1" noChangeArrowheads="1"/>
          </p:cNvPicPr>
          <p:nvPr/>
        </p:nvPicPr>
        <p:blipFill>
          <a:blip r:embed="rId2" cstate="print"/>
          <a:srcRect/>
          <a:stretch>
            <a:fillRect/>
          </a:stretch>
        </p:blipFill>
        <p:spPr bwMode="auto">
          <a:xfrm>
            <a:off x="1043608" y="2348880"/>
            <a:ext cx="7056784" cy="39682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179512" y="3429000"/>
            <a:ext cx="3024336" cy="3195736"/>
          </a:xfrm>
        </p:spPr>
        <p:txBody>
          <a:bodyPr>
            <a:normAutofit fontScale="77500" lnSpcReduction="20000"/>
          </a:bodyPr>
          <a:lstStyle/>
          <a:p>
            <a:pPr>
              <a:buNone/>
            </a:pPr>
            <a:r>
              <a:rPr lang="ru-RU" dirty="0">
                <a:latin typeface="Algerian" pitchFamily="82" charset="0"/>
              </a:rPr>
              <a:t>     </a:t>
            </a:r>
            <a:r>
              <a:rPr lang="en-US" dirty="0">
                <a:latin typeface="Algerian" pitchFamily="82" charset="0"/>
              </a:rPr>
              <a:t>Projection </a:t>
            </a:r>
          </a:p>
          <a:p>
            <a:pPr>
              <a:buNone/>
            </a:pPr>
            <a:r>
              <a:rPr lang="ru-RU" dirty="0"/>
              <a:t>	</a:t>
            </a:r>
            <a:r>
              <a:rPr lang="en-US" dirty="0"/>
              <a:t>Projection mapping is a technique that uses video projectors to display digital images onto three-dimensional objects. It is a popular method of displaying digital art in exhibitions as it allows for immersive and interactive experiences.</a:t>
            </a:r>
            <a:endParaRPr lang="ru-RU" dirty="0"/>
          </a:p>
        </p:txBody>
      </p:sp>
      <p:sp>
        <p:nvSpPr>
          <p:cNvPr id="3" name="Заголовок 2"/>
          <p:cNvSpPr>
            <a:spLocks noGrp="1"/>
          </p:cNvSpPr>
          <p:nvPr>
            <p:ph type="title"/>
          </p:nvPr>
        </p:nvSpPr>
        <p:spPr>
          <a:xfrm>
            <a:off x="395536" y="0"/>
            <a:ext cx="5338936" cy="900336"/>
          </a:xfrm>
        </p:spPr>
        <p:txBody>
          <a:bodyPr/>
          <a:lstStyle/>
          <a:p>
            <a:r>
              <a:rPr lang="en-US" dirty="0"/>
              <a:t>Digital Art </a:t>
            </a:r>
            <a:r>
              <a:rPr lang="en-US" dirty="0" err="1"/>
              <a:t>Curation</a:t>
            </a:r>
            <a:endParaRPr lang="ru-RU" dirty="0"/>
          </a:p>
        </p:txBody>
      </p:sp>
      <p:sp>
        <p:nvSpPr>
          <p:cNvPr id="4" name="Прямоугольник 3"/>
          <p:cNvSpPr/>
          <p:nvPr/>
        </p:nvSpPr>
        <p:spPr>
          <a:xfrm>
            <a:off x="3347864" y="3140968"/>
            <a:ext cx="2736304" cy="3416320"/>
          </a:xfrm>
          <a:prstGeom prst="rect">
            <a:avLst/>
          </a:prstGeom>
        </p:spPr>
        <p:txBody>
          <a:bodyPr wrap="square">
            <a:spAutoFit/>
          </a:bodyPr>
          <a:lstStyle/>
          <a:p>
            <a:r>
              <a:rPr lang="en-US" b="1" dirty="0">
                <a:latin typeface="Algerian" pitchFamily="82" charset="0"/>
              </a:rPr>
              <a:t>Virtual Reality</a:t>
            </a:r>
          </a:p>
          <a:p>
            <a:r>
              <a:rPr lang="en-US" dirty="0"/>
              <a:t>Virtual reality technology allows for the creation of fully immersive digital art experiences. By wearing a VR headset, viewers can interact with digital art in ways that were previously impossible, such as walking through a digital sculpture or exploring a virtual environment.</a:t>
            </a:r>
          </a:p>
        </p:txBody>
      </p:sp>
      <p:sp>
        <p:nvSpPr>
          <p:cNvPr id="5" name="Прямоугольник 4"/>
          <p:cNvSpPr/>
          <p:nvPr/>
        </p:nvSpPr>
        <p:spPr>
          <a:xfrm>
            <a:off x="6084168" y="2727062"/>
            <a:ext cx="2880320" cy="3870290"/>
          </a:xfrm>
          <a:prstGeom prst="rect">
            <a:avLst/>
          </a:prstGeom>
        </p:spPr>
        <p:txBody>
          <a:bodyPr wrap="square">
            <a:spAutoFit/>
          </a:bodyPr>
          <a:lstStyle/>
          <a:p>
            <a:r>
              <a:rPr lang="en-US" b="1" dirty="0">
                <a:latin typeface="Algerian" pitchFamily="82" charset="0"/>
              </a:rPr>
              <a:t>3D Printing</a:t>
            </a:r>
          </a:p>
          <a:p>
            <a:r>
              <a:rPr lang="en-US" sz="1750" dirty="0"/>
              <a:t>3D printing technology has revolutionized the way that fine art is created and displayed. Digital sculptures can be designed using computer software and then printed using a 3D printer. These sculptures can then be displayed in exhibitions alongside traditional artwork, blurring the line between digital and physical art.</a:t>
            </a:r>
          </a:p>
        </p:txBody>
      </p:sp>
      <p:pic>
        <p:nvPicPr>
          <p:cNvPr id="1028" name="Picture 4"/>
          <p:cNvPicPr>
            <a:picLocks noChangeAspect="1" noChangeArrowheads="1"/>
          </p:cNvPicPr>
          <p:nvPr/>
        </p:nvPicPr>
        <p:blipFill>
          <a:blip r:embed="rId2" cstate="print"/>
          <a:srcRect/>
          <a:stretch>
            <a:fillRect/>
          </a:stretch>
        </p:blipFill>
        <p:spPr bwMode="auto">
          <a:xfrm>
            <a:off x="6228184" y="332655"/>
            <a:ext cx="2592288" cy="213731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3347865" y="836712"/>
            <a:ext cx="2693818" cy="2116019"/>
          </a:xfrm>
          <a:prstGeom prst="rect">
            <a:avLst/>
          </a:prstGeom>
          <a:noFill/>
          <a:ln w="9525">
            <a:noFill/>
            <a:miter lim="800000"/>
            <a:headEnd/>
            <a:tailEnd/>
          </a:ln>
          <a:effectLst/>
        </p:spPr>
      </p:pic>
      <p:pic>
        <p:nvPicPr>
          <p:cNvPr id="1030" name="Picture 6" descr="C:\Users\Пиранья\Desktop\2.jpg"/>
          <p:cNvPicPr>
            <a:picLocks noChangeAspect="1" noChangeArrowheads="1"/>
          </p:cNvPicPr>
          <p:nvPr/>
        </p:nvPicPr>
        <p:blipFill>
          <a:blip r:embed="rId4" cstate="print"/>
          <a:srcRect/>
          <a:stretch>
            <a:fillRect/>
          </a:stretch>
        </p:blipFill>
        <p:spPr bwMode="auto">
          <a:xfrm>
            <a:off x="611560" y="1124744"/>
            <a:ext cx="2376264" cy="22795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duotone>
              <a:schemeClr val="bg2">
                <a:shade val="12000"/>
                <a:satMod val="240000"/>
              </a:schemeClr>
              <a:schemeClr val="bg2">
                <a:tint val="65000"/>
              </a:schemeClr>
            </a:duotone>
            <a:lum contrast="-2000"/>
          </a:blip>
          <a:stretch>
            <a:fillRect/>
          </a:stretch>
        </a:blipFill>
        <a:effectLst/>
      </p:bgPr>
    </p:bg>
    <p:spTree>
      <p:nvGrpSpPr>
        <p:cNvPr id="1" name=""/>
        <p:cNvGrpSpPr/>
        <p:nvPr/>
      </p:nvGrpSpPr>
      <p:grpSpPr>
        <a:xfrm>
          <a:off x="0" y="0"/>
          <a:ext cx="0" cy="0"/>
          <a:chOff x="0" y="0"/>
          <a:chExt cx="0" cy="0"/>
        </a:xfrm>
      </p:grpSpPr>
      <p:sp>
        <p:nvSpPr>
          <p:cNvPr id="2" name="Содержимое 1"/>
          <p:cNvSpPr>
            <a:spLocks noGrp="1"/>
          </p:cNvSpPr>
          <p:nvPr>
            <p:ph idx="1"/>
          </p:nvPr>
        </p:nvSpPr>
        <p:spPr>
          <a:xfrm>
            <a:off x="467544" y="1340768"/>
            <a:ext cx="8229600" cy="1656184"/>
          </a:xfrm>
        </p:spPr>
        <p:txBody>
          <a:bodyPr>
            <a:normAutofit fontScale="77500" lnSpcReduction="20000"/>
          </a:bodyPr>
          <a:lstStyle/>
          <a:p>
            <a:pPr>
              <a:buNone/>
            </a:pPr>
            <a:r>
              <a:rPr lang="ru-RU" b="1" dirty="0"/>
              <a:t>	</a:t>
            </a:r>
            <a:r>
              <a:rPr lang="en-US" b="1" dirty="0">
                <a:solidFill>
                  <a:schemeClr val="bg1"/>
                </a:solidFill>
              </a:rPr>
              <a:t>Benefits</a:t>
            </a:r>
          </a:p>
          <a:p>
            <a:pPr>
              <a:buNone/>
            </a:pPr>
            <a:r>
              <a:rPr lang="ru-RU" dirty="0">
                <a:solidFill>
                  <a:schemeClr val="bg1"/>
                </a:solidFill>
              </a:rPr>
              <a:t>	</a:t>
            </a:r>
            <a:r>
              <a:rPr lang="en-US" dirty="0">
                <a:solidFill>
                  <a:schemeClr val="bg1"/>
                </a:solidFill>
              </a:rPr>
              <a:t>Increased engagement and interactivity with the artwork.</a:t>
            </a:r>
            <a:r>
              <a:rPr lang="ru-RU" dirty="0">
                <a:solidFill>
                  <a:schemeClr val="bg1"/>
                </a:solidFill>
              </a:rPr>
              <a:t>  </a:t>
            </a:r>
            <a:r>
              <a:rPr lang="en-US" dirty="0">
                <a:solidFill>
                  <a:schemeClr val="bg1"/>
                </a:solidFill>
              </a:rPr>
              <a:t>Ability to showcase digital artworks that cannot be displayed traditionally.</a:t>
            </a:r>
            <a:r>
              <a:rPr lang="ru-RU" dirty="0">
                <a:solidFill>
                  <a:schemeClr val="bg1"/>
                </a:solidFill>
              </a:rPr>
              <a:t> </a:t>
            </a:r>
            <a:r>
              <a:rPr lang="en-US" dirty="0">
                <a:solidFill>
                  <a:schemeClr val="bg1"/>
                </a:solidFill>
              </a:rPr>
              <a:t>Enhanced accessibility for audiences with disabilities.</a:t>
            </a:r>
            <a:r>
              <a:rPr lang="ru-RU" dirty="0">
                <a:solidFill>
                  <a:schemeClr val="bg1"/>
                </a:solidFill>
              </a:rPr>
              <a:t> </a:t>
            </a:r>
            <a:r>
              <a:rPr lang="en-US" dirty="0">
                <a:solidFill>
                  <a:schemeClr val="bg1"/>
                </a:solidFill>
              </a:rPr>
              <a:t>Opportunity to reach a wider audience through online exhibitions.</a:t>
            </a:r>
          </a:p>
          <a:p>
            <a:endParaRPr lang="ru-RU" dirty="0"/>
          </a:p>
        </p:txBody>
      </p:sp>
      <p:sp>
        <p:nvSpPr>
          <p:cNvPr id="3" name="Заголовок 2"/>
          <p:cNvSpPr>
            <a:spLocks noGrp="1"/>
          </p:cNvSpPr>
          <p:nvPr>
            <p:ph type="title"/>
          </p:nvPr>
        </p:nvSpPr>
        <p:spPr/>
        <p:txBody>
          <a:bodyPr>
            <a:normAutofit fontScale="90000"/>
          </a:bodyPr>
          <a:lstStyle/>
          <a:p>
            <a:r>
              <a:rPr lang="ru-RU" dirty="0"/>
              <a:t>	</a:t>
            </a:r>
            <a:r>
              <a:rPr lang="en-US" dirty="0">
                <a:solidFill>
                  <a:schemeClr val="bg1"/>
                </a:solidFill>
              </a:rPr>
              <a:t>Benefits and Challenges of Digital </a:t>
            </a:r>
            <a:br>
              <a:rPr lang="ru-RU" dirty="0">
                <a:solidFill>
                  <a:schemeClr val="bg1"/>
                </a:solidFill>
              </a:rPr>
            </a:br>
            <a:r>
              <a:rPr lang="ru-RU" dirty="0">
                <a:solidFill>
                  <a:schemeClr val="bg1"/>
                </a:solidFill>
              </a:rPr>
              <a:t>         </a:t>
            </a:r>
            <a:r>
              <a:rPr lang="en-US" dirty="0">
                <a:solidFill>
                  <a:schemeClr val="bg1"/>
                </a:solidFill>
              </a:rPr>
              <a:t>Technologies in Art Exhibitions</a:t>
            </a:r>
            <a:endParaRPr lang="ru-RU" dirty="0">
              <a:solidFill>
                <a:schemeClr val="bg1"/>
              </a:solidFill>
            </a:endParaRPr>
          </a:p>
        </p:txBody>
      </p:sp>
      <p:sp>
        <p:nvSpPr>
          <p:cNvPr id="4" name="Прямоугольник 3"/>
          <p:cNvSpPr/>
          <p:nvPr/>
        </p:nvSpPr>
        <p:spPr>
          <a:xfrm>
            <a:off x="683568" y="4725144"/>
            <a:ext cx="7776864" cy="1477328"/>
          </a:xfrm>
          <a:prstGeom prst="rect">
            <a:avLst/>
          </a:prstGeom>
        </p:spPr>
        <p:txBody>
          <a:bodyPr wrap="square">
            <a:spAutoFit/>
          </a:bodyPr>
          <a:lstStyle/>
          <a:p>
            <a:r>
              <a:rPr lang="en-US" b="1" dirty="0">
                <a:solidFill>
                  <a:schemeClr val="bg1"/>
                </a:solidFill>
              </a:rPr>
              <a:t>Challenges</a:t>
            </a:r>
          </a:p>
          <a:p>
            <a:r>
              <a:rPr lang="en-US" dirty="0">
                <a:solidFill>
                  <a:schemeClr val="bg1"/>
                </a:solidFill>
              </a:rPr>
              <a:t>Costs associated with implementing and maintaining digital technologies.</a:t>
            </a:r>
          </a:p>
          <a:p>
            <a:r>
              <a:rPr lang="en-US" dirty="0">
                <a:solidFill>
                  <a:schemeClr val="bg1"/>
                </a:solidFill>
              </a:rPr>
              <a:t>Technical difficulties and potential for equipment failure during exhibitions.</a:t>
            </a:r>
            <a:r>
              <a:rPr lang="ru-RU" dirty="0">
                <a:solidFill>
                  <a:schemeClr val="bg1"/>
                </a:solidFill>
              </a:rPr>
              <a:t> </a:t>
            </a:r>
            <a:r>
              <a:rPr lang="en-US" dirty="0">
                <a:solidFill>
                  <a:schemeClr val="bg1"/>
                </a:solidFill>
              </a:rPr>
              <a:t>Concerns over the preservation and authenticity of digital artworks.</a:t>
            </a:r>
            <a:r>
              <a:rPr lang="ru-RU" dirty="0">
                <a:solidFill>
                  <a:schemeClr val="bg1"/>
                </a:solidFill>
              </a:rPr>
              <a:t> </a:t>
            </a:r>
            <a:r>
              <a:rPr lang="en-US" dirty="0">
                <a:solidFill>
                  <a:schemeClr val="bg1"/>
                </a:solidFill>
              </a:rPr>
              <a:t>Potential for over-reliance on technology, detracting from the artwork itself.</a:t>
            </a:r>
          </a:p>
        </p:txBody>
      </p:sp>
      <p:pic>
        <p:nvPicPr>
          <p:cNvPr id="3074" name="Picture 2" descr="C:\Users\Пиранья\Desktop\изображение_viber_2023-11-22_22-30-25-969.jpg"/>
          <p:cNvPicPr>
            <a:picLocks noChangeAspect="1" noChangeArrowheads="1"/>
          </p:cNvPicPr>
          <p:nvPr/>
        </p:nvPicPr>
        <p:blipFill>
          <a:blip r:embed="rId3" cstate="print"/>
          <a:srcRect/>
          <a:stretch>
            <a:fillRect/>
          </a:stretch>
        </p:blipFill>
        <p:spPr bwMode="auto">
          <a:xfrm>
            <a:off x="1403648" y="2924944"/>
            <a:ext cx="6552728" cy="15841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Пиранья\Desktop\изображение_viber_2023-11-22_22-13-35-822.jpg"/>
          <p:cNvPicPr>
            <a:picLocks noChangeAspect="1" noChangeArrowheads="1"/>
          </p:cNvPicPr>
          <p:nvPr/>
        </p:nvPicPr>
        <p:blipFill>
          <a:blip r:embed="rId2" cstate="print"/>
          <a:srcRect/>
          <a:stretch>
            <a:fillRect/>
          </a:stretch>
        </p:blipFill>
        <p:spPr bwMode="auto">
          <a:xfrm>
            <a:off x="1043608" y="332656"/>
            <a:ext cx="7488832" cy="4333345"/>
          </a:xfrm>
          <a:prstGeom prst="rect">
            <a:avLst/>
          </a:prstGeom>
          <a:noFill/>
        </p:spPr>
      </p:pic>
      <p:pic>
        <p:nvPicPr>
          <p:cNvPr id="2051" name="Picture 3" descr="C:\Users\Пиранья\Desktop\изображение_viber_2023-11-22_22-12-46-219.jpg"/>
          <p:cNvPicPr>
            <a:picLocks noChangeAspect="1" noChangeArrowheads="1"/>
          </p:cNvPicPr>
          <p:nvPr/>
        </p:nvPicPr>
        <p:blipFill>
          <a:blip r:embed="rId3" cstate="print"/>
          <a:srcRect/>
          <a:stretch>
            <a:fillRect/>
          </a:stretch>
        </p:blipFill>
        <p:spPr bwMode="auto">
          <a:xfrm>
            <a:off x="3203848" y="3429000"/>
            <a:ext cx="3048000" cy="3048000"/>
          </a:xfrm>
          <a:prstGeom prst="rect">
            <a:avLst/>
          </a:prstGeom>
          <a:noFill/>
        </p:spPr>
      </p:pic>
      <p:sp>
        <p:nvSpPr>
          <p:cNvPr id="6" name="Прямоугольник 5"/>
          <p:cNvSpPr/>
          <p:nvPr/>
        </p:nvSpPr>
        <p:spPr>
          <a:xfrm>
            <a:off x="6300192" y="4437112"/>
            <a:ext cx="2520280" cy="2031325"/>
          </a:xfrm>
          <a:prstGeom prst="rect">
            <a:avLst/>
          </a:prstGeom>
        </p:spPr>
        <p:txBody>
          <a:bodyPr wrap="square">
            <a:spAutoFit/>
          </a:bodyPr>
          <a:lstStyle/>
          <a:p>
            <a:r>
              <a:rPr lang="en-US" dirty="0"/>
              <a:t>There were also rooms that repeated the content of the paintings. One could enter the room and find oneself "in the painting".</a:t>
            </a:r>
            <a:endParaRPr lang="ru-RU" dirty="0"/>
          </a:p>
        </p:txBody>
      </p:sp>
      <p:sp>
        <p:nvSpPr>
          <p:cNvPr id="7" name="Заголовок 6"/>
          <p:cNvSpPr>
            <a:spLocks noGrp="1"/>
          </p:cNvSpPr>
          <p:nvPr>
            <p:ph type="title"/>
          </p:nvPr>
        </p:nvSpPr>
        <p:spPr>
          <a:xfrm>
            <a:off x="3059832" y="404664"/>
            <a:ext cx="3322712" cy="1476400"/>
          </a:xfrm>
        </p:spPr>
        <p:txBody>
          <a:bodyPr>
            <a:normAutofit/>
          </a:bodyPr>
          <a:lstStyle/>
          <a:p>
            <a:r>
              <a:rPr lang="en-US" b="1" dirty="0"/>
              <a:t>Case Studies</a:t>
            </a:r>
            <a:br>
              <a:rPr lang="ru-RU" dirty="0"/>
            </a:br>
            <a:endParaRPr lang="ru-RU" dirty="0"/>
          </a:p>
        </p:txBody>
      </p:sp>
      <p:sp>
        <p:nvSpPr>
          <p:cNvPr id="8" name="Содержимое 7"/>
          <p:cNvSpPr>
            <a:spLocks noGrp="1"/>
          </p:cNvSpPr>
          <p:nvPr>
            <p:ph idx="1"/>
          </p:nvPr>
        </p:nvSpPr>
        <p:spPr>
          <a:xfrm>
            <a:off x="251520" y="1524000"/>
            <a:ext cx="2880320" cy="5001344"/>
          </a:xfrm>
        </p:spPr>
        <p:txBody>
          <a:bodyPr>
            <a:normAutofit fontScale="70000" lnSpcReduction="20000"/>
          </a:bodyPr>
          <a:lstStyle/>
          <a:p>
            <a:pPr>
              <a:buNone/>
            </a:pPr>
            <a:r>
              <a:rPr lang="ru-RU" sz="2800" dirty="0"/>
              <a:t>	</a:t>
            </a:r>
            <a:r>
              <a:rPr lang="en-US" sz="2800" dirty="0"/>
              <a:t>A huge room was created at the Van Gogh exhibition in Dublin. On the walls were broadcast paintings of the artist flowing smoothly one into another. All this was accompanied by music and a story about the artist's life, quotes from his letters to family and friends and statements in public. In the center of the huge room there were armchairs with blankets, on which visitors settled down. </a:t>
            </a:r>
            <a:endParaRPr lang="ru-RU" sz="2800" dirty="0"/>
          </a:p>
          <a:p>
            <a:endParaRPr lang="ru-RU" dirty="0"/>
          </a:p>
          <a:p>
            <a:endParaRPr lang="ru-RU"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286</TotalTime>
  <Words>331</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Бумажная</vt:lpstr>
      <vt:lpstr>The Intersection of Art and Technology</vt:lpstr>
      <vt:lpstr>  Introduction to Digital Technologies in Fine Art Exhibitions </vt:lpstr>
      <vt:lpstr>          Digital Art  Installations</vt:lpstr>
      <vt:lpstr>Virtual Reality Exhibitions</vt:lpstr>
      <vt:lpstr>Interactive Exhibits</vt:lpstr>
      <vt:lpstr>   Augmented Reality in Art Exhibitions</vt:lpstr>
      <vt:lpstr>Digital Art Curation</vt:lpstr>
      <vt:lpstr> Benefits and Challenges of Digital           Technologies in Art Exhibitions</vt:lpstr>
      <vt:lpstr>Case Studies </vt:lpstr>
      <vt:lpstr>           Future of Digital Technologies                    in Art Exhibitions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Intersection of Art and Technology</dc:title>
  <dc:creator>Пиранья</dc:creator>
  <cp:lastModifiedBy>Пиранья</cp:lastModifiedBy>
  <cp:revision>34</cp:revision>
  <dcterms:created xsi:type="dcterms:W3CDTF">2023-11-21T20:31:55Z</dcterms:created>
  <dcterms:modified xsi:type="dcterms:W3CDTF">2023-11-23T12:18:33Z</dcterms:modified>
</cp:coreProperties>
</file>