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2" r:id="rId3"/>
    <p:sldId id="260" r:id="rId4"/>
    <p:sldId id="261"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54" autoAdjust="0"/>
  </p:normalViewPr>
  <p:slideViewPr>
    <p:cSldViewPr snapToGrid="0">
      <p:cViewPr varScale="1">
        <p:scale>
          <a:sx n="81" d="100"/>
          <a:sy n="81" d="100"/>
        </p:scale>
        <p:origin x="72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0BE60-FBB1-46AD-9BFA-A80DA93D71EA}" type="datetimeFigureOut">
              <a:rPr lang="en-GB" smtClean="0"/>
              <a:t>21/02/2021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E62FC-C8A7-4BD0-A9B3-65DEBC9A593F}" type="slidenum">
              <a:rPr lang="en-GB" smtClean="0"/>
              <a:t>‹#›</a:t>
            </a:fld>
            <a:endParaRPr lang="en-GB"/>
          </a:p>
        </p:txBody>
      </p:sp>
    </p:spTree>
    <p:extLst>
      <p:ext uri="{BB962C8B-B14F-4D97-AF65-F5344CB8AC3E}">
        <p14:creationId xmlns:p14="http://schemas.microsoft.com/office/powerpoint/2010/main" val="1157208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Roboto"/>
              </a:rPr>
              <a:t>As many as 44 million workers in the European Union (EU) are affected by workplace-related musculoskeletal disorders. Exoskeletons have the capacity to decrease the number of musculoskeletal injuries and increase quality of life at work, thereby reducing costs for a company in the long run.</a:t>
            </a:r>
          </a:p>
          <a:p>
            <a:pPr algn="l"/>
            <a:r>
              <a:rPr lang="en-GB" b="0" i="0" dirty="0">
                <a:solidFill>
                  <a:srgbClr val="222222"/>
                </a:solidFill>
                <a:effectLst/>
                <a:latin typeface="Roboto"/>
              </a:rPr>
              <a:t>Manufacturing and construction workers, in particular, undertake physically strenuous activities which increase their risk of health problems, disability and sick leave. This leads to lower job attractiveness and job candidate scarcity, resulting in unfilled job openings that slow growth and competitiveness. </a:t>
            </a:r>
            <a:r>
              <a:rPr lang="en-GB" b="0" i="0">
                <a:solidFill>
                  <a:srgbClr val="222222"/>
                </a:solidFill>
                <a:effectLst/>
                <a:latin typeface="Roboto"/>
              </a:rPr>
              <a:t>This is particularly true for many SMEs in the North Sea Region, who are unaware of available solutions via exoskeleton adoption as solution developers tend to target large corporates.</a:t>
            </a:r>
          </a:p>
          <a:p>
            <a:endParaRPr lang="en-GB"/>
          </a:p>
        </p:txBody>
      </p:sp>
      <p:sp>
        <p:nvSpPr>
          <p:cNvPr id="4" name="Slide Number Placeholder 3"/>
          <p:cNvSpPr>
            <a:spLocks noGrp="1"/>
          </p:cNvSpPr>
          <p:nvPr>
            <p:ph type="sldNum" sz="quarter" idx="5"/>
          </p:nvPr>
        </p:nvSpPr>
        <p:spPr/>
        <p:txBody>
          <a:bodyPr/>
          <a:lstStyle/>
          <a:p>
            <a:fld id="{47CE62FC-C8A7-4BD0-A9B3-65DEBC9A593F}" type="slidenum">
              <a:rPr lang="en-GB" smtClean="0"/>
              <a:t>2</a:t>
            </a:fld>
            <a:endParaRPr lang="en-GB"/>
          </a:p>
        </p:txBody>
      </p:sp>
    </p:spTree>
    <p:extLst>
      <p:ext uri="{BB962C8B-B14F-4D97-AF65-F5344CB8AC3E}">
        <p14:creationId xmlns:p14="http://schemas.microsoft.com/office/powerpoint/2010/main" val="288844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87AD-7452-43E0-BBDA-498451884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AB53DE-1948-4C30-B875-7C4288BDF0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C4460F-D4DA-4655-B520-41F5F6438521}"/>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88276FB6-25B5-4BBB-9ECA-1A4E10E7A0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51D3F4-65AD-476A-AA70-9685BB80B417}"/>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254078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DBD-0211-49E5-8305-D9020A11A7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2ACB53-66E2-48D3-9E1F-35DD289BB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ADEC39-72E9-4F9B-B6ED-00A58619AC97}"/>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CDBFEEE5-1AC8-46FF-9616-4B60B44A5F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3C55E8-EF83-40D9-9AC5-D244940D6466}"/>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140541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EEDAA-4B68-4792-A0ED-01ECA5C596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AABDB9-40A8-4E84-B896-0BBE79B44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93FD94-72B4-4429-B904-FFB98056BBF7}"/>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5A115D9E-AE7C-4816-8CA3-B60FA506F8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874AE5-519B-47D2-B90E-0195CB4CF87A}"/>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38571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7AAC-5F34-44D6-BE61-A243C4A772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EDF294-4BDC-447C-A526-AF6CA39FA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5AD037-EECF-401C-8A07-FD8B85F65CF4}"/>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4B2C116A-2283-491B-931C-4D2CB3478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761E0-FA03-43F8-8325-695A2E6FB1EA}"/>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35277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FFFE-4FD4-493B-9506-029131139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C86530D-6AAA-4693-BADF-D95C9A04E6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9B468-AB21-447F-B15F-11DC4F73E9AF}"/>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BAE09208-7338-4CFC-9E9A-859507020C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3F01F7-B278-4B9A-B5B8-9092F2E42554}"/>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8293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F63F-681C-4F4E-B932-A17801D7C0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7A2E80-07D7-41DE-8E6C-005A3D87F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8B3E69-0E5C-4D28-A02E-2353FD59E0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F58DAAA-B3EC-4B84-A765-E450ED898BFB}"/>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6" name="Footer Placeholder 5">
            <a:extLst>
              <a:ext uri="{FF2B5EF4-FFF2-40B4-BE49-F238E27FC236}">
                <a16:creationId xmlns:a16="http://schemas.microsoft.com/office/drawing/2014/main" id="{C3B0755F-A926-448B-9A4C-640E71412A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DD7E19-1D7B-4DBE-8248-0467AABA12EB}"/>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15316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AF71-45AA-45D5-927C-10FC16A8BA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F8AD69-1574-457A-BD21-58FFC8A3B0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080E5-3C25-4310-B9D0-83D9CEEE00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1B284C-9C42-4B94-BA3A-576A13805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E6A38-7EBF-43C3-822E-2DE71F76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DE7AB4-59F5-4AE3-96B7-512FAC095FB0}"/>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8" name="Footer Placeholder 7">
            <a:extLst>
              <a:ext uri="{FF2B5EF4-FFF2-40B4-BE49-F238E27FC236}">
                <a16:creationId xmlns:a16="http://schemas.microsoft.com/office/drawing/2014/main" id="{D460D291-1061-4292-8636-ED94899CF87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EA5B9A2-4A5F-457C-948F-C67136793BA7}"/>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1086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FFF2-AB18-4488-9143-CCF1C5DE357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7F17AFF-656E-4FB8-A46C-4B7D20B2C3C3}"/>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4" name="Footer Placeholder 3">
            <a:extLst>
              <a:ext uri="{FF2B5EF4-FFF2-40B4-BE49-F238E27FC236}">
                <a16:creationId xmlns:a16="http://schemas.microsoft.com/office/drawing/2014/main" id="{EF0BF2AC-612D-47F2-8B97-5CE26E2E03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3D52BE-6093-4F1A-A910-DABA3E845A29}"/>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291789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CBAA5-7854-4E4E-BB24-F9C538B1D192}"/>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3" name="Footer Placeholder 2">
            <a:extLst>
              <a:ext uri="{FF2B5EF4-FFF2-40B4-BE49-F238E27FC236}">
                <a16:creationId xmlns:a16="http://schemas.microsoft.com/office/drawing/2014/main" id="{3C466EED-6A49-44B2-8F2C-FE9BBC1D9B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67EEBEC-FFAE-413E-B9DA-C3033287EF03}"/>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270015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C6B3-E4E6-4E34-9755-1460240BB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C99976-5888-4206-910E-F4FC45587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FE464E-A395-45D6-BE9A-269C5EA8D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F57FF-AE28-43F4-A44B-7BE0ECF13D01}"/>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6" name="Footer Placeholder 5">
            <a:extLst>
              <a:ext uri="{FF2B5EF4-FFF2-40B4-BE49-F238E27FC236}">
                <a16:creationId xmlns:a16="http://schemas.microsoft.com/office/drawing/2014/main" id="{BAA180B0-781C-44D7-AF64-7A70A57107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027B7B-AFF1-4741-B4C3-0654ABA52DAB}"/>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384171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B4F8-C44E-4ED9-ADE8-D123FC49F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17802F-EB46-4B1E-91EF-DD77BBCE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24B933-CF2F-47A8-AF67-CE7094367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09149-D889-4791-8995-884D6613433C}"/>
              </a:ext>
            </a:extLst>
          </p:cNvPr>
          <p:cNvSpPr>
            <a:spLocks noGrp="1"/>
          </p:cNvSpPr>
          <p:nvPr>
            <p:ph type="dt" sz="half" idx="10"/>
          </p:nvPr>
        </p:nvSpPr>
        <p:spPr/>
        <p:txBody>
          <a:bodyPr/>
          <a:lstStyle/>
          <a:p>
            <a:fld id="{50C75CBA-7A56-477C-949A-FA19C393DD71}" type="datetimeFigureOut">
              <a:rPr lang="en-GB" smtClean="0"/>
              <a:t>21/02/2021</a:t>
            </a:fld>
            <a:endParaRPr lang="en-GB"/>
          </a:p>
        </p:txBody>
      </p:sp>
      <p:sp>
        <p:nvSpPr>
          <p:cNvPr id="6" name="Footer Placeholder 5">
            <a:extLst>
              <a:ext uri="{FF2B5EF4-FFF2-40B4-BE49-F238E27FC236}">
                <a16:creationId xmlns:a16="http://schemas.microsoft.com/office/drawing/2014/main" id="{C255742A-BF5C-40D9-86E5-007B255D3F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87176B-3196-4DA6-B9AC-ACE2E06BBF54}"/>
              </a:ext>
            </a:extLst>
          </p:cNvPr>
          <p:cNvSpPr>
            <a:spLocks noGrp="1"/>
          </p:cNvSpPr>
          <p:nvPr>
            <p:ph type="sldNum" sz="quarter" idx="12"/>
          </p:nvPr>
        </p:nvSpPr>
        <p:spPr/>
        <p:txBody>
          <a:bodyPr/>
          <a:lstStyle/>
          <a:p>
            <a:fld id="{9B8DBA88-9695-4FD9-8CC4-432C181CD699}" type="slidenum">
              <a:rPr lang="en-GB" smtClean="0"/>
              <a:t>‹#›</a:t>
            </a:fld>
            <a:endParaRPr lang="en-GB"/>
          </a:p>
        </p:txBody>
      </p:sp>
    </p:spTree>
    <p:extLst>
      <p:ext uri="{BB962C8B-B14F-4D97-AF65-F5344CB8AC3E}">
        <p14:creationId xmlns:p14="http://schemas.microsoft.com/office/powerpoint/2010/main" val="74072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FE4D12-B533-441F-87B4-2D2F9D31C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BC31F3-CD01-4ACA-A3DE-EFCEB5A4C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11D6EC-E182-4EEF-859E-7A0299528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75CBA-7A56-477C-949A-FA19C393DD71}" type="datetimeFigureOut">
              <a:rPr lang="en-GB" smtClean="0"/>
              <a:t>21/02/2021</a:t>
            </a:fld>
            <a:endParaRPr lang="en-GB"/>
          </a:p>
        </p:txBody>
      </p:sp>
      <p:sp>
        <p:nvSpPr>
          <p:cNvPr id="5" name="Footer Placeholder 4">
            <a:extLst>
              <a:ext uri="{FF2B5EF4-FFF2-40B4-BE49-F238E27FC236}">
                <a16:creationId xmlns:a16="http://schemas.microsoft.com/office/drawing/2014/main" id="{0B28181A-DB00-4D9C-8869-28715034A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87B86FE-2A98-4AF9-B1FB-6D1210945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DBA88-9695-4FD9-8CC4-432C181CD699}" type="slidenum">
              <a:rPr lang="en-GB" smtClean="0"/>
              <a:t>‹#›</a:t>
            </a:fld>
            <a:endParaRPr lang="en-GB"/>
          </a:p>
        </p:txBody>
      </p:sp>
    </p:spTree>
    <p:extLst>
      <p:ext uri="{BB962C8B-B14F-4D97-AF65-F5344CB8AC3E}">
        <p14:creationId xmlns:p14="http://schemas.microsoft.com/office/powerpoint/2010/main" val="256784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5B2B-9C53-440F-936C-29837B81596E}"/>
              </a:ext>
            </a:extLst>
          </p:cNvPr>
          <p:cNvSpPr>
            <a:spLocks noGrp="1"/>
          </p:cNvSpPr>
          <p:nvPr>
            <p:ph type="ctrTitle"/>
          </p:nvPr>
        </p:nvSpPr>
        <p:spPr>
          <a:xfrm>
            <a:off x="1524000" y="2773555"/>
            <a:ext cx="9144000" cy="655445"/>
          </a:xfrm>
        </p:spPr>
        <p:txBody>
          <a:bodyPr>
            <a:normAutofit/>
          </a:bodyPr>
          <a:lstStyle/>
          <a:p>
            <a:r>
              <a:rPr lang="en-US" sz="4000" dirty="0">
                <a:latin typeface="Times New Roman" panose="02020603050405020304" pitchFamily="18" charset="0"/>
                <a:cs typeface="Times New Roman" panose="02020603050405020304" pitchFamily="18" charset="0"/>
              </a:rPr>
              <a:t>Wearable assistive robot for rehabilitation</a:t>
            </a:r>
            <a:endParaRPr lang="en-GB"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441896C-3F73-4DE4-A4C0-BF70C641471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Yulin – Week 3 (Feb. 22</a:t>
            </a:r>
            <a:r>
              <a:rPr lang="en-US" baseline="30000" dirty="0">
                <a:latin typeface="Times New Roman" panose="02020603050405020304" pitchFamily="18" charset="0"/>
                <a:cs typeface="Times New Roman" panose="02020603050405020304" pitchFamily="18" charset="0"/>
              </a:rPr>
              <a:t>nd </a:t>
            </a:r>
            <a:r>
              <a:rPr lang="en-US" dirty="0">
                <a:latin typeface="Times New Roman" panose="02020603050405020304" pitchFamily="18" charset="0"/>
                <a:cs typeface="Times New Roman" panose="02020603050405020304" pitchFamily="18" charset="0"/>
              </a:rPr>
              <a:t>– 25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7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A69755-4643-4D35-9515-EEFE32FA213D}"/>
              </a:ext>
            </a:extLst>
          </p:cNvPr>
          <p:cNvSpPr txBox="1"/>
          <p:nvPr/>
        </p:nvSpPr>
        <p:spPr>
          <a:xfrm>
            <a:off x="397565" y="365760"/>
            <a:ext cx="5999259" cy="707886"/>
          </a:xfrm>
          <a:prstGeom prst="rect">
            <a:avLst/>
          </a:prstGeom>
          <a:noFill/>
        </p:spPr>
        <p:txBody>
          <a:bodyPr wrap="square" rtlCol="0">
            <a:spAutoFit/>
          </a:bodyPr>
          <a:lstStyle/>
          <a:p>
            <a:r>
              <a:rPr lang="en-GB" sz="4000" dirty="0">
                <a:latin typeface="Times New Roman" panose="02020603050405020304" pitchFamily="18" charset="0"/>
                <a:ea typeface="+mj-ea"/>
                <a:cs typeface="Times New Roman" panose="02020603050405020304" pitchFamily="18" charset="0"/>
              </a:rPr>
              <a:t>Literature Review</a:t>
            </a:r>
          </a:p>
        </p:txBody>
      </p:sp>
      <p:pic>
        <p:nvPicPr>
          <p:cNvPr id="3" name="Picture 2" descr="Diagram&#10;&#10;Description automatically generated">
            <a:extLst>
              <a:ext uri="{FF2B5EF4-FFF2-40B4-BE49-F238E27FC236}">
                <a16:creationId xmlns:a16="http://schemas.microsoft.com/office/drawing/2014/main" id="{FC2534C6-B68F-4E06-B871-ED1AB5237313}"/>
              </a:ext>
            </a:extLst>
          </p:cNvPr>
          <p:cNvPicPr>
            <a:picLocks noChangeAspect="1"/>
          </p:cNvPicPr>
          <p:nvPr/>
        </p:nvPicPr>
        <p:blipFill rotWithShape="1">
          <a:blip r:embed="rId3">
            <a:extLst>
              <a:ext uri="{28A0092B-C50C-407E-A947-70E740481C1C}">
                <a14:useLocalDpi xmlns:a14="http://schemas.microsoft.com/office/drawing/2010/main" val="0"/>
              </a:ext>
            </a:extLst>
          </a:blip>
          <a:srcRect l="2094" t="3462" r="15172" b="4118"/>
          <a:stretch/>
        </p:blipFill>
        <p:spPr>
          <a:xfrm>
            <a:off x="190175" y="1225485"/>
            <a:ext cx="5769449" cy="5266755"/>
          </a:xfrm>
          <a:prstGeom prst="rect">
            <a:avLst/>
          </a:prstGeom>
        </p:spPr>
      </p:pic>
    </p:spTree>
    <p:extLst>
      <p:ext uri="{BB962C8B-B14F-4D97-AF65-F5344CB8AC3E}">
        <p14:creationId xmlns:p14="http://schemas.microsoft.com/office/powerpoint/2010/main" val="126488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34594B-A781-4D79-B39C-5003CE84DE62}"/>
              </a:ext>
            </a:extLst>
          </p:cNvPr>
          <p:cNvPicPr>
            <a:picLocks noChangeAspect="1"/>
          </p:cNvPicPr>
          <p:nvPr/>
        </p:nvPicPr>
        <p:blipFill rotWithShape="1">
          <a:blip r:embed="rId2"/>
          <a:srcRect l="12266" t="4869" r="1239" b="2899"/>
          <a:stretch/>
        </p:blipFill>
        <p:spPr>
          <a:xfrm>
            <a:off x="972271" y="261297"/>
            <a:ext cx="8790167" cy="6479863"/>
          </a:xfrm>
          <a:prstGeom prst="rect">
            <a:avLst/>
          </a:prstGeom>
        </p:spPr>
      </p:pic>
      <p:sp>
        <p:nvSpPr>
          <p:cNvPr id="7" name="TextBox 6">
            <a:extLst>
              <a:ext uri="{FF2B5EF4-FFF2-40B4-BE49-F238E27FC236}">
                <a16:creationId xmlns:a16="http://schemas.microsoft.com/office/drawing/2014/main" id="{B10AB880-AEAB-42C9-8D7B-A98FBE618364}"/>
              </a:ext>
            </a:extLst>
          </p:cNvPr>
          <p:cNvSpPr txBox="1"/>
          <p:nvPr/>
        </p:nvSpPr>
        <p:spPr>
          <a:xfrm>
            <a:off x="8421977" y="116840"/>
            <a:ext cx="3714363" cy="830997"/>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Summary of literatures and prospective angles</a:t>
            </a:r>
            <a:endParaRPr lang="en-GB" sz="2400"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FAF132B-EE83-4A1E-A6E7-9B8845646FFD}"/>
              </a:ext>
            </a:extLst>
          </p:cNvPr>
          <p:cNvSpPr txBox="1"/>
          <p:nvPr/>
        </p:nvSpPr>
        <p:spPr>
          <a:xfrm>
            <a:off x="8421977" y="2715370"/>
            <a:ext cx="3081131"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Lower Limb or Upper Limb?</a:t>
            </a:r>
            <a:endParaRPr lang="en-GB"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A4EE3C-98AC-4EE9-9558-1CCFBE758FB2}"/>
              </a:ext>
            </a:extLst>
          </p:cNvPr>
          <p:cNvSpPr txBox="1"/>
          <p:nvPr/>
        </p:nvSpPr>
        <p:spPr>
          <a:xfrm>
            <a:off x="7944128" y="4886077"/>
            <a:ext cx="2154029" cy="307777"/>
          </a:xfrm>
          <a:prstGeom prst="rect">
            <a:avLst/>
          </a:prstGeom>
          <a:noFill/>
        </p:spPr>
        <p:txBody>
          <a:bodyPr wrap="square" rtlCol="0">
            <a:spAutoFit/>
          </a:bodyPr>
          <a:lstStyle/>
          <a:p>
            <a:r>
              <a:rPr lang="en-GB" sz="1400" i="1" u="sng" dirty="0">
                <a:solidFill>
                  <a:srgbClr val="FF0000"/>
                </a:solidFill>
                <a:latin typeface="Times New Roman" panose="02020603050405020304" pitchFamily="18" charset="0"/>
                <a:cs typeface="Times New Roman" panose="02020603050405020304" pitchFamily="18" charset="0"/>
              </a:rPr>
              <a:t>and Rahul Singh’s report</a:t>
            </a:r>
            <a:r>
              <a:rPr lang="en-US" sz="1400" i="1" u="sng" dirty="0">
                <a:solidFill>
                  <a:srgbClr val="FF0000"/>
                </a:solidFill>
                <a:latin typeface="Times New Roman" panose="02020603050405020304" pitchFamily="18" charset="0"/>
                <a:cs typeface="Times New Roman" panose="02020603050405020304" pitchFamily="18" charset="0"/>
              </a:rPr>
              <a:t> </a:t>
            </a:r>
            <a:endParaRPr lang="en-GB" sz="1400" i="1" u="sng" dirty="0">
              <a:solidFill>
                <a:srgbClr val="FF0000"/>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3FB4AF3-6F6A-456B-84CB-A2D0657DFEC7}"/>
              </a:ext>
            </a:extLst>
          </p:cNvPr>
          <p:cNvSpPr/>
          <p:nvPr/>
        </p:nvSpPr>
        <p:spPr>
          <a:xfrm>
            <a:off x="4874150" y="4190337"/>
            <a:ext cx="5061005" cy="106547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A7C2C2E8-2FC9-40FA-8585-C3E2BD34EEFB}"/>
              </a:ext>
            </a:extLst>
          </p:cNvPr>
          <p:cNvSpPr txBox="1"/>
          <p:nvPr/>
        </p:nvSpPr>
        <p:spPr>
          <a:xfrm>
            <a:off x="0" y="2832652"/>
            <a:ext cx="1069449" cy="596348"/>
          </a:xfrm>
          <a:prstGeom prst="rect">
            <a:avLst/>
          </a:prstGeom>
          <a:noFill/>
        </p:spPr>
        <p:txBody>
          <a:bodyPr wrap="square" rtlCol="0">
            <a:spAutoFit/>
          </a:bodyPr>
          <a:lstStyle/>
          <a:p>
            <a:r>
              <a:rPr lang="en-GB" sz="1600" b="1" i="1" dirty="0">
                <a:latin typeface="Times New Roman" panose="02020603050405020304" pitchFamily="18" charset="0"/>
                <a:cs typeface="Times New Roman" panose="02020603050405020304" pitchFamily="18" charset="0"/>
              </a:rPr>
              <a:t>Wearable devices </a:t>
            </a:r>
          </a:p>
        </p:txBody>
      </p:sp>
    </p:spTree>
    <p:extLst>
      <p:ext uri="{BB962C8B-B14F-4D97-AF65-F5344CB8AC3E}">
        <p14:creationId xmlns:p14="http://schemas.microsoft.com/office/powerpoint/2010/main" val="78605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8CE6F-744E-42F6-9415-28ED8AE3FF9B}"/>
              </a:ext>
            </a:extLst>
          </p:cNvPr>
          <p:cNvSpPr txBox="1"/>
          <p:nvPr/>
        </p:nvSpPr>
        <p:spPr>
          <a:xfrm>
            <a:off x="481054" y="306125"/>
            <a:ext cx="11469756"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Identification of gaps - Sensors fusion for intention detection</a:t>
            </a:r>
          </a:p>
        </p:txBody>
      </p:sp>
      <p:sp>
        <p:nvSpPr>
          <p:cNvPr id="3" name="TextBox 2">
            <a:extLst>
              <a:ext uri="{FF2B5EF4-FFF2-40B4-BE49-F238E27FC236}">
                <a16:creationId xmlns:a16="http://schemas.microsoft.com/office/drawing/2014/main" id="{8132D36A-992E-4E8C-A3F6-096CA5633B89}"/>
              </a:ext>
            </a:extLst>
          </p:cNvPr>
          <p:cNvSpPr txBox="1"/>
          <p:nvPr/>
        </p:nvSpPr>
        <p:spPr>
          <a:xfrm>
            <a:off x="481054" y="1252331"/>
            <a:ext cx="11404821" cy="5115311"/>
          </a:xfrm>
          <a:prstGeom prst="rect">
            <a:avLst/>
          </a:prstGeom>
          <a:noFill/>
        </p:spPr>
        <p:txBody>
          <a:bodyPr wrap="square" rtlCol="0">
            <a:spAutoFit/>
          </a:bodyPr>
          <a:lstStyle/>
          <a:p>
            <a:pPr>
              <a:lnSpc>
                <a:spcPct val="150000"/>
              </a:lnSpc>
            </a:pPr>
            <a:r>
              <a:rPr lang="en-GB" sz="2000" dirty="0">
                <a:latin typeface="Times New Roman" panose="02020603050405020304" pitchFamily="18" charset="0"/>
                <a:cs typeface="Times New Roman" panose="02020603050405020304" pitchFamily="18" charset="0"/>
              </a:rPr>
              <a:t>From Rahul Singh’s report (Sensor fusion – </a:t>
            </a:r>
            <a:r>
              <a:rPr lang="en-US" altLang="zh-CN" sz="2000" dirty="0">
                <a:latin typeface="Times New Roman" panose="02020603050405020304" pitchFamily="18" charset="0"/>
                <a:cs typeface="Times New Roman" panose="02020603050405020304" pitchFamily="18" charset="0"/>
              </a:rPr>
              <a:t>Camera and 2 IMUS</a:t>
            </a:r>
            <a:r>
              <a:rPr lang="en-GB" sz="2000" dirty="0">
                <a:latin typeface="Times New Roman" panose="02020603050405020304" pitchFamily="18" charset="0"/>
                <a:cs typeface="Times New Roman" panose="02020603050405020304" pitchFamily="18" charset="0"/>
              </a:rPr>
              <a:t>), potential improvements:</a:t>
            </a:r>
          </a:p>
          <a:p>
            <a:pPr marL="457200" indent="-457200">
              <a:lnSpc>
                <a:spcPct val="150000"/>
              </a:lnSpc>
              <a:buAutoNum type="arabicPeriod"/>
            </a:pPr>
            <a:r>
              <a:rPr lang="en-GB" sz="2000" dirty="0">
                <a:latin typeface="Times New Roman" panose="02020603050405020304" pitchFamily="18" charset="0"/>
                <a:cs typeface="Times New Roman" panose="02020603050405020304" pitchFamily="18" charset="0"/>
              </a:rPr>
              <a:t>Change the original camera to 3D camera – collect depth data, fused with IMU data (</a:t>
            </a:r>
            <a:r>
              <a:rPr lang="en-GB" sz="2000" i="1" u="sng" dirty="0">
                <a:latin typeface="Times New Roman" panose="02020603050405020304" pitchFamily="18" charset="0"/>
                <a:cs typeface="Times New Roman" panose="02020603050405020304" pitchFamily="18" charset="0"/>
              </a:rPr>
              <a:t>Optimise the position and direction of the IMU</a:t>
            </a:r>
            <a:r>
              <a:rPr lang="en-GB" sz="2000" dirty="0">
                <a:latin typeface="Times New Roman" panose="02020603050405020304" pitchFamily="18" charset="0"/>
                <a:cs typeface="Times New Roman" panose="02020603050405020304" pitchFamily="18" charset="0"/>
              </a:rPr>
              <a:t>) – improve identification of objects</a:t>
            </a:r>
          </a:p>
          <a:p>
            <a:pPr marL="457200" indent="-457200">
              <a:lnSpc>
                <a:spcPct val="150000"/>
              </a:lnSpc>
              <a:buAutoNum type="arabicPeriod"/>
            </a:pPr>
            <a:r>
              <a:rPr lang="en-GB" sz="2000" dirty="0">
                <a:latin typeface="Times New Roman" panose="02020603050405020304" pitchFamily="18" charset="0"/>
                <a:cs typeface="Times New Roman" panose="02020603050405020304" pitchFamily="18" charset="0"/>
              </a:rPr>
              <a:t>CNN is computationally consuming – </a:t>
            </a:r>
            <a:r>
              <a:rPr lang="en-GB" sz="2000" i="1" dirty="0">
                <a:solidFill>
                  <a:srgbClr val="FF0000"/>
                </a:solidFill>
                <a:latin typeface="Times New Roman" panose="02020603050405020304" pitchFamily="18" charset="0"/>
                <a:cs typeface="Times New Roman" panose="02020603050405020304" pitchFamily="18" charset="0"/>
              </a:rPr>
              <a:t>short battery life and low portability (as it requires laptop and powerful G/CPU to support CNN) (This is the problem of pretty much all the current wearable devices) </a:t>
            </a:r>
            <a:r>
              <a:rPr lang="en-GB" sz="2000" dirty="0">
                <a:latin typeface="Times New Roman" panose="02020603050405020304" pitchFamily="18" charset="0"/>
                <a:cs typeface="Times New Roman" panose="02020603050405020304" pitchFamily="18" charset="0"/>
              </a:rPr>
              <a:t>– few-shot learning (one image to classify objects – computationally efficient &amp; less power required)</a:t>
            </a:r>
          </a:p>
          <a:p>
            <a:pPr marL="457200" indent="-457200">
              <a:lnSpc>
                <a:spcPct val="150000"/>
              </a:lnSpc>
              <a:buAutoNum type="arabicPeriod"/>
            </a:pPr>
            <a:r>
              <a:rPr lang="en-GB" sz="2000" dirty="0">
                <a:latin typeface="Times New Roman" panose="02020603050405020304" pitchFamily="18" charset="0"/>
                <a:cs typeface="Times New Roman" panose="02020603050405020304" pitchFamily="18" charset="0"/>
              </a:rPr>
              <a:t>CNN needs to be </a:t>
            </a:r>
            <a:r>
              <a:rPr lang="en-GB" sz="2000" dirty="0">
                <a:solidFill>
                  <a:srgbClr val="FF0000"/>
                </a:solidFill>
                <a:latin typeface="Times New Roman" panose="02020603050405020304" pitchFamily="18" charset="0"/>
                <a:cs typeface="Times New Roman" panose="02020603050405020304" pitchFamily="18" charset="0"/>
              </a:rPr>
              <a:t>retrained</a:t>
            </a:r>
            <a:r>
              <a:rPr lang="en-GB" sz="2000" dirty="0">
                <a:latin typeface="Times New Roman" panose="02020603050405020304" pitchFamily="18" charset="0"/>
                <a:cs typeface="Times New Roman" panose="02020603050405020304" pitchFamily="18" charset="0"/>
              </a:rPr>
              <a:t> every time a new object is added, namely, not adaptive to new objects – advanced deep learning/transfer learning (few-shot learning, recommended by the author) </a:t>
            </a:r>
          </a:p>
          <a:p>
            <a:pPr marL="457200" indent="-457200">
              <a:lnSpc>
                <a:spcPct val="150000"/>
              </a:lnSpc>
              <a:buAutoNum type="arabicPeriod"/>
            </a:pPr>
            <a:r>
              <a:rPr lang="en-GB" sz="2000" dirty="0">
                <a:latin typeface="Times New Roman" panose="02020603050405020304" pitchFamily="18" charset="0"/>
                <a:cs typeface="Times New Roman" panose="02020603050405020304" pitchFamily="18" charset="0"/>
              </a:rPr>
              <a:t>Object detection accuracy – LSTM (integrate temporal information) </a:t>
            </a:r>
          </a:p>
          <a:p>
            <a:pPr marL="457200" indent="-457200">
              <a:lnSpc>
                <a:spcPct val="150000"/>
              </a:lnSpc>
              <a:buAutoNum type="arabicPeriod"/>
            </a:pPr>
            <a:r>
              <a:rPr lang="en-GB" sz="2000" dirty="0">
                <a:latin typeface="Times New Roman" panose="02020603050405020304" pitchFamily="18" charset="0"/>
                <a:cs typeface="Times New Roman" panose="02020603050405020304" pitchFamily="18" charset="0"/>
              </a:rPr>
              <a:t>From a paper in 2019 – </a:t>
            </a:r>
            <a:r>
              <a:rPr lang="zh-CN" altLang="en-US" sz="2000" i="1" dirty="0">
                <a:latin typeface="Times New Roman" panose="02020603050405020304" pitchFamily="18" charset="0"/>
                <a:cs typeface="Times New Roman" panose="02020603050405020304" pitchFamily="18" charset="0"/>
              </a:rPr>
              <a:t>“</a:t>
            </a:r>
            <a:r>
              <a:rPr lang="en-GB" sz="2000" i="1" dirty="0">
                <a:latin typeface="Times New Roman" panose="02020603050405020304" pitchFamily="18" charset="0"/>
                <a:cs typeface="Times New Roman" panose="02020603050405020304" pitchFamily="18" charset="0"/>
              </a:rPr>
              <a:t>Transfer learning-based human activity recognition</a:t>
            </a:r>
            <a:r>
              <a:rPr lang="zh-CN" altLang="en-US"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rPr>
              <a:t>– first application of FSL into HAR (New)</a:t>
            </a:r>
            <a:endParaRPr lang="en-GB"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9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3019-643B-40C1-A13D-273F65B7082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ADEDEA1A-3FB7-4F20-8D4A-59A7F377F63A}"/>
              </a:ext>
            </a:extLst>
          </p:cNvPr>
          <p:cNvSpPr>
            <a:spLocks noGrp="1"/>
          </p:cNvSpPr>
          <p:nvPr>
            <p:ph idx="1"/>
          </p:nvPr>
        </p:nvSpPr>
        <p:spPr/>
        <p:txBody>
          <a:bodyPr/>
          <a:lstStyle/>
          <a:p>
            <a:r>
              <a:rPr lang="en-GB" sz="2800" dirty="0">
                <a:latin typeface="Times New Roman" panose="02020603050405020304" pitchFamily="18" charset="0"/>
                <a:cs typeface="Times New Roman" panose="02020603050405020304" pitchFamily="18" charset="0"/>
              </a:rPr>
              <a:t>Any suggestion on how I </a:t>
            </a:r>
            <a:r>
              <a:rPr lang="en-GB" sz="2800">
                <a:latin typeface="Times New Roman" panose="02020603050405020304" pitchFamily="18" charset="0"/>
                <a:cs typeface="Times New Roman" panose="02020603050405020304" pitchFamily="18" charset="0"/>
              </a:rPr>
              <a:t>should better facilitate </a:t>
            </a:r>
            <a:r>
              <a:rPr lang="en-GB" sz="2800" dirty="0">
                <a:latin typeface="Times New Roman" panose="02020603050405020304" pitchFamily="18" charset="0"/>
                <a:cs typeface="Times New Roman" panose="02020603050405020304" pitchFamily="18" charset="0"/>
              </a:rPr>
              <a:t>the project at this stage is more than welcome!</a:t>
            </a:r>
          </a:p>
          <a:p>
            <a:endParaRPr lang="en-GB" dirty="0"/>
          </a:p>
        </p:txBody>
      </p:sp>
    </p:spTree>
    <p:extLst>
      <p:ext uri="{BB962C8B-B14F-4D97-AF65-F5344CB8AC3E}">
        <p14:creationId xmlns:p14="http://schemas.microsoft.com/office/powerpoint/2010/main" val="428635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TotalTime>
  <Words>367</Words>
  <Application>Microsoft Office PowerPoint</Application>
  <PresentationFormat>Widescreen</PresentationFormat>
  <Paragraphs>19</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Roboto</vt:lpstr>
      <vt:lpstr>Arial</vt:lpstr>
      <vt:lpstr>Calibri</vt:lpstr>
      <vt:lpstr>Calibri Light</vt:lpstr>
      <vt:lpstr>Times New Roman</vt:lpstr>
      <vt:lpstr>Office Theme</vt:lpstr>
      <vt:lpstr>Wearable assistive robot for rehabilitation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assistive robot for rehabilitation</dc:title>
  <dc:creator>Wang, Yulin</dc:creator>
  <cp:lastModifiedBy>Wang, Yulin</cp:lastModifiedBy>
  <cp:revision>40</cp:revision>
  <dcterms:created xsi:type="dcterms:W3CDTF">2021-02-09T09:45:54Z</dcterms:created>
  <dcterms:modified xsi:type="dcterms:W3CDTF">2021-02-21T11:35:35Z</dcterms:modified>
</cp:coreProperties>
</file>