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6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eveloping Quantum Programming Software"/>
          <p:cNvSpPr txBox="1"/>
          <p:nvPr/>
        </p:nvSpPr>
        <p:spPr>
          <a:xfrm>
            <a:off x="1301750" y="2001761"/>
            <a:ext cx="104013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Developing Quantum Programming Software</a:t>
            </a:r>
          </a:p>
        </p:txBody>
      </p:sp>
      <p:sp>
        <p:nvSpPr>
          <p:cNvPr id="120" name="Jin-Long Huang(黄金龙)"/>
          <p:cNvSpPr txBox="1"/>
          <p:nvPr/>
        </p:nvSpPr>
        <p:spPr>
          <a:xfrm>
            <a:off x="4731230" y="3991813"/>
            <a:ext cx="354234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3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Jin-Long Huang(黄金龙)</a:t>
            </a:r>
          </a:p>
        </p:txBody>
      </p:sp>
      <p:sp>
        <p:nvSpPr>
          <p:cNvPr id="121" name="Southern University of Science and Technology"/>
          <p:cNvSpPr txBox="1"/>
          <p:nvPr/>
        </p:nvSpPr>
        <p:spPr>
          <a:xfrm>
            <a:off x="4162180" y="8307196"/>
            <a:ext cx="468044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 Southern University of Science and Technology</a:t>
            </a:r>
          </a:p>
        </p:txBody>
      </p:sp>
      <p:sp>
        <p:nvSpPr>
          <p:cNvPr id="122" name="For the Fulfillment of National Training Program of Innovation and…"/>
          <p:cNvSpPr txBox="1"/>
          <p:nvPr/>
        </p:nvSpPr>
        <p:spPr>
          <a:xfrm>
            <a:off x="2795875" y="6199606"/>
            <a:ext cx="741305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700">
                <a:latin typeface="Verdana"/>
                <a:ea typeface="Verdana"/>
                <a:cs typeface="Verdana"/>
                <a:sym typeface="Verdana"/>
              </a:defRPr>
            </a:pPr>
            <a:r>
              <a:t>For the Fulfillment of National Training Program of Innovation and </a:t>
            </a:r>
          </a:p>
          <a:p>
            <a:pPr>
              <a:defRPr b="0" sz="1700">
                <a:latin typeface="Verdana"/>
                <a:ea typeface="Verdana"/>
                <a:cs typeface="Verdana"/>
                <a:sym typeface="Verdana"/>
              </a:defRPr>
            </a:pPr>
            <a:r>
              <a:t>Entrepreneurship for Undergraduates.</a:t>
            </a:r>
          </a:p>
          <a:p>
            <a:pPr>
              <a:defRPr b="0" sz="1700">
                <a:latin typeface="Verdana"/>
                <a:ea typeface="Verdana"/>
                <a:cs typeface="Verdana"/>
                <a:sym typeface="Verdana"/>
              </a:defRPr>
            </a:pPr>
            <a:r>
              <a:t>(国家级大学生创新创业训练计划)</a:t>
            </a:r>
          </a:p>
        </p:txBody>
      </p:sp>
      <p:sp>
        <p:nvSpPr>
          <p:cNvPr id="123" name="Supervised by Professor Man-Hong Yung(翁文康)"/>
          <p:cNvSpPr txBox="1"/>
          <p:nvPr/>
        </p:nvSpPr>
        <p:spPr>
          <a:xfrm>
            <a:off x="3662145" y="4667249"/>
            <a:ext cx="5680510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18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Supervised by Professor Man-Hong Yung(翁文康)</a:t>
            </a:r>
          </a:p>
        </p:txBody>
      </p:sp>
      <p:sp>
        <p:nvSpPr>
          <p:cNvPr id="124" name="September 21, 2017"/>
          <p:cNvSpPr txBox="1"/>
          <p:nvPr/>
        </p:nvSpPr>
        <p:spPr>
          <a:xfrm>
            <a:off x="5455449" y="8839200"/>
            <a:ext cx="209390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September 21, 2017</a:t>
            </a:r>
          </a:p>
        </p:txBody>
      </p:sp>
      <p:pic>
        <p:nvPicPr>
          <p:cNvPr id="125" name="coder.jpg" descr="code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602195"/>
            <a:ext cx="1560659" cy="11958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9806" y="2719572"/>
            <a:ext cx="6094440" cy="1361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91823" y="1638508"/>
            <a:ext cx="5596333" cy="737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27845" y="3213927"/>
            <a:ext cx="4305507" cy="3725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02700" y="4475094"/>
            <a:ext cx="4155797" cy="1601779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First n qubits:"/>
          <p:cNvSpPr txBox="1"/>
          <p:nvPr/>
        </p:nvSpPr>
        <p:spPr>
          <a:xfrm>
            <a:off x="1629491" y="4588962"/>
            <a:ext cx="163624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7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First n qubits:</a:t>
            </a:r>
          </a:p>
        </p:txBody>
      </p:sp>
      <p:pic>
        <p:nvPicPr>
          <p:cNvPr id="189" name="pasted-image.pdf" descr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501998" y="4548489"/>
            <a:ext cx="3623998" cy="14549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pasted-image.pdf" descr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33789" y="6583202"/>
            <a:ext cx="3008014" cy="563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pasted-image.pdf" descr="pasted-image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434851" y="6071764"/>
            <a:ext cx="200632" cy="3310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pasted-image.pdf" descr="pasted-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589189" y="6709113"/>
            <a:ext cx="328739" cy="1992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pasted-image.pdf" descr="pasted-image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165412" y="6471093"/>
            <a:ext cx="4213977" cy="6752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pasted-image.pdf" descr="pasted-image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141899" y="7665591"/>
            <a:ext cx="4896180" cy="7137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pasted-image.pdf" descr="pasted-image.pdf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3687687" y="8795329"/>
            <a:ext cx="2258679" cy="6752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pasted-image.pdf" descr="pasted-image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716710" y="7317868"/>
            <a:ext cx="200632" cy="331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pasted-image.pdf" descr="pasted-image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716710" y="8396000"/>
            <a:ext cx="200632" cy="3310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pasted-image.pdf" descr="pasted-image.pdf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8305296" y="8021374"/>
            <a:ext cx="3285583" cy="372593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Elementary Quantum Algorithms in Quipper"/>
          <p:cNvSpPr txBox="1"/>
          <p:nvPr/>
        </p:nvSpPr>
        <p:spPr>
          <a:xfrm>
            <a:off x="1697470" y="634072"/>
            <a:ext cx="104267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lnSpc>
                <a:spcPct val="120000"/>
              </a:lnSpc>
              <a:defRPr b="0" sz="3600">
                <a:latin typeface="Verdana"/>
                <a:ea typeface="Verdana"/>
                <a:cs typeface="Verdana"/>
                <a:sym typeface="Verdana"/>
              </a:defRPr>
            </a:pPr>
            <a:r>
              <a:t>Elementary Quantum Algorithms in Quipper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Deutsch-Jozsa algorithm"/>
          <p:cNvSpPr txBox="1"/>
          <p:nvPr/>
        </p:nvSpPr>
        <p:spPr>
          <a:xfrm>
            <a:off x="4643158" y="2298895"/>
            <a:ext cx="37184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3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Deutsch-Jozsa algorithm</a:t>
            </a:r>
          </a:p>
        </p:txBody>
      </p:sp>
      <p:pic>
        <p:nvPicPr>
          <p:cNvPr id="202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6437" y="3574876"/>
            <a:ext cx="4873858" cy="1223206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Constant Oracle"/>
          <p:cNvSpPr txBox="1"/>
          <p:nvPr/>
        </p:nvSpPr>
        <p:spPr>
          <a:xfrm>
            <a:off x="2799527" y="5238934"/>
            <a:ext cx="194767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Constant Oracle</a:t>
            </a:r>
          </a:p>
        </p:txBody>
      </p:sp>
      <p:pic>
        <p:nvPicPr>
          <p:cNvPr id="204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22547" y="3539348"/>
            <a:ext cx="5248949" cy="1294262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Balanced Oracle"/>
          <p:cNvSpPr txBox="1"/>
          <p:nvPr/>
        </p:nvSpPr>
        <p:spPr>
          <a:xfrm>
            <a:off x="8367100" y="5238934"/>
            <a:ext cx="195984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Balanced Oracle</a:t>
            </a:r>
          </a:p>
        </p:txBody>
      </p:sp>
      <p:sp>
        <p:nvSpPr>
          <p:cNvPr id="206" name="➜  myQuipper ./deutsch_jozsa…"/>
          <p:cNvSpPr txBox="1"/>
          <p:nvPr/>
        </p:nvSpPr>
        <p:spPr>
          <a:xfrm>
            <a:off x="4876415" y="6285775"/>
            <a:ext cx="2927587" cy="204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➜  myQuipper ./deutsch_jozsa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Given oracle is Constant.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Given oracle is Constant.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Given oracle is Balanced.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Given oracle is Balanced.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Given oracle is Balanced.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Given oracle is Balanced.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Given oracle is Balanced.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Given oracle is Balanced.</a:t>
            </a:r>
          </a:p>
        </p:txBody>
      </p:sp>
      <p:sp>
        <p:nvSpPr>
          <p:cNvPr id="207" name="Elementary Quantum Algorithms in Quipper"/>
          <p:cNvSpPr txBox="1"/>
          <p:nvPr/>
        </p:nvSpPr>
        <p:spPr>
          <a:xfrm>
            <a:off x="1697470" y="634072"/>
            <a:ext cx="104267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lnSpc>
                <a:spcPct val="120000"/>
              </a:lnSpc>
              <a:defRPr b="0" sz="3600">
                <a:latin typeface="Verdana"/>
                <a:ea typeface="Verdana"/>
                <a:cs typeface="Verdana"/>
                <a:sym typeface="Verdana"/>
              </a:defRPr>
            </a:pPr>
            <a:r>
              <a:t>Elementary Quantum Algorithms in Quipper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Where G is the Grover iterator:"/>
          <p:cNvSpPr txBox="1"/>
          <p:nvPr/>
        </p:nvSpPr>
        <p:spPr>
          <a:xfrm>
            <a:off x="1648234" y="6179782"/>
            <a:ext cx="3515570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7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Where G is the Grover iterator:</a:t>
            </a:r>
          </a:p>
        </p:txBody>
      </p:sp>
      <p:pic>
        <p:nvPicPr>
          <p:cNvPr id="210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1578" y="1962522"/>
            <a:ext cx="6958054" cy="113975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The Grover Search Circuit:"/>
          <p:cNvSpPr txBox="1"/>
          <p:nvPr/>
        </p:nvSpPr>
        <p:spPr>
          <a:xfrm>
            <a:off x="1694391" y="3519699"/>
            <a:ext cx="318734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The Grover Search Circuit:</a:t>
            </a:r>
          </a:p>
        </p:txBody>
      </p:sp>
      <p:pic>
        <p:nvPicPr>
          <p:cNvPr id="212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92655" y="6806407"/>
            <a:ext cx="3515569" cy="1461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49349" y="4159024"/>
            <a:ext cx="4706578" cy="1762435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Elementary Quantum Algorithms in Quipper"/>
          <p:cNvSpPr txBox="1"/>
          <p:nvPr/>
        </p:nvSpPr>
        <p:spPr>
          <a:xfrm>
            <a:off x="1697470" y="634072"/>
            <a:ext cx="104267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lnSpc>
                <a:spcPct val="120000"/>
              </a:lnSpc>
              <a:defRPr b="0" sz="3600">
                <a:latin typeface="Verdana"/>
                <a:ea typeface="Verdana"/>
                <a:cs typeface="Verdana"/>
                <a:sym typeface="Verdana"/>
              </a:defRPr>
            </a:pPr>
            <a:r>
              <a:t>Elementary Quantum Algorithms in Quipper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rover’s Search"/>
          <p:cNvSpPr txBox="1"/>
          <p:nvPr/>
        </p:nvSpPr>
        <p:spPr>
          <a:xfrm>
            <a:off x="5126223" y="1642973"/>
            <a:ext cx="275235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6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Grover’s Search</a:t>
            </a:r>
          </a:p>
        </p:txBody>
      </p:sp>
      <p:pic>
        <p:nvPicPr>
          <p:cNvPr id="217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1143" y="5988531"/>
            <a:ext cx="6856771" cy="12151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6250" y="4480216"/>
            <a:ext cx="6856810" cy="7931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65433" y="5419121"/>
            <a:ext cx="266701" cy="423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65433" y="7467458"/>
            <a:ext cx="266701" cy="423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15579" y="2463639"/>
            <a:ext cx="4550111" cy="170391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pasted-image.pdf" descr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614489" y="8051613"/>
            <a:ext cx="3768589" cy="385196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Elementary Quantum Algorithms in Quipper"/>
          <p:cNvSpPr txBox="1"/>
          <p:nvPr/>
        </p:nvSpPr>
        <p:spPr>
          <a:xfrm>
            <a:off x="1550024" y="551669"/>
            <a:ext cx="1042675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lnSpc>
                <a:spcPct val="120000"/>
              </a:lnSpc>
              <a:defRPr b="0" sz="3600">
                <a:latin typeface="Verdana"/>
                <a:ea typeface="Verdana"/>
                <a:cs typeface="Verdana"/>
                <a:sym typeface="Verdana"/>
              </a:defRPr>
            </a:pPr>
            <a:r>
              <a:t>Elementary Quantum Algorithms in Quipper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rover’s Search"/>
          <p:cNvSpPr txBox="1"/>
          <p:nvPr/>
        </p:nvSpPr>
        <p:spPr>
          <a:xfrm>
            <a:off x="5126223" y="1842407"/>
            <a:ext cx="275235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6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Grover’s Search</a:t>
            </a:r>
          </a:p>
        </p:txBody>
      </p:sp>
      <p:pic>
        <p:nvPicPr>
          <p:cNvPr id="226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0161" y="4567606"/>
            <a:ext cx="7004478" cy="1879797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➜  myQuipper ./grovers_search…"/>
          <p:cNvSpPr txBox="1"/>
          <p:nvPr/>
        </p:nvSpPr>
        <p:spPr>
          <a:xfrm>
            <a:off x="4885252" y="6884766"/>
            <a:ext cx="323429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➜  myQuipper ./grovers_search</a:t>
            </a:r>
          </a:p>
          <a:p>
            <a:pPr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[True,False,True,True,True]</a:t>
            </a:r>
          </a:p>
        </p:txBody>
      </p:sp>
      <p:sp>
        <p:nvSpPr>
          <p:cNvPr id="228" name="-- | initialize n_qubit_oracle’s function…"/>
          <p:cNvSpPr txBox="1"/>
          <p:nvPr/>
        </p:nvSpPr>
        <p:spPr>
          <a:xfrm>
            <a:off x="3093408" y="2885642"/>
            <a:ext cx="6817984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-- | initialize n_qubit_oracle’s function</a:t>
            </a:r>
          </a:p>
          <a:p>
            <a:pPr algn="l"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n_qubit_oracle_function :: ([Qubit],Qubit) -&gt; Circ ([Qubit],Qubit)</a:t>
            </a:r>
          </a:p>
          <a:p>
            <a:pPr algn="l"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n_qubit_oracle_function (controlled_qubit, target_qubit) = do</a:t>
            </a:r>
          </a:p>
          <a:p>
            <a:pPr algn="l"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  qnot_at target_qubit `controlled` controlled_qubit .==. [1,0,1,1,1]</a:t>
            </a:r>
          </a:p>
          <a:p>
            <a:pPr algn="l"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  return (controlled_qubit, target_qubit)</a:t>
            </a:r>
          </a:p>
        </p:txBody>
      </p:sp>
      <p:sp>
        <p:nvSpPr>
          <p:cNvPr id="229" name="Elementary Quantum Algorithms in Quipper"/>
          <p:cNvSpPr txBox="1"/>
          <p:nvPr/>
        </p:nvSpPr>
        <p:spPr>
          <a:xfrm>
            <a:off x="1697470" y="634072"/>
            <a:ext cx="104267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lnSpc>
                <a:spcPct val="120000"/>
              </a:lnSpc>
              <a:defRPr b="0" sz="3600">
                <a:latin typeface="Verdana"/>
                <a:ea typeface="Verdana"/>
                <a:cs typeface="Verdana"/>
                <a:sym typeface="Verdana"/>
              </a:defRPr>
            </a:pPr>
            <a:r>
              <a:t>Elementary Quantum Algorithms in Quipper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Linear Combination of Unitary Algorithm"/>
          <p:cNvSpPr txBox="1"/>
          <p:nvPr/>
        </p:nvSpPr>
        <p:spPr>
          <a:xfrm>
            <a:off x="3758517" y="1654920"/>
            <a:ext cx="630465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200000"/>
              </a:lnSpc>
              <a:defRPr b="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Linear Combination of Unitary Algorithm</a:t>
            </a:r>
          </a:p>
        </p:txBody>
      </p:sp>
      <p:pic>
        <p:nvPicPr>
          <p:cNvPr id="232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6696" y="2485269"/>
            <a:ext cx="4809771" cy="2961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1369" y="3248158"/>
            <a:ext cx="2717827" cy="939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59397" y="3722621"/>
            <a:ext cx="4617564" cy="12167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15075" y="4815114"/>
            <a:ext cx="6723954" cy="192489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pasted-image.pdf" descr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765718" y="7367560"/>
            <a:ext cx="3051704" cy="469901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The probability of failure:"/>
          <p:cNvSpPr txBox="1"/>
          <p:nvPr/>
        </p:nvSpPr>
        <p:spPr>
          <a:xfrm>
            <a:off x="1294532" y="7367560"/>
            <a:ext cx="335937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The probability of failure:</a:t>
            </a:r>
          </a:p>
        </p:txBody>
      </p:sp>
      <p:sp>
        <p:nvSpPr>
          <p:cNvPr id="238" name="Elementary Quantum Algorithms in Quipper"/>
          <p:cNvSpPr txBox="1"/>
          <p:nvPr/>
        </p:nvSpPr>
        <p:spPr>
          <a:xfrm>
            <a:off x="1697470" y="634072"/>
            <a:ext cx="104267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lnSpc>
                <a:spcPct val="120000"/>
              </a:lnSpc>
              <a:defRPr b="0" sz="3600">
                <a:latin typeface="Verdana"/>
                <a:ea typeface="Verdana"/>
                <a:cs typeface="Verdana"/>
                <a:sym typeface="Verdana"/>
              </a:defRPr>
            </a:pPr>
            <a:r>
              <a:t>Elementary Quantum Algorithms in Quipper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-- | define the first Vk gate…"/>
          <p:cNvSpPr txBox="1"/>
          <p:nvPr/>
        </p:nvSpPr>
        <p:spPr>
          <a:xfrm>
            <a:off x="1654569" y="2606523"/>
            <a:ext cx="6655577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-- | define the first Vk gate</a:t>
            </a:r>
          </a:p>
          <a:p>
            <a:pPr algn="l"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linear_combination_circuit :: IO ()</a:t>
            </a:r>
          </a:p>
          <a:p>
            <a:pPr algn="l"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linear_combination_circuit = do</a:t>
            </a:r>
          </a:p>
          <a:p>
            <a:pPr algn="l"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  -- get a random number</a:t>
            </a:r>
          </a:p>
          <a:p>
            <a:pPr algn="l"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  g1 &lt;- newStdGen</a:t>
            </a:r>
          </a:p>
          <a:p>
            <a:pPr algn="l"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  let circ1 = approximate_synthesis_u2 True prec op1 g1</a:t>
            </a:r>
          </a:p>
          <a:p>
            <a:pPr algn="l"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  -- call linear_combination_circuit2</a:t>
            </a:r>
          </a:p>
          <a:p>
            <a:pPr algn="l"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  linear_combination_circuit2</a:t>
            </a:r>
          </a:p>
          <a:p>
            <a:pPr algn="l"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  -- print the circuit for Vk1 in pdf</a:t>
            </a:r>
          </a:p>
          <a:p>
            <a:pPr algn="l"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  print_simple Preview circ1</a:t>
            </a:r>
          </a:p>
          <a:p>
            <a:pPr algn="l"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  where</a:t>
            </a:r>
          </a:p>
          <a:p>
            <a:pPr algn="l"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  prec = 10 * digits</a:t>
            </a:r>
          </a:p>
          <a:p>
            <a:pPr algn="l"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  op1 = matrix2x2 (0.9486832980505138, -0.3162277660168379)</a:t>
            </a:r>
          </a:p>
          <a:p>
            <a:pPr algn="l"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                  (0.3162277660168379,  0.9486832980505138)</a:t>
            </a:r>
          </a:p>
        </p:txBody>
      </p:sp>
      <p:sp>
        <p:nvSpPr>
          <p:cNvPr id="241" name="Elementary Quantum Algorithms in Quipper"/>
          <p:cNvSpPr txBox="1"/>
          <p:nvPr/>
        </p:nvSpPr>
        <p:spPr>
          <a:xfrm>
            <a:off x="1568298" y="646823"/>
            <a:ext cx="1042675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lnSpc>
                <a:spcPct val="120000"/>
              </a:lnSpc>
              <a:defRPr b="0" sz="3600">
                <a:latin typeface="Verdana"/>
                <a:ea typeface="Verdana"/>
                <a:cs typeface="Verdana"/>
                <a:sym typeface="Verdana"/>
              </a:defRPr>
            </a:pPr>
            <a:r>
              <a:t>Elementary Quantum Algorithms in Quipper</a:t>
            </a:r>
          </a:p>
        </p:txBody>
      </p:sp>
      <p:sp>
        <p:nvSpPr>
          <p:cNvPr id="242" name="Linear Combination of Unitary Algorithm"/>
          <p:cNvSpPr txBox="1"/>
          <p:nvPr/>
        </p:nvSpPr>
        <p:spPr>
          <a:xfrm>
            <a:off x="3758517" y="1654920"/>
            <a:ext cx="630465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200000"/>
              </a:lnSpc>
              <a:defRPr b="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Linear Combination of Unitary Algorithm</a:t>
            </a:r>
          </a:p>
        </p:txBody>
      </p:sp>
      <p:pic>
        <p:nvPicPr>
          <p:cNvPr id="243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8886" y="6819757"/>
            <a:ext cx="10167028" cy="618863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···"/>
          <p:cNvSpPr txBox="1"/>
          <p:nvPr/>
        </p:nvSpPr>
        <p:spPr>
          <a:xfrm>
            <a:off x="11728039" y="6964088"/>
            <a:ext cx="32219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···</a:t>
            </a:r>
          </a:p>
        </p:txBody>
      </p:sp>
      <p:sp>
        <p:nvSpPr>
          <p:cNvPr id="245" name="Decomposition of Vk gate:"/>
          <p:cNvSpPr txBox="1"/>
          <p:nvPr/>
        </p:nvSpPr>
        <p:spPr>
          <a:xfrm>
            <a:off x="1426749" y="6390227"/>
            <a:ext cx="3073860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7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Decomposition of Vk gate: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lassical SVM…"/>
          <p:cNvSpPr txBox="1"/>
          <p:nvPr/>
        </p:nvSpPr>
        <p:spPr>
          <a:xfrm>
            <a:off x="1803948" y="1040651"/>
            <a:ext cx="5758236" cy="711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lnSpc>
                <a:spcPct val="200000"/>
              </a:lnSpc>
              <a:buSzPct val="145000"/>
              <a:buChar char="•"/>
              <a:defRPr b="0" sz="20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lvl="1" marL="777875" indent="-333375" algn="l">
              <a:lnSpc>
                <a:spcPct val="200000"/>
              </a:lnSpc>
              <a:buSzPct val="145000"/>
              <a:buChar char="•"/>
              <a:defRPr b="0" sz="2000">
                <a:latin typeface="Verdana"/>
                <a:ea typeface="Verdana"/>
                <a:cs typeface="Verdana"/>
                <a:sym typeface="Verdana"/>
              </a:defRPr>
            </a:pPr>
            <a:r>
              <a:t>Classical SVM</a:t>
            </a:r>
          </a:p>
          <a:p>
            <a:pPr lvl="2" marL="1222375" indent="-333375" algn="l">
              <a:lnSpc>
                <a:spcPct val="200000"/>
              </a:lnSpc>
              <a:buSzPct val="145000"/>
              <a:buChar char="•"/>
              <a:defRPr b="0" sz="2000">
                <a:latin typeface="Verdana"/>
                <a:ea typeface="Verdana"/>
                <a:cs typeface="Verdana"/>
                <a:sym typeface="Verdana"/>
              </a:defRPr>
            </a:pPr>
            <a:r>
              <a:t>Basic Model</a:t>
            </a:r>
          </a:p>
          <a:p>
            <a:pPr lvl="2" marL="1222375" indent="-333375" algn="l">
              <a:lnSpc>
                <a:spcPct val="200000"/>
              </a:lnSpc>
              <a:buSzPct val="145000"/>
              <a:buChar char="•"/>
              <a:defRPr b="0" sz="2000">
                <a:latin typeface="Verdana"/>
                <a:ea typeface="Verdana"/>
                <a:cs typeface="Verdana"/>
                <a:sym typeface="Verdana"/>
              </a:defRPr>
            </a:pPr>
            <a:r>
              <a:t>Kernel Function</a:t>
            </a:r>
          </a:p>
          <a:p>
            <a:pPr lvl="2" marL="1222375" indent="-333375" algn="l">
              <a:lnSpc>
                <a:spcPct val="200000"/>
              </a:lnSpc>
              <a:buSzPct val="145000"/>
              <a:buChar char="•"/>
              <a:defRPr b="0" sz="2000">
                <a:latin typeface="Verdana"/>
                <a:ea typeface="Verdana"/>
                <a:cs typeface="Verdana"/>
                <a:sym typeface="Verdana"/>
              </a:defRPr>
            </a:pPr>
            <a:r>
              <a:t>Least Square SVM</a:t>
            </a:r>
          </a:p>
          <a:p>
            <a:pPr lvl="1" marL="777875" indent="-333375" algn="l">
              <a:lnSpc>
                <a:spcPct val="200000"/>
              </a:lnSpc>
              <a:buSzPct val="145000"/>
              <a:buChar char="•"/>
              <a:defRPr b="0" sz="2000">
                <a:latin typeface="Verdana"/>
                <a:ea typeface="Verdana"/>
                <a:cs typeface="Verdana"/>
                <a:sym typeface="Verdana"/>
              </a:defRPr>
            </a:pPr>
            <a:r>
              <a:t>Quantum SVM</a:t>
            </a:r>
          </a:p>
          <a:p>
            <a:pPr lvl="2" marL="1222375" indent="-333375" algn="l">
              <a:lnSpc>
                <a:spcPct val="200000"/>
              </a:lnSpc>
              <a:buSzPct val="145000"/>
              <a:buChar char="•"/>
              <a:defRPr b="0" sz="2000">
                <a:latin typeface="Verdana"/>
                <a:ea typeface="Verdana"/>
                <a:cs typeface="Verdana"/>
                <a:sym typeface="Verdana"/>
              </a:defRPr>
            </a:pPr>
            <a:r>
              <a:t>Quantum Fourier Transform(QFT)</a:t>
            </a:r>
          </a:p>
          <a:p>
            <a:pPr lvl="2" marL="1222375" indent="-333375" algn="l">
              <a:lnSpc>
                <a:spcPct val="200000"/>
              </a:lnSpc>
              <a:buSzPct val="145000"/>
              <a:buChar char="•"/>
              <a:defRPr b="0" sz="2000">
                <a:latin typeface="Verdana"/>
                <a:ea typeface="Verdana"/>
                <a:cs typeface="Verdana"/>
                <a:sym typeface="Verdana"/>
              </a:defRPr>
            </a:pPr>
            <a:r>
              <a:t>Eigenvalues Estimation</a:t>
            </a:r>
          </a:p>
          <a:p>
            <a:pPr lvl="2" marL="1222375" indent="-333375" algn="l">
              <a:lnSpc>
                <a:spcPct val="200000"/>
              </a:lnSpc>
              <a:buSzPct val="145000"/>
              <a:buChar char="•"/>
              <a:defRPr b="0" sz="2000">
                <a:latin typeface="Verdana"/>
                <a:ea typeface="Verdana"/>
                <a:cs typeface="Verdana"/>
                <a:sym typeface="Verdana"/>
              </a:defRPr>
            </a:pPr>
            <a:r>
              <a:t>Controlled-Rotation</a:t>
            </a:r>
          </a:p>
          <a:p>
            <a:pPr lvl="2" marL="1222375" indent="-333375" algn="l">
              <a:lnSpc>
                <a:spcPct val="200000"/>
              </a:lnSpc>
              <a:buSzPct val="145000"/>
              <a:buChar char="•"/>
              <a:defRPr b="0" sz="2000">
                <a:latin typeface="Verdana"/>
                <a:ea typeface="Verdana"/>
                <a:cs typeface="Verdana"/>
                <a:sym typeface="Verdana"/>
              </a:defRPr>
            </a:pPr>
            <a:r>
              <a:t>SWAP_Test</a:t>
            </a:r>
          </a:p>
          <a:p>
            <a:pPr lvl="2" marL="1222375" indent="-333375" algn="l">
              <a:lnSpc>
                <a:spcPct val="200000"/>
              </a:lnSpc>
              <a:buSzPct val="145000"/>
              <a:buChar char="•"/>
              <a:defRPr b="0" sz="2000">
                <a:latin typeface="Verdana"/>
                <a:ea typeface="Verdana"/>
                <a:cs typeface="Verdana"/>
                <a:sym typeface="Verdana"/>
              </a:defRPr>
            </a:pPr>
            <a:r>
              <a:t>Non-sparse Matrix Exponentiation</a:t>
            </a:r>
          </a:p>
          <a:p>
            <a:pPr lvl="1" marL="777875" indent="-333375" algn="l">
              <a:lnSpc>
                <a:spcPct val="200000"/>
              </a:lnSpc>
              <a:buSzPct val="145000"/>
              <a:buChar char="•"/>
              <a:defRPr b="0" sz="2000">
                <a:latin typeface="Verdana"/>
                <a:ea typeface="Verdana"/>
                <a:cs typeface="Verdana"/>
                <a:sym typeface="Verdana"/>
              </a:defRPr>
            </a:pPr>
            <a:r>
              <a:t>Characterization of 6 an 9</a:t>
            </a:r>
          </a:p>
        </p:txBody>
      </p:sp>
      <p:sp>
        <p:nvSpPr>
          <p:cNvPr id="248" name="Quantum SVM to Recognize Handwritten 6 and 9"/>
          <p:cNvSpPr txBox="1"/>
          <p:nvPr/>
        </p:nvSpPr>
        <p:spPr>
          <a:xfrm>
            <a:off x="963766" y="661567"/>
            <a:ext cx="11606809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lnSpc>
                <a:spcPct val="120000"/>
              </a:lnSpc>
              <a:defRPr b="0" sz="3600">
                <a:latin typeface="Verdana"/>
                <a:ea typeface="Verdana"/>
                <a:cs typeface="Verdana"/>
                <a:sym typeface="Verdana"/>
              </a:defRPr>
            </a:pPr>
            <a:r>
              <a:t>Quantum SVM to Recognize Handwritten 6 and 9</a:t>
            </a:r>
          </a:p>
        </p:txBody>
      </p:sp>
      <p:pic>
        <p:nvPicPr>
          <p:cNvPr id="249" name="coder.jpg" descr="code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602195"/>
            <a:ext cx="1560659" cy="11958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lassical SVM"/>
          <p:cNvSpPr txBox="1"/>
          <p:nvPr/>
        </p:nvSpPr>
        <p:spPr>
          <a:xfrm>
            <a:off x="4765687" y="595028"/>
            <a:ext cx="3473426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lnSpc>
                <a:spcPct val="200000"/>
              </a:lnSpc>
              <a:defRPr b="0" sz="3600">
                <a:latin typeface="Verdana"/>
                <a:ea typeface="Verdana"/>
                <a:cs typeface="Verdana"/>
                <a:sym typeface="Verdana"/>
              </a:defRPr>
            </a:pPr>
            <a:r>
              <a:t>Classical SVM</a:t>
            </a:r>
          </a:p>
        </p:txBody>
      </p:sp>
      <p:sp>
        <p:nvSpPr>
          <p:cNvPr id="252" name="Andrew NG, Lecture notes, Support Vector Machines."/>
          <p:cNvSpPr txBox="1"/>
          <p:nvPr/>
        </p:nvSpPr>
        <p:spPr>
          <a:xfrm>
            <a:off x="1549071" y="9434300"/>
            <a:ext cx="4193754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355600">
              <a:defRPr b="0"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Andrew NG, Lecture notes, Support Vector Machines.</a:t>
            </a:r>
          </a:p>
        </p:txBody>
      </p:sp>
      <p:pic>
        <p:nvPicPr>
          <p:cNvPr id="253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8609" y="4253779"/>
            <a:ext cx="9887582" cy="3399857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Basic Model:"/>
          <p:cNvSpPr txBox="1"/>
          <p:nvPr/>
        </p:nvSpPr>
        <p:spPr>
          <a:xfrm>
            <a:off x="1479742" y="2796595"/>
            <a:ext cx="213076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5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Basic Model:</a:t>
            </a:r>
          </a:p>
        </p:txBody>
      </p:sp>
      <p:pic>
        <p:nvPicPr>
          <p:cNvPr id="255" name="linear.png" descr="linea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46976" y="1811524"/>
            <a:ext cx="3467673" cy="24527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376300" y="4193591"/>
            <a:ext cx="2273301" cy="30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lassical SVM"/>
          <p:cNvSpPr txBox="1"/>
          <p:nvPr/>
        </p:nvSpPr>
        <p:spPr>
          <a:xfrm>
            <a:off x="4765687" y="595028"/>
            <a:ext cx="3473426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lnSpc>
                <a:spcPct val="200000"/>
              </a:lnSpc>
              <a:defRPr b="0" sz="3600">
                <a:latin typeface="Verdana"/>
                <a:ea typeface="Verdana"/>
                <a:cs typeface="Verdana"/>
                <a:sym typeface="Verdana"/>
              </a:defRPr>
            </a:pPr>
            <a:r>
              <a:t>Classical SVM</a:t>
            </a:r>
          </a:p>
        </p:txBody>
      </p:sp>
      <p:sp>
        <p:nvSpPr>
          <p:cNvPr id="259" name="Kernel Function:"/>
          <p:cNvSpPr txBox="1"/>
          <p:nvPr/>
        </p:nvSpPr>
        <p:spPr>
          <a:xfrm>
            <a:off x="852423" y="8195589"/>
            <a:ext cx="18974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7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Kernel Function:</a:t>
            </a:r>
          </a:p>
        </p:txBody>
      </p:sp>
      <p:pic>
        <p:nvPicPr>
          <p:cNvPr id="260" name="kernel.pdf" descr="kernel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8443884" y="509358"/>
            <a:ext cx="3471651" cy="4492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96099" y="3884089"/>
            <a:ext cx="3322609" cy="14759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00241" y="5751935"/>
            <a:ext cx="3164395" cy="2870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65500" y="6489444"/>
            <a:ext cx="6273800" cy="660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pasted-image.pdf" descr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355320" y="7600317"/>
            <a:ext cx="4817059" cy="2679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pasted-image.pdf" descr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215202" y="2598186"/>
            <a:ext cx="190951" cy="3150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pasted-image.pdf" descr="pasted-image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582006" y="2624474"/>
            <a:ext cx="3473306" cy="239338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Objective Function:"/>
          <p:cNvSpPr txBox="1"/>
          <p:nvPr/>
        </p:nvSpPr>
        <p:spPr>
          <a:xfrm>
            <a:off x="810468" y="4437922"/>
            <a:ext cx="2228708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7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Objective Function:</a:t>
            </a:r>
          </a:p>
        </p:txBody>
      </p:sp>
      <p:pic>
        <p:nvPicPr>
          <p:cNvPr id="268" name="pasted-image.pdf" descr="pasted-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326314" y="2135599"/>
            <a:ext cx="5052040" cy="2679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pasted-image.pdf" descr="pasted-image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471025" y="2889961"/>
            <a:ext cx="1679304" cy="660401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Let:"/>
          <p:cNvSpPr txBox="1"/>
          <p:nvPr/>
        </p:nvSpPr>
        <p:spPr>
          <a:xfrm>
            <a:off x="879294" y="5711302"/>
            <a:ext cx="546207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7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Let:</a:t>
            </a:r>
          </a:p>
        </p:txBody>
      </p:sp>
      <p:sp>
        <p:nvSpPr>
          <p:cNvPr id="271" name="We can see that:"/>
          <p:cNvSpPr txBox="1"/>
          <p:nvPr/>
        </p:nvSpPr>
        <p:spPr>
          <a:xfrm>
            <a:off x="822906" y="6612294"/>
            <a:ext cx="1956514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7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We can see that:</a:t>
            </a:r>
          </a:p>
        </p:txBody>
      </p:sp>
      <p:pic>
        <p:nvPicPr>
          <p:cNvPr id="272" name="pasted-image.pdf" descr="pasted-image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288565" y="8222205"/>
            <a:ext cx="3050775" cy="315069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Kernel:"/>
          <p:cNvSpPr txBox="1"/>
          <p:nvPr/>
        </p:nvSpPr>
        <p:spPr>
          <a:xfrm>
            <a:off x="930536" y="1398358"/>
            <a:ext cx="126942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5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Kernel: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utline"/>
          <p:cNvSpPr txBox="1"/>
          <p:nvPr/>
        </p:nvSpPr>
        <p:spPr>
          <a:xfrm>
            <a:off x="5624276" y="688232"/>
            <a:ext cx="1756248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Outline</a:t>
            </a:r>
          </a:p>
        </p:txBody>
      </p:sp>
      <p:sp>
        <p:nvSpPr>
          <p:cNvPr id="128" name="Quantum Programming Compiler: Quipper…"/>
          <p:cNvSpPr txBox="1"/>
          <p:nvPr/>
        </p:nvSpPr>
        <p:spPr>
          <a:xfrm>
            <a:off x="2036548" y="1846565"/>
            <a:ext cx="6683884" cy="5541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333375" indent="-333375" algn="l">
              <a:lnSpc>
                <a:spcPct val="150000"/>
              </a:lnSpc>
              <a:buSzPct val="145000"/>
              <a:buChar char="•"/>
              <a:defRPr b="0" sz="2200"/>
            </a:pPr>
            <a:r>
              <a:t>Quantum Programming Compiler: Quipper</a:t>
            </a:r>
          </a:p>
          <a:p>
            <a:pPr lvl="1" marL="777875" indent="-333375" algn="l">
              <a:lnSpc>
                <a:spcPct val="150000"/>
              </a:lnSpc>
              <a:buSzPct val="145000"/>
              <a:buChar char="•"/>
              <a:defRPr b="0" sz="2200"/>
            </a:pPr>
            <a:r>
              <a:t>Quantum Computer Architecture</a:t>
            </a:r>
          </a:p>
          <a:p>
            <a:pPr lvl="1" marL="777875" indent="-333375" algn="l">
              <a:lnSpc>
                <a:spcPct val="150000"/>
              </a:lnSpc>
              <a:buSzPct val="145000"/>
              <a:buChar char="•"/>
              <a:defRPr b="0" sz="2200"/>
            </a:pPr>
            <a:r>
              <a:t>Introduction to Quipper</a:t>
            </a:r>
          </a:p>
          <a:p>
            <a:pPr lvl="1" marL="777875" indent="-333375" algn="l">
              <a:lnSpc>
                <a:spcPct val="150000"/>
              </a:lnSpc>
              <a:buSzPct val="145000"/>
              <a:buChar char="•"/>
              <a:defRPr b="0" sz="2200"/>
            </a:pPr>
            <a:r>
              <a:t>Elementary Quantum Algorithms in Quipper</a:t>
            </a:r>
          </a:p>
          <a:p>
            <a:pPr algn="l">
              <a:lnSpc>
                <a:spcPct val="150000"/>
              </a:lnSpc>
              <a:defRPr b="0" sz="2200"/>
            </a:pPr>
          </a:p>
          <a:p>
            <a:pPr marL="333375" indent="-333375" algn="l">
              <a:lnSpc>
                <a:spcPct val="150000"/>
              </a:lnSpc>
              <a:buSzPct val="145000"/>
              <a:buChar char="•"/>
              <a:defRPr b="0" sz="2200"/>
            </a:pPr>
            <a:r>
              <a:t>Quantum SVM to Recognize Handwritten 6 and 9</a:t>
            </a:r>
          </a:p>
          <a:p>
            <a:pPr lvl="1" marL="777875" indent="-333375" algn="l">
              <a:lnSpc>
                <a:spcPct val="150000"/>
              </a:lnSpc>
              <a:buSzPct val="145000"/>
              <a:buChar char="•"/>
              <a:defRPr b="0" sz="2200"/>
            </a:pPr>
            <a:r>
              <a:t>Classical SVM</a:t>
            </a:r>
          </a:p>
          <a:p>
            <a:pPr lvl="1" marL="777875" indent="-333375" algn="l">
              <a:lnSpc>
                <a:spcPct val="150000"/>
              </a:lnSpc>
              <a:buSzPct val="145000"/>
              <a:buChar char="•"/>
              <a:defRPr b="0" sz="2200"/>
            </a:pPr>
            <a:r>
              <a:t>Quantum SVM</a:t>
            </a:r>
          </a:p>
          <a:p>
            <a:pPr lvl="1" marL="777875" indent="-333375" algn="l">
              <a:lnSpc>
                <a:spcPct val="150000"/>
              </a:lnSpc>
              <a:buSzPct val="145000"/>
              <a:buChar char="•"/>
              <a:defRPr b="0" sz="2200"/>
            </a:pPr>
            <a:r>
              <a:t>Characterization of 6 an 9</a:t>
            </a:r>
          </a:p>
          <a:p>
            <a:pPr algn="l">
              <a:lnSpc>
                <a:spcPct val="150000"/>
              </a:lnSpc>
              <a:defRPr b="0" sz="2200"/>
            </a:pPr>
          </a:p>
          <a:p>
            <a:pPr marL="333375" indent="-333375" algn="l">
              <a:lnSpc>
                <a:spcPct val="150000"/>
              </a:lnSpc>
              <a:buSzPct val="145000"/>
              <a:buChar char="•"/>
              <a:defRPr b="0" sz="2200"/>
            </a:pPr>
            <a:r>
              <a:t>Quantum Supremacy: Boson Sampling</a:t>
            </a:r>
          </a:p>
        </p:txBody>
      </p:sp>
      <p:pic>
        <p:nvPicPr>
          <p:cNvPr id="129" name="coder.jpg" descr="code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602195"/>
            <a:ext cx="1560659" cy="11958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lassical SVM"/>
          <p:cNvSpPr txBox="1"/>
          <p:nvPr/>
        </p:nvSpPr>
        <p:spPr>
          <a:xfrm>
            <a:off x="4765687" y="595028"/>
            <a:ext cx="3473426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lnSpc>
                <a:spcPct val="200000"/>
              </a:lnSpc>
              <a:defRPr b="0" sz="3600">
                <a:latin typeface="Verdana"/>
                <a:ea typeface="Verdana"/>
                <a:cs typeface="Verdana"/>
                <a:sym typeface="Verdana"/>
              </a:defRPr>
            </a:pPr>
            <a:r>
              <a:t>Classical SVM</a:t>
            </a:r>
          </a:p>
        </p:txBody>
      </p:sp>
      <p:sp>
        <p:nvSpPr>
          <p:cNvPr id="276" name="Least Square SVM:"/>
          <p:cNvSpPr txBox="1"/>
          <p:nvPr/>
        </p:nvSpPr>
        <p:spPr>
          <a:xfrm>
            <a:off x="949603" y="1611397"/>
            <a:ext cx="316155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5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Least Square SVM:</a:t>
            </a:r>
          </a:p>
        </p:txBody>
      </p:sp>
      <p:pic>
        <p:nvPicPr>
          <p:cNvPr id="277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4318" y="3343429"/>
            <a:ext cx="5211132" cy="26675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0140" y="2664696"/>
            <a:ext cx="4467005" cy="317014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Constrains:"/>
          <p:cNvSpPr txBox="1"/>
          <p:nvPr/>
        </p:nvSpPr>
        <p:spPr>
          <a:xfrm>
            <a:off x="1070550" y="4493042"/>
            <a:ext cx="1354672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7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Constrains:</a:t>
            </a:r>
          </a:p>
        </p:txBody>
      </p:sp>
      <p:sp>
        <p:nvSpPr>
          <p:cNvPr id="280" name="Which is equivalent to:"/>
          <p:cNvSpPr txBox="1"/>
          <p:nvPr/>
        </p:nvSpPr>
        <p:spPr>
          <a:xfrm>
            <a:off x="1033616" y="6635829"/>
            <a:ext cx="2608114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7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Which is equivalent to:</a:t>
            </a:r>
          </a:p>
        </p:txBody>
      </p:sp>
      <p:pic>
        <p:nvPicPr>
          <p:cNvPr id="281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69838" y="6499766"/>
            <a:ext cx="3680092" cy="640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28137" y="7260386"/>
            <a:ext cx="8747460" cy="571643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Suykens, Johan AK, and Joos Vandewalle. &quot;Least squares support vector machine classifiers.&quot; Neural processing letters 9.3 (1999): 293-300."/>
          <p:cNvSpPr txBox="1"/>
          <p:nvPr/>
        </p:nvSpPr>
        <p:spPr>
          <a:xfrm>
            <a:off x="1013672" y="9461744"/>
            <a:ext cx="10063287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1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Suykens, Johan AK, and Joos Vandewalle. "Least squares support vector machine classifiers." Neural processing letters 9.3 (1999): 293-300.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Quantum SVM"/>
          <p:cNvSpPr txBox="1"/>
          <p:nvPr/>
        </p:nvSpPr>
        <p:spPr>
          <a:xfrm>
            <a:off x="4765687" y="595028"/>
            <a:ext cx="3641304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lnSpc>
                <a:spcPct val="200000"/>
              </a:lnSpc>
              <a:defRPr b="0" sz="3600">
                <a:latin typeface="Verdana"/>
                <a:ea typeface="Verdana"/>
                <a:cs typeface="Verdana"/>
                <a:sym typeface="Verdana"/>
              </a:defRPr>
            </a:pPr>
            <a:r>
              <a:t>Quantum SVM</a:t>
            </a:r>
          </a:p>
        </p:txBody>
      </p:sp>
      <p:sp>
        <p:nvSpPr>
          <p:cNvPr id="286" name="Quantum Fourier Transform(QFT):"/>
          <p:cNvSpPr txBox="1"/>
          <p:nvPr/>
        </p:nvSpPr>
        <p:spPr>
          <a:xfrm>
            <a:off x="984320" y="1642331"/>
            <a:ext cx="582442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lnSpc>
                <a:spcPct val="200000"/>
              </a:lnSpc>
              <a:defRPr b="0" sz="2500">
                <a:latin typeface="Verdana"/>
                <a:ea typeface="Verdana"/>
                <a:cs typeface="Verdana"/>
                <a:sym typeface="Verdana"/>
              </a:defRPr>
            </a:pPr>
            <a:r>
              <a:t>Quantum Fourier Transform(QFT):</a:t>
            </a:r>
          </a:p>
        </p:txBody>
      </p:sp>
      <p:pic>
        <p:nvPicPr>
          <p:cNvPr id="287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2007" y="2764553"/>
            <a:ext cx="7844133" cy="3170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8171" y="6798888"/>
            <a:ext cx="34671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36951" y="6773488"/>
            <a:ext cx="3352801" cy="50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Eigenvalues Estimation:"/>
          <p:cNvSpPr txBox="1"/>
          <p:nvPr/>
        </p:nvSpPr>
        <p:spPr>
          <a:xfrm>
            <a:off x="984320" y="1642331"/>
            <a:ext cx="417010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lnSpc>
                <a:spcPct val="200000"/>
              </a:lnSpc>
              <a:defRPr b="0" sz="2500">
                <a:latin typeface="Verdana"/>
                <a:ea typeface="Verdana"/>
                <a:cs typeface="Verdana"/>
                <a:sym typeface="Verdana"/>
              </a:defRPr>
            </a:pPr>
            <a:r>
              <a:t>Eigenvalues Estimation:</a:t>
            </a:r>
          </a:p>
        </p:txBody>
      </p:sp>
      <p:sp>
        <p:nvSpPr>
          <p:cNvPr id="292" name="Quantum SVM"/>
          <p:cNvSpPr txBox="1"/>
          <p:nvPr/>
        </p:nvSpPr>
        <p:spPr>
          <a:xfrm>
            <a:off x="4765687" y="595028"/>
            <a:ext cx="3641304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lnSpc>
                <a:spcPct val="200000"/>
              </a:lnSpc>
              <a:defRPr b="0" sz="3600">
                <a:latin typeface="Verdana"/>
                <a:ea typeface="Verdana"/>
                <a:cs typeface="Verdana"/>
                <a:sym typeface="Verdana"/>
              </a:defRPr>
            </a:pPr>
            <a:r>
              <a:t>Quantum SVM</a:t>
            </a:r>
          </a:p>
        </p:txBody>
      </p:sp>
      <p:pic>
        <p:nvPicPr>
          <p:cNvPr id="293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2033" y="2511835"/>
            <a:ext cx="10321735" cy="1915461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SWAP-test:"/>
          <p:cNvSpPr txBox="1"/>
          <p:nvPr/>
        </p:nvSpPr>
        <p:spPr>
          <a:xfrm>
            <a:off x="999064" y="5004116"/>
            <a:ext cx="216775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lnSpc>
                <a:spcPct val="200000"/>
              </a:lnSpc>
              <a:defRPr b="0" sz="2500">
                <a:latin typeface="Verdana"/>
                <a:ea typeface="Verdana"/>
                <a:cs typeface="Verdana"/>
                <a:sym typeface="Verdana"/>
              </a:defRPr>
            </a:pPr>
            <a:r>
              <a:t>SWAP-test:</a:t>
            </a:r>
          </a:p>
        </p:txBody>
      </p:sp>
      <p:pic>
        <p:nvPicPr>
          <p:cNvPr id="29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7011" y="5683702"/>
            <a:ext cx="10003975" cy="3391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79068" y="6372266"/>
            <a:ext cx="5479860" cy="1120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24326" y="7583705"/>
            <a:ext cx="5090652" cy="2810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pasted-image.pdf" descr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945337" y="8196024"/>
            <a:ext cx="4119251" cy="4458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Quantum SVM"/>
          <p:cNvSpPr txBox="1"/>
          <p:nvPr/>
        </p:nvSpPr>
        <p:spPr>
          <a:xfrm>
            <a:off x="4765687" y="595028"/>
            <a:ext cx="3641304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lnSpc>
                <a:spcPct val="200000"/>
              </a:lnSpc>
              <a:defRPr b="0" sz="3600">
                <a:latin typeface="Verdana"/>
                <a:ea typeface="Verdana"/>
                <a:cs typeface="Verdana"/>
                <a:sym typeface="Verdana"/>
              </a:defRPr>
            </a:pPr>
            <a:r>
              <a:t>Quantum SVM</a:t>
            </a:r>
          </a:p>
        </p:txBody>
      </p:sp>
      <p:sp>
        <p:nvSpPr>
          <p:cNvPr id="301" name="Controlled-Rotation:"/>
          <p:cNvSpPr txBox="1"/>
          <p:nvPr/>
        </p:nvSpPr>
        <p:spPr>
          <a:xfrm>
            <a:off x="984320" y="1642331"/>
            <a:ext cx="358843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lnSpc>
                <a:spcPct val="200000"/>
              </a:lnSpc>
              <a:defRPr b="0" sz="2500">
                <a:latin typeface="Verdana"/>
                <a:ea typeface="Verdana"/>
                <a:cs typeface="Verdana"/>
                <a:sym typeface="Verdana"/>
              </a:defRPr>
            </a:pPr>
            <a:r>
              <a:t>Controlled-Rotation:</a:t>
            </a:r>
          </a:p>
        </p:txBody>
      </p:sp>
      <p:sp>
        <p:nvSpPr>
          <p:cNvPr id="302" name="Non-sparse Matrix Exponentiation:"/>
          <p:cNvSpPr txBox="1"/>
          <p:nvPr/>
        </p:nvSpPr>
        <p:spPr>
          <a:xfrm>
            <a:off x="993363" y="5013159"/>
            <a:ext cx="590240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lnSpc>
                <a:spcPct val="200000"/>
              </a:lnSpc>
              <a:defRPr b="0" sz="2500">
                <a:latin typeface="Verdana"/>
                <a:ea typeface="Verdana"/>
                <a:cs typeface="Verdana"/>
                <a:sym typeface="Verdana"/>
              </a:defRPr>
            </a:pPr>
            <a:r>
              <a:t>Non-sparse Matrix Exponentiation:</a:t>
            </a:r>
          </a:p>
        </p:txBody>
      </p:sp>
      <p:pic>
        <p:nvPicPr>
          <p:cNvPr id="303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5627" y="2405170"/>
            <a:ext cx="6073546" cy="342238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which can be generalized to"/>
          <p:cNvSpPr txBox="1"/>
          <p:nvPr/>
        </p:nvSpPr>
        <p:spPr>
          <a:xfrm>
            <a:off x="1057416" y="3245843"/>
            <a:ext cx="362456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lnSpc>
                <a:spcPct val="200000"/>
              </a:lnSpc>
              <a:defRPr b="0" sz="1800">
                <a:latin typeface="Verdana"/>
                <a:ea typeface="Verdana"/>
                <a:cs typeface="Verdana"/>
                <a:sym typeface="Verdana"/>
              </a:defRPr>
            </a:pPr>
            <a:r>
              <a:t>which can be generalized to </a:t>
            </a:r>
          </a:p>
        </p:txBody>
      </p:sp>
      <p:pic>
        <p:nvPicPr>
          <p:cNvPr id="30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58777" y="3897149"/>
            <a:ext cx="6455124" cy="40839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1628" y="5639155"/>
            <a:ext cx="8670680" cy="533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13341" y="7505918"/>
            <a:ext cx="2688748" cy="2478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pasted-image.pdf" descr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883799" y="8073643"/>
            <a:ext cx="2010230" cy="660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pasted-image.pdf" descr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076294" y="6346581"/>
            <a:ext cx="5823656" cy="8401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haracterization of 6 an 9"/>
          <p:cNvSpPr txBox="1"/>
          <p:nvPr/>
        </p:nvSpPr>
        <p:spPr>
          <a:xfrm>
            <a:off x="3497645" y="609772"/>
            <a:ext cx="631262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lnSpc>
                <a:spcPct val="200000"/>
              </a:lnSpc>
              <a:defRPr b="0" sz="3600">
                <a:latin typeface="Verdana"/>
                <a:ea typeface="Verdana"/>
                <a:cs typeface="Verdana"/>
                <a:sym typeface="Verdana"/>
              </a:defRPr>
            </a:pPr>
            <a:r>
              <a:t>Characterization of 6 an 9</a:t>
            </a:r>
          </a:p>
        </p:txBody>
      </p:sp>
      <p:pic>
        <p:nvPicPr>
          <p:cNvPr id="312" name="circuit.png" descr="circu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5900" y="2410868"/>
            <a:ext cx="10033000" cy="2336801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Li, Zhaokai, et al. &quot;Experimental realization of a quantum support vector machine.&quot; Physical review letters 114.14 (2015): 140504."/>
          <p:cNvSpPr txBox="1"/>
          <p:nvPr/>
        </p:nvSpPr>
        <p:spPr>
          <a:xfrm>
            <a:off x="1465179" y="9358531"/>
            <a:ext cx="9366698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1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Li, Zhaokai, et al. "Experimental realization of a quantum support vector machine." Physical review letters 114.14 (2015): 140504.</a:t>
            </a:r>
          </a:p>
        </p:txBody>
      </p:sp>
      <p:pic>
        <p:nvPicPr>
          <p:cNvPr id="314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00820" y="5611213"/>
            <a:ext cx="9603160" cy="62156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29258" y="6719280"/>
            <a:ext cx="9849394" cy="62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567000" y="8019488"/>
            <a:ext cx="2479525" cy="660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pasted-image.pdf" descr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64135" y="8019488"/>
            <a:ext cx="2214941" cy="660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haracterization of 6 an 9"/>
          <p:cNvSpPr txBox="1"/>
          <p:nvPr/>
        </p:nvSpPr>
        <p:spPr>
          <a:xfrm>
            <a:off x="3497645" y="609772"/>
            <a:ext cx="631262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lnSpc>
                <a:spcPct val="200000"/>
              </a:lnSpc>
              <a:defRPr b="0" sz="3600">
                <a:latin typeface="Verdana"/>
                <a:ea typeface="Verdana"/>
                <a:cs typeface="Verdana"/>
                <a:sym typeface="Verdana"/>
              </a:defRPr>
            </a:pPr>
            <a:r>
              <a:t>Characterization of 6 an 9</a:t>
            </a:r>
          </a:p>
        </p:txBody>
      </p:sp>
      <p:sp>
        <p:nvSpPr>
          <p:cNvPr id="320" name="Demonstration of Results:"/>
          <p:cNvSpPr txBox="1"/>
          <p:nvPr/>
        </p:nvSpPr>
        <p:spPr>
          <a:xfrm>
            <a:off x="984320" y="1655031"/>
            <a:ext cx="418027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lnSpc>
                <a:spcPct val="200000"/>
              </a:lnSpc>
              <a:defRPr b="0" sz="2300">
                <a:latin typeface="Verdana"/>
                <a:ea typeface="Verdana"/>
                <a:cs typeface="Verdana"/>
                <a:sym typeface="Verdana"/>
              </a:defRPr>
            </a:pPr>
            <a:r>
              <a:t>Demonstration of Results:</a:t>
            </a:r>
          </a:p>
        </p:txBody>
      </p:sp>
      <p:pic>
        <p:nvPicPr>
          <p:cNvPr id="321" name="demo_4.png" descr="demo_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2205" y="2497090"/>
            <a:ext cx="4019107" cy="3897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2" name="demo_other_4.png" descr="demo_other_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91764" y="2520935"/>
            <a:ext cx="4019107" cy="3849626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If the number is positive, the machine recognizes it as 6, otherwise 9."/>
          <p:cNvSpPr txBox="1"/>
          <p:nvPr/>
        </p:nvSpPr>
        <p:spPr>
          <a:xfrm>
            <a:off x="991259" y="7054490"/>
            <a:ext cx="850508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lnSpc>
                <a:spcPct val="200000"/>
              </a:lnSpc>
              <a:defRPr b="0" sz="1800">
                <a:latin typeface="Verdana"/>
                <a:ea typeface="Verdana"/>
                <a:cs typeface="Verdana"/>
                <a:sym typeface="Verdana"/>
              </a:defRPr>
            </a:pPr>
            <a:r>
              <a:t>If the number is positive, the machine recognizes it as 6, otherwise 9. </a:t>
            </a:r>
          </a:p>
        </p:txBody>
      </p:sp>
      <p:sp>
        <p:nvSpPr>
          <p:cNvPr id="324" name="https://github.com/JinlongHuang/quantum-SVM"/>
          <p:cNvSpPr txBox="1"/>
          <p:nvPr/>
        </p:nvSpPr>
        <p:spPr>
          <a:xfrm>
            <a:off x="1938907" y="9345831"/>
            <a:ext cx="3825702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355600">
              <a:defRPr b="0"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https://github.com/JinlongHuang/quantum-SVM</a:t>
            </a:r>
          </a:p>
        </p:txBody>
      </p:sp>
      <p:sp>
        <p:nvSpPr>
          <p:cNvPr id="325" name="The first quantum machine learning program targeting computer vision task, at least to our knowledge."/>
          <p:cNvSpPr txBox="1"/>
          <p:nvPr/>
        </p:nvSpPr>
        <p:spPr>
          <a:xfrm>
            <a:off x="25868" y="8095574"/>
            <a:ext cx="12953064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lnSpc>
                <a:spcPct val="200000"/>
              </a:lnSpc>
              <a:defRPr b="0" sz="1900">
                <a:latin typeface="Verdana"/>
                <a:ea typeface="Verdana"/>
                <a:cs typeface="Verdana"/>
                <a:sym typeface="Verdana"/>
              </a:defRPr>
            </a:pPr>
            <a:r>
              <a:t>The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first</a:t>
            </a:r>
            <a:r>
              <a:t> quantum machine learning program targeting computer vision task, at least to our knowledge.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Quantum Supremacy: Boson Sampling"/>
          <p:cNvSpPr txBox="1"/>
          <p:nvPr/>
        </p:nvSpPr>
        <p:spPr>
          <a:xfrm>
            <a:off x="2391795" y="609772"/>
            <a:ext cx="927995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lnSpc>
                <a:spcPct val="200000"/>
              </a:lnSpc>
              <a:defRPr b="0" sz="3600">
                <a:latin typeface="Verdana"/>
                <a:ea typeface="Verdana"/>
                <a:cs typeface="Verdana"/>
                <a:sym typeface="Verdana"/>
              </a:defRPr>
            </a:pPr>
            <a:r>
              <a:t>Quantum Supremacy: Boson Sampling</a:t>
            </a:r>
          </a:p>
        </p:txBody>
      </p:sp>
      <p:pic>
        <p:nvPicPr>
          <p:cNvPr id="328" name="rg16GlynT1000Max5.png" descr="rg16GlynT1000Max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6871" y="2491849"/>
            <a:ext cx="5168773" cy="387658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" name="g20GurT50000Exp1000Max100.png" descr="g20GurT50000Exp1000Max1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03862" y="2532949"/>
            <a:ext cx="5059174" cy="3794381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Boson Sampling 16 photons…"/>
          <p:cNvSpPr txBox="1"/>
          <p:nvPr/>
        </p:nvSpPr>
        <p:spPr>
          <a:xfrm>
            <a:off x="1535153" y="6664663"/>
            <a:ext cx="4192210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lnSpc>
                <a:spcPct val="200000"/>
              </a:lnSpc>
              <a:defRPr b="0" sz="2100">
                <a:latin typeface="Verdana"/>
                <a:ea typeface="Verdana"/>
                <a:cs typeface="Verdana"/>
                <a:sym typeface="Verdana"/>
              </a:defRPr>
            </a:pPr>
            <a:r>
              <a:t>Boson Sampling 16 photons</a:t>
            </a:r>
          </a:p>
          <a:p>
            <a:pPr lvl="1">
              <a:lnSpc>
                <a:spcPct val="200000"/>
              </a:lnSpc>
              <a:defRPr b="0" sz="2100">
                <a:latin typeface="Verdana"/>
                <a:ea typeface="Verdana"/>
                <a:cs typeface="Verdana"/>
                <a:sym typeface="Verdana"/>
              </a:defRPr>
            </a:pPr>
            <a:r>
              <a:t>Glynn’s Algorithm</a:t>
            </a:r>
          </a:p>
        </p:txBody>
      </p:sp>
      <p:sp>
        <p:nvSpPr>
          <p:cNvPr id="331" name="Gaussian Matrix 20x20…"/>
          <p:cNvSpPr txBox="1"/>
          <p:nvPr/>
        </p:nvSpPr>
        <p:spPr>
          <a:xfrm>
            <a:off x="7237179" y="6664663"/>
            <a:ext cx="3510875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lnSpc>
                <a:spcPct val="200000"/>
              </a:lnSpc>
              <a:defRPr b="0" sz="2100">
                <a:latin typeface="Verdana"/>
                <a:ea typeface="Verdana"/>
                <a:cs typeface="Verdana"/>
                <a:sym typeface="Verdana"/>
              </a:defRPr>
            </a:pPr>
            <a:r>
              <a:t>Gaussian Matrix 20x20</a:t>
            </a:r>
          </a:p>
          <a:p>
            <a:pPr lvl="1">
              <a:lnSpc>
                <a:spcPct val="200000"/>
              </a:lnSpc>
              <a:defRPr b="0" sz="2100">
                <a:latin typeface="Verdana"/>
                <a:ea typeface="Verdana"/>
                <a:cs typeface="Verdana"/>
                <a:sym typeface="Verdana"/>
              </a:defRPr>
            </a:pPr>
            <a:r>
              <a:t>Gurvits’s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hank You.…"/>
          <p:cNvSpPr txBox="1"/>
          <p:nvPr/>
        </p:nvSpPr>
        <p:spPr>
          <a:xfrm>
            <a:off x="4809921" y="3589693"/>
            <a:ext cx="3055294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lnSpc>
                <a:spcPct val="200000"/>
              </a:lnSpc>
              <a:defRPr b="0" sz="3600">
                <a:latin typeface="Verdana"/>
                <a:ea typeface="Verdana"/>
                <a:cs typeface="Verdana"/>
                <a:sym typeface="Verdana"/>
              </a:defRPr>
            </a:pPr>
            <a:r>
              <a:t>Thank You.</a:t>
            </a:r>
          </a:p>
          <a:p>
            <a:pPr lvl="1">
              <a:lnSpc>
                <a:spcPct val="200000"/>
              </a:lnSpc>
              <a:defRPr b="0" sz="3600">
                <a:latin typeface="Verdana"/>
                <a:ea typeface="Verdana"/>
                <a:cs typeface="Verdana"/>
                <a:sym typeface="Verdana"/>
              </a:defRPr>
            </a:pPr>
            <a:r>
              <a:t>Q &amp; A?</a:t>
            </a:r>
          </a:p>
        </p:txBody>
      </p:sp>
      <p:pic>
        <p:nvPicPr>
          <p:cNvPr id="334" name="coder.jpg" descr="code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602195"/>
            <a:ext cx="1560659" cy="11958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coder.jpg" descr="code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602195"/>
            <a:ext cx="1560659" cy="1195855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Why Quantum Software?"/>
          <p:cNvSpPr txBox="1"/>
          <p:nvPr/>
        </p:nvSpPr>
        <p:spPr>
          <a:xfrm>
            <a:off x="3571118" y="477070"/>
            <a:ext cx="5862564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Why Quantum Software?</a:t>
            </a:r>
          </a:p>
        </p:txBody>
      </p:sp>
      <p:sp>
        <p:nvSpPr>
          <p:cNvPr id="133" name="Quantum Algorithms:…"/>
          <p:cNvSpPr txBox="1"/>
          <p:nvPr/>
        </p:nvSpPr>
        <p:spPr>
          <a:xfrm>
            <a:off x="1627672" y="2160045"/>
            <a:ext cx="4293928" cy="3548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lnSpc>
                <a:spcPct val="120000"/>
              </a:lnSpc>
              <a:defRPr sz="1900">
                <a:latin typeface="Verdana"/>
                <a:ea typeface="Verdana"/>
                <a:cs typeface="Verdana"/>
                <a:sym typeface="Verdana"/>
              </a:defRPr>
            </a:pPr>
            <a:r>
              <a:t>Quantum Algorithms:</a:t>
            </a:r>
          </a:p>
          <a:p>
            <a:pPr>
              <a:lnSpc>
                <a:spcPct val="120000"/>
              </a:lnSpc>
              <a:defRPr b="0" sz="1900"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lnSpc>
                <a:spcPct val="120000"/>
              </a:lnSpc>
              <a:defRPr b="0" sz="1900">
                <a:latin typeface="Verdana"/>
                <a:ea typeface="Verdana"/>
                <a:cs typeface="Verdana"/>
                <a:sym typeface="Verdana"/>
              </a:defRPr>
            </a:pPr>
            <a:r>
              <a:t>Quantum Fourier Transform</a:t>
            </a:r>
          </a:p>
          <a:p>
            <a:pPr>
              <a:lnSpc>
                <a:spcPct val="120000"/>
              </a:lnSpc>
              <a:defRPr b="0" sz="1900">
                <a:latin typeface="Verdana"/>
                <a:ea typeface="Verdana"/>
                <a:cs typeface="Verdana"/>
                <a:sym typeface="Verdana"/>
              </a:defRPr>
            </a:pPr>
            <a:r>
              <a:t>Shor’s Algorithm</a:t>
            </a:r>
          </a:p>
          <a:p>
            <a:pPr>
              <a:lnSpc>
                <a:spcPct val="120000"/>
              </a:lnSpc>
              <a:defRPr b="0" sz="1900">
                <a:latin typeface="Verdana"/>
                <a:ea typeface="Verdana"/>
                <a:cs typeface="Verdana"/>
                <a:sym typeface="Verdana"/>
              </a:defRPr>
            </a:pPr>
            <a:r>
              <a:t>Eigenvalues Estimation</a:t>
            </a:r>
          </a:p>
          <a:p>
            <a:pPr>
              <a:lnSpc>
                <a:spcPct val="120000"/>
              </a:lnSpc>
              <a:defRPr b="0" sz="1900">
                <a:latin typeface="Verdana"/>
                <a:ea typeface="Verdana"/>
                <a:cs typeface="Verdana"/>
                <a:sym typeface="Verdana"/>
              </a:defRPr>
            </a:pPr>
            <a:r>
              <a:t>Grover’s Algorithm</a:t>
            </a:r>
          </a:p>
          <a:p>
            <a:pPr>
              <a:lnSpc>
                <a:spcPct val="120000"/>
              </a:lnSpc>
              <a:defRPr b="0" sz="1900">
                <a:latin typeface="Verdana"/>
                <a:ea typeface="Verdana"/>
                <a:cs typeface="Verdana"/>
                <a:sym typeface="Verdana"/>
              </a:defRPr>
            </a:pPr>
            <a:r>
              <a:t>HHL </a:t>
            </a:r>
          </a:p>
          <a:p>
            <a:pPr>
              <a:lnSpc>
                <a:spcPct val="120000"/>
              </a:lnSpc>
              <a:defRPr b="0" sz="1900">
                <a:latin typeface="Verdana"/>
                <a:ea typeface="Verdana"/>
                <a:cs typeface="Verdana"/>
                <a:sym typeface="Verdana"/>
              </a:defRPr>
            </a:pPr>
            <a:r>
              <a:t>Quantum SVM</a:t>
            </a:r>
          </a:p>
          <a:p>
            <a:pPr>
              <a:lnSpc>
                <a:spcPct val="120000"/>
              </a:lnSpc>
              <a:defRPr b="0" sz="1900">
                <a:latin typeface="Verdana"/>
                <a:ea typeface="Verdana"/>
                <a:cs typeface="Verdana"/>
                <a:sym typeface="Verdana"/>
              </a:defRPr>
            </a:pPr>
            <a:r>
              <a:t>Quantum Reinforcement Learning</a:t>
            </a:r>
          </a:p>
          <a:p>
            <a:pPr>
              <a:lnSpc>
                <a:spcPct val="120000"/>
              </a:lnSpc>
              <a:defRPr b="0" sz="1900">
                <a:latin typeface="Verdana"/>
                <a:ea typeface="Verdana"/>
                <a:cs typeface="Verdana"/>
                <a:sym typeface="Verdana"/>
              </a:defRPr>
            </a:pPr>
            <a:r>
              <a:t>…</a:t>
            </a:r>
          </a:p>
        </p:txBody>
      </p:sp>
      <p:sp>
        <p:nvSpPr>
          <p:cNvPr id="134" name="Experimental Realization:…"/>
          <p:cNvSpPr txBox="1"/>
          <p:nvPr/>
        </p:nvSpPr>
        <p:spPr>
          <a:xfrm>
            <a:off x="7476003" y="2160045"/>
            <a:ext cx="3685258" cy="3548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defRPr sz="1900">
                <a:latin typeface="Verdana"/>
                <a:ea typeface="Verdana"/>
                <a:cs typeface="Verdana"/>
                <a:sym typeface="Verdana"/>
              </a:defRPr>
            </a:pPr>
            <a:r>
              <a:t>Experimental Realization:</a:t>
            </a:r>
          </a:p>
          <a:p>
            <a:pPr>
              <a:lnSpc>
                <a:spcPct val="120000"/>
              </a:lnSpc>
              <a:defRPr b="0" sz="1900"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lnSpc>
                <a:spcPct val="120000"/>
              </a:lnSpc>
              <a:defRPr b="0" sz="1900">
                <a:latin typeface="Verdana"/>
                <a:ea typeface="Verdana"/>
                <a:cs typeface="Verdana"/>
                <a:sym typeface="Verdana"/>
              </a:defRPr>
            </a:pPr>
            <a:r>
              <a:t>Superconducting</a:t>
            </a:r>
          </a:p>
          <a:p>
            <a:pPr>
              <a:lnSpc>
                <a:spcPct val="120000"/>
              </a:lnSpc>
              <a:defRPr b="0" sz="1900">
                <a:latin typeface="Verdana"/>
                <a:ea typeface="Verdana"/>
                <a:cs typeface="Verdana"/>
                <a:sym typeface="Verdana"/>
              </a:defRPr>
            </a:pPr>
            <a:r>
              <a:t>Ion Trap</a:t>
            </a:r>
          </a:p>
          <a:p>
            <a:pPr>
              <a:lnSpc>
                <a:spcPct val="120000"/>
              </a:lnSpc>
              <a:defRPr b="0" sz="1900">
                <a:latin typeface="Verdana"/>
                <a:ea typeface="Verdana"/>
                <a:cs typeface="Verdana"/>
                <a:sym typeface="Verdana"/>
              </a:defRPr>
            </a:pPr>
            <a:r>
              <a:t>NMR</a:t>
            </a:r>
          </a:p>
          <a:p>
            <a:pPr>
              <a:lnSpc>
                <a:spcPct val="120000"/>
              </a:lnSpc>
              <a:defRPr b="0" sz="1900">
                <a:latin typeface="Verdana"/>
                <a:ea typeface="Verdana"/>
                <a:cs typeface="Verdana"/>
                <a:sym typeface="Verdana"/>
              </a:defRPr>
            </a:pPr>
            <a:r>
              <a:t>Cavity QED</a:t>
            </a:r>
          </a:p>
          <a:p>
            <a:pPr>
              <a:lnSpc>
                <a:spcPct val="120000"/>
              </a:lnSpc>
              <a:defRPr b="0" sz="1900">
                <a:latin typeface="Verdana"/>
                <a:ea typeface="Verdana"/>
                <a:cs typeface="Verdana"/>
                <a:sym typeface="Verdana"/>
              </a:defRPr>
            </a:pPr>
            <a:r>
              <a:t>Optical</a:t>
            </a:r>
          </a:p>
          <a:p>
            <a:pPr>
              <a:lnSpc>
                <a:spcPct val="120000"/>
              </a:lnSpc>
              <a:defRPr b="0" sz="1900">
                <a:latin typeface="Verdana"/>
                <a:ea typeface="Verdana"/>
                <a:cs typeface="Verdana"/>
                <a:sym typeface="Verdana"/>
              </a:defRPr>
            </a:pPr>
            <a:r>
              <a:t>Topological</a:t>
            </a:r>
          </a:p>
          <a:p>
            <a:pPr>
              <a:lnSpc>
                <a:spcPct val="120000"/>
              </a:lnSpc>
              <a:defRPr b="0" sz="1900">
                <a:latin typeface="Verdana"/>
                <a:ea typeface="Verdana"/>
                <a:cs typeface="Verdana"/>
                <a:sym typeface="Verdana"/>
              </a:defRPr>
            </a:pPr>
            <a:r>
              <a:t>Diamond-based</a:t>
            </a:r>
          </a:p>
          <a:p>
            <a:pPr>
              <a:lnSpc>
                <a:spcPct val="120000"/>
              </a:lnSpc>
              <a:defRPr b="0" sz="1900">
                <a:latin typeface="Verdana"/>
                <a:ea typeface="Verdana"/>
                <a:cs typeface="Verdana"/>
                <a:sym typeface="Verdana"/>
              </a:defRPr>
            </a:pPr>
            <a:r>
              <a:t>…</a:t>
            </a:r>
          </a:p>
        </p:txBody>
      </p:sp>
      <p:sp>
        <p:nvSpPr>
          <p:cNvPr id="135" name="How can we test the performance of quantum algorithms in real situation?…"/>
          <p:cNvSpPr txBox="1"/>
          <p:nvPr/>
        </p:nvSpPr>
        <p:spPr>
          <a:xfrm>
            <a:off x="1976093" y="6219680"/>
            <a:ext cx="9259547" cy="1708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b="0" sz="1900">
                <a:latin typeface="Verdana"/>
                <a:ea typeface="Verdana"/>
                <a:cs typeface="Verdana"/>
                <a:sym typeface="Verdana"/>
              </a:defRPr>
            </a:pPr>
            <a:r>
              <a:t>How can we test the performance of quantum algorithms in real situation?</a:t>
            </a:r>
          </a:p>
          <a:p>
            <a:pPr algn="l">
              <a:lnSpc>
                <a:spcPct val="150000"/>
              </a:lnSpc>
              <a:defRPr b="0" sz="1900">
                <a:latin typeface="Verdana"/>
                <a:ea typeface="Verdana"/>
                <a:cs typeface="Verdana"/>
                <a:sym typeface="Verdana"/>
              </a:defRPr>
            </a:pPr>
            <a:r>
              <a:t>What can we do when we have 100/1000 qubits?</a:t>
            </a:r>
          </a:p>
          <a:p>
            <a:pPr algn="l">
              <a:lnSpc>
                <a:spcPct val="150000"/>
              </a:lnSpc>
              <a:defRPr b="0" sz="1900">
                <a:latin typeface="Verdana"/>
                <a:ea typeface="Verdana"/>
                <a:cs typeface="Verdana"/>
                <a:sym typeface="Verdana"/>
              </a:defRPr>
            </a:pPr>
            <a:r>
              <a:t>How to design a quantum computer architecture for best performance?</a:t>
            </a:r>
          </a:p>
          <a:p>
            <a:pPr algn="l">
              <a:lnSpc>
                <a:spcPct val="150000"/>
              </a:lnSpc>
              <a:defRPr b="0" sz="1900">
                <a:latin typeface="Verdana"/>
                <a:ea typeface="Verdana"/>
                <a:cs typeface="Verdana"/>
                <a:sym typeface="Verdana"/>
              </a:defRPr>
            </a:pP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Quantum Computer Architecture"/>
          <p:cNvSpPr txBox="1"/>
          <p:nvPr/>
        </p:nvSpPr>
        <p:spPr>
          <a:xfrm>
            <a:off x="2695116" y="609772"/>
            <a:ext cx="7614568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Quantum Computer Architecture</a:t>
            </a:r>
          </a:p>
        </p:txBody>
      </p:sp>
      <p:pic>
        <p:nvPicPr>
          <p:cNvPr id="138" name="archi.png" descr="arch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22338" y="2190818"/>
            <a:ext cx="7760124" cy="6286134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A Blueprint"/>
          <p:cNvSpPr txBox="1"/>
          <p:nvPr/>
        </p:nvSpPr>
        <p:spPr>
          <a:xfrm>
            <a:off x="1434742" y="1508245"/>
            <a:ext cx="1671874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A Blueprint</a:t>
            </a:r>
          </a:p>
        </p:txBody>
      </p:sp>
      <p:sp>
        <p:nvSpPr>
          <p:cNvPr id="140" name="Van Meter, Rodney, and Clare Horsman. &quot;A blueprint for building a quantum computer.&quot; Communications of the ACM 56.10 (2013): 84-93."/>
          <p:cNvSpPr txBox="1"/>
          <p:nvPr/>
        </p:nvSpPr>
        <p:spPr>
          <a:xfrm>
            <a:off x="100898" y="9397596"/>
            <a:ext cx="10148963" cy="28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000"/>
              </a:lnSpc>
              <a:defRPr b="0" sz="13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Van Meter, Rodney, and Clare Horsman. "A blueprint for building a quantum computer." </a:t>
            </a:r>
            <a:r>
              <a:rPr i="1"/>
              <a:t>Communications of the ACM</a:t>
            </a:r>
            <a:r>
              <a:t> 56.10 (2013): 84-93.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ntroduction to Quipper"/>
          <p:cNvSpPr txBox="1"/>
          <p:nvPr/>
        </p:nvSpPr>
        <p:spPr>
          <a:xfrm>
            <a:off x="3740112" y="639262"/>
            <a:ext cx="5524576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Introduction to Quipper</a:t>
            </a:r>
          </a:p>
        </p:txBody>
      </p:sp>
      <p:sp>
        <p:nvSpPr>
          <p:cNvPr id="143" name="A unified general-purpose programming framework for quantum computation.…"/>
          <p:cNvSpPr txBox="1"/>
          <p:nvPr/>
        </p:nvSpPr>
        <p:spPr>
          <a:xfrm>
            <a:off x="1517374" y="1719366"/>
            <a:ext cx="10456120" cy="3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50031" indent="-250031" algn="l">
              <a:lnSpc>
                <a:spcPct val="200000"/>
              </a:lnSpc>
              <a:buSzPct val="145000"/>
              <a:buChar char="•"/>
              <a:defRPr b="0" sz="2000">
                <a:latin typeface="Verdana"/>
                <a:ea typeface="Verdana"/>
                <a:cs typeface="Verdana"/>
                <a:sym typeface="Verdana"/>
              </a:defRPr>
            </a:pPr>
            <a:r>
              <a:t>A unified general-purpose programming framework for quantum computation.</a:t>
            </a:r>
          </a:p>
          <a:p>
            <a:pPr marL="250031" indent="-250031" algn="l">
              <a:lnSpc>
                <a:spcPct val="200000"/>
              </a:lnSpc>
              <a:buSzPct val="145000"/>
              <a:buChar char="•"/>
              <a:defRPr b="0" sz="2000">
                <a:latin typeface="Verdana"/>
                <a:ea typeface="Verdana"/>
                <a:cs typeface="Verdana"/>
                <a:sym typeface="Verdana"/>
              </a:defRPr>
            </a:pPr>
            <a:r>
              <a:t>Quantum version of Java — A high-level circuit description language. Module.</a:t>
            </a:r>
          </a:p>
          <a:p>
            <a:pPr marL="250031" indent="-250031" algn="l">
              <a:lnSpc>
                <a:spcPct val="200000"/>
              </a:lnSpc>
              <a:buSzPct val="145000"/>
              <a:buChar char="•"/>
              <a:defRPr b="0" sz="2000">
                <a:latin typeface="Verdana"/>
                <a:ea typeface="Verdana"/>
                <a:cs typeface="Verdana"/>
                <a:sym typeface="Verdana"/>
              </a:defRPr>
            </a:pPr>
            <a:r>
              <a:t>Compiled to single qubit gates and two qubits gates. Optimized. Reverse.</a:t>
            </a:r>
          </a:p>
          <a:p>
            <a:pPr marL="250031" indent="-250031" algn="l">
              <a:lnSpc>
                <a:spcPct val="200000"/>
              </a:lnSpc>
              <a:buSzPct val="145000"/>
              <a:buChar char="•"/>
              <a:defRPr b="0" sz="2000">
                <a:latin typeface="Verdana"/>
                <a:ea typeface="Verdana"/>
                <a:cs typeface="Verdana"/>
                <a:sym typeface="Verdana"/>
              </a:defRPr>
            </a:pPr>
            <a:r>
              <a:t>Generate quantum circuits and simulate on classical back-ends.</a:t>
            </a:r>
          </a:p>
          <a:p>
            <a:pPr marL="250031" indent="-250031" algn="l">
              <a:lnSpc>
                <a:spcPct val="200000"/>
              </a:lnSpc>
              <a:buSzPct val="145000"/>
              <a:buChar char="•"/>
              <a:defRPr b="0" sz="2000">
                <a:latin typeface="Verdana"/>
                <a:ea typeface="Verdana"/>
                <a:cs typeface="Verdana"/>
                <a:sym typeface="Verdana"/>
              </a:defRPr>
            </a:pPr>
            <a:r>
              <a:t>Analysis cost of resource of quantum algorithms.</a:t>
            </a:r>
          </a:p>
          <a:p>
            <a:pPr marL="277812" indent="-277812" algn="l">
              <a:buSzPct val="145000"/>
              <a:buChar char="•"/>
              <a:defRPr b="0" sz="2000">
                <a:latin typeface="Verdana"/>
                <a:ea typeface="Verdana"/>
                <a:cs typeface="Verdana"/>
                <a:sym typeface="Verdana"/>
              </a:defRPr>
            </a:pPr>
            <a:r>
              <a:t>Embedded on Haskell, a pure functional classical programming language.</a:t>
            </a:r>
          </a:p>
        </p:txBody>
      </p:sp>
      <p:pic>
        <p:nvPicPr>
          <p:cNvPr id="144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3607" y="5266520"/>
            <a:ext cx="6257586" cy="4052991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iddiqui, Safat, Mohammed Jahirul Islam, and Omar Shehab. &quot;Five Quantum Algorithms Using Quipper.&quot; arXiv preprint arXiv:1406.4481 (2014)."/>
          <p:cNvSpPr txBox="1"/>
          <p:nvPr/>
        </p:nvSpPr>
        <p:spPr>
          <a:xfrm>
            <a:off x="95902" y="9412264"/>
            <a:ext cx="10601295" cy="28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000"/>
              </a:lnSpc>
              <a:defRPr b="0" sz="13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Siddiqui, Safat, Mohammed Jahirul Islam, and Omar Shehab. "Five Quantum Algorithms Using Quipper." </a:t>
            </a:r>
            <a:r>
              <a:rPr i="1"/>
              <a:t>arXiv preprint arXiv:1406.4481</a:t>
            </a:r>
            <a:r>
              <a:t> (2014).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Hello Quantum World…"/>
          <p:cNvSpPr txBox="1"/>
          <p:nvPr/>
        </p:nvSpPr>
        <p:spPr>
          <a:xfrm>
            <a:off x="2083829" y="2730499"/>
            <a:ext cx="5176627" cy="429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77812" indent="-277812" algn="l">
              <a:lnSpc>
                <a:spcPct val="200000"/>
              </a:lnSpc>
              <a:buSzPct val="145000"/>
              <a:buChar char="•"/>
              <a:defRPr b="0" sz="2500">
                <a:latin typeface="Verdana"/>
                <a:ea typeface="Verdana"/>
                <a:cs typeface="Verdana"/>
                <a:sym typeface="Verdana"/>
              </a:defRPr>
            </a:pPr>
            <a:r>
              <a:t>Hello Quantum World</a:t>
            </a:r>
          </a:p>
          <a:p>
            <a:pPr marL="277812" indent="-277812" algn="l">
              <a:lnSpc>
                <a:spcPct val="200000"/>
              </a:lnSpc>
              <a:buSzPct val="145000"/>
              <a:buChar char="•"/>
              <a:defRPr b="0" sz="2500">
                <a:latin typeface="Verdana"/>
                <a:ea typeface="Verdana"/>
                <a:cs typeface="Verdana"/>
                <a:sym typeface="Verdana"/>
              </a:defRPr>
            </a:pPr>
            <a:r>
              <a:t>Entanglement Generation</a:t>
            </a:r>
          </a:p>
          <a:p>
            <a:pPr marL="277812" indent="-277812" algn="l">
              <a:lnSpc>
                <a:spcPct val="200000"/>
              </a:lnSpc>
              <a:buSzPct val="145000"/>
              <a:buChar char="•"/>
              <a:defRPr b="0" sz="2500">
                <a:latin typeface="Verdana"/>
                <a:ea typeface="Verdana"/>
                <a:cs typeface="Verdana"/>
                <a:sym typeface="Verdana"/>
              </a:defRPr>
            </a:pPr>
            <a:r>
              <a:t>Deutsch algorithm</a:t>
            </a:r>
          </a:p>
          <a:p>
            <a:pPr marL="277812" indent="-277812" algn="l">
              <a:lnSpc>
                <a:spcPct val="200000"/>
              </a:lnSpc>
              <a:buSzPct val="145000"/>
              <a:buChar char="•"/>
              <a:defRPr b="0" sz="2500">
                <a:latin typeface="Verdana"/>
                <a:ea typeface="Verdana"/>
                <a:cs typeface="Verdana"/>
                <a:sym typeface="Verdana"/>
              </a:defRPr>
            </a:pPr>
            <a:r>
              <a:t>Deutsch-Jozsa algorithm</a:t>
            </a:r>
          </a:p>
          <a:p>
            <a:pPr marL="277812" indent="-277812" algn="l">
              <a:lnSpc>
                <a:spcPct val="200000"/>
              </a:lnSpc>
              <a:buSzPct val="145000"/>
              <a:buChar char="•"/>
              <a:defRPr b="0" sz="2500">
                <a:latin typeface="Verdana"/>
                <a:ea typeface="Verdana"/>
                <a:cs typeface="Verdana"/>
                <a:sym typeface="Verdana"/>
              </a:defRPr>
            </a:pPr>
            <a:r>
              <a:t>Grover’s Search</a:t>
            </a:r>
          </a:p>
          <a:p>
            <a:pPr marL="277812" indent="-277812" algn="l">
              <a:lnSpc>
                <a:spcPct val="200000"/>
              </a:lnSpc>
              <a:buSzPct val="145000"/>
              <a:buChar char="•"/>
              <a:defRPr b="0" sz="2500">
                <a:latin typeface="Verdana"/>
                <a:ea typeface="Verdana"/>
                <a:cs typeface="Verdana"/>
                <a:sym typeface="Verdana"/>
              </a:defRPr>
            </a:pPr>
            <a:r>
              <a:t>Linear Combination of Unitary</a:t>
            </a:r>
          </a:p>
        </p:txBody>
      </p:sp>
      <p:pic>
        <p:nvPicPr>
          <p:cNvPr id="148" name="coder.jpg" descr="code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602195"/>
            <a:ext cx="1560659" cy="1195855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Elementary Quantum Algorithms in Quipper"/>
          <p:cNvSpPr txBox="1"/>
          <p:nvPr/>
        </p:nvSpPr>
        <p:spPr>
          <a:xfrm>
            <a:off x="1697470" y="634072"/>
            <a:ext cx="104267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lnSpc>
                <a:spcPct val="120000"/>
              </a:lnSpc>
              <a:defRPr b="0" sz="3600">
                <a:latin typeface="Verdana"/>
                <a:ea typeface="Verdana"/>
                <a:cs typeface="Verdana"/>
                <a:sym typeface="Verdana"/>
              </a:defRPr>
            </a:pPr>
            <a:r>
              <a:t>Elementary Quantum Algorithms in Quipper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79176" y="3437221"/>
            <a:ext cx="3541422" cy="798818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Hello Quantum World"/>
          <p:cNvSpPr txBox="1"/>
          <p:nvPr/>
        </p:nvSpPr>
        <p:spPr>
          <a:xfrm>
            <a:off x="5014407" y="1981336"/>
            <a:ext cx="297598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1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Hello Quantum World</a:t>
            </a:r>
          </a:p>
        </p:txBody>
      </p:sp>
      <p:sp>
        <p:nvSpPr>
          <p:cNvPr id="153" name="Entanglement Generation"/>
          <p:cNvSpPr txBox="1"/>
          <p:nvPr/>
        </p:nvSpPr>
        <p:spPr>
          <a:xfrm>
            <a:off x="4731689" y="5582462"/>
            <a:ext cx="354142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1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Entanglement Generation</a:t>
            </a:r>
          </a:p>
        </p:txBody>
      </p:sp>
      <p:pic>
        <p:nvPicPr>
          <p:cNvPr id="154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39963" y="6813944"/>
            <a:ext cx="3737018" cy="110341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➜  myQuipper ./entanglement…"/>
          <p:cNvSpPr txBox="1"/>
          <p:nvPr/>
        </p:nvSpPr>
        <p:spPr>
          <a:xfrm>
            <a:off x="7605525" y="6398515"/>
            <a:ext cx="2890256" cy="247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➜  myQuipper ./entanglement</a:t>
            </a:r>
          </a:p>
          <a:p>
            <a:pPr algn="l"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(True,True)</a:t>
            </a:r>
          </a:p>
          <a:p>
            <a:pPr algn="l"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(False,False)</a:t>
            </a:r>
          </a:p>
          <a:p>
            <a:pPr algn="l"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(True,True)</a:t>
            </a:r>
          </a:p>
          <a:p>
            <a:pPr algn="l"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(False,False)</a:t>
            </a:r>
          </a:p>
          <a:p>
            <a:pPr algn="l"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(False,False)</a:t>
            </a:r>
          </a:p>
          <a:p>
            <a:pPr algn="l"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(False,False)</a:t>
            </a:r>
          </a:p>
          <a:p>
            <a:pPr algn="l"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(False,False)</a:t>
            </a:r>
          </a:p>
          <a:p>
            <a:pPr algn="l"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(True,True)</a:t>
            </a:r>
          </a:p>
          <a:p>
            <a:pPr algn="l"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(True,True)</a:t>
            </a:r>
          </a:p>
          <a:p>
            <a:pPr algn="l"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(False,False)</a:t>
            </a:r>
          </a:p>
        </p:txBody>
      </p:sp>
      <p:sp>
        <p:nvSpPr>
          <p:cNvPr id="156" name="import Quipper…"/>
          <p:cNvSpPr txBox="1"/>
          <p:nvPr/>
        </p:nvSpPr>
        <p:spPr>
          <a:xfrm>
            <a:off x="1502119" y="2757130"/>
            <a:ext cx="5739818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import Quipper</a:t>
            </a:r>
          </a:p>
          <a:p>
            <a:pPr algn="l">
              <a:defRPr b="0" sz="15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algn="l"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hello_quantum_world :: Bool -&gt; Circ Qubit</a:t>
            </a:r>
          </a:p>
          <a:p>
            <a:pPr algn="l"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hello_quantum_world var = do</a:t>
            </a:r>
          </a:p>
          <a:p>
            <a:pPr algn="l"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  qbit &lt;- qinit var</a:t>
            </a:r>
          </a:p>
          <a:p>
            <a:pPr algn="l"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  label (qbit) ("&lt;| Hello Quantum World! |&gt;")</a:t>
            </a:r>
          </a:p>
          <a:p>
            <a:pPr algn="l"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  return qbit</a:t>
            </a:r>
          </a:p>
          <a:p>
            <a:pPr algn="l">
              <a:defRPr b="0" sz="15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algn="l"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main = print_simple Preview (hello_quantum_world False)</a:t>
            </a:r>
          </a:p>
        </p:txBody>
      </p:sp>
      <p:sp>
        <p:nvSpPr>
          <p:cNvPr id="157" name="Elementary Quantum Algorithms in Quipper"/>
          <p:cNvSpPr txBox="1"/>
          <p:nvPr/>
        </p:nvSpPr>
        <p:spPr>
          <a:xfrm>
            <a:off x="1697470" y="634072"/>
            <a:ext cx="104267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lnSpc>
                <a:spcPct val="120000"/>
              </a:lnSpc>
              <a:defRPr b="0" sz="3600">
                <a:latin typeface="Verdana"/>
                <a:ea typeface="Verdana"/>
                <a:cs typeface="Verdana"/>
                <a:sym typeface="Verdana"/>
              </a:defRPr>
            </a:pPr>
            <a:r>
              <a:t>Elementary Quantum Algorithms in Quipper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Oracle:"/>
          <p:cNvSpPr txBox="1"/>
          <p:nvPr/>
        </p:nvSpPr>
        <p:spPr>
          <a:xfrm>
            <a:off x="3492875" y="3248305"/>
            <a:ext cx="94688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Oracle:</a:t>
            </a:r>
          </a:p>
        </p:txBody>
      </p:sp>
      <p:sp>
        <p:nvSpPr>
          <p:cNvPr id="160" name="Phase Kick-Back:"/>
          <p:cNvSpPr txBox="1"/>
          <p:nvPr/>
        </p:nvSpPr>
        <p:spPr>
          <a:xfrm>
            <a:off x="3039221" y="4540971"/>
            <a:ext cx="209010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Phase Kick-Back:</a:t>
            </a:r>
          </a:p>
        </p:txBody>
      </p:sp>
      <p:pic>
        <p:nvPicPr>
          <p:cNvPr id="161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1465" y="3822265"/>
            <a:ext cx="3289704" cy="3070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0970" y="5097722"/>
            <a:ext cx="5126974" cy="6678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09720" y="1844996"/>
            <a:ext cx="5450794" cy="11547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114565" y="3229255"/>
            <a:ext cx="2854090" cy="8386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pasted-image.pdf" descr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798053" y="4730080"/>
            <a:ext cx="3487114" cy="869982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Deutsch Algorithm:"/>
          <p:cNvSpPr txBox="1"/>
          <p:nvPr/>
        </p:nvSpPr>
        <p:spPr>
          <a:xfrm>
            <a:off x="2539363" y="6024934"/>
            <a:ext cx="308982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Deutsch Algorithm:</a:t>
            </a:r>
          </a:p>
        </p:txBody>
      </p:sp>
      <p:sp>
        <p:nvSpPr>
          <p:cNvPr id="167" name="The first qubit:"/>
          <p:cNvSpPr txBox="1"/>
          <p:nvPr/>
        </p:nvSpPr>
        <p:spPr>
          <a:xfrm>
            <a:off x="720305" y="6733962"/>
            <a:ext cx="183270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The first qubit:</a:t>
            </a:r>
          </a:p>
        </p:txBody>
      </p:sp>
      <p:sp>
        <p:nvSpPr>
          <p:cNvPr id="168" name="Classical: 2 queries"/>
          <p:cNvSpPr txBox="1"/>
          <p:nvPr/>
        </p:nvSpPr>
        <p:spPr>
          <a:xfrm>
            <a:off x="7875057" y="2014214"/>
            <a:ext cx="333310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2600">
                <a:latin typeface="Verdana"/>
                <a:ea typeface="Verdana"/>
                <a:cs typeface="Verdana"/>
                <a:sym typeface="Verdana"/>
              </a:defRPr>
            </a:pPr>
            <a:r>
              <a:t>Classical: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2</a:t>
            </a:r>
            <a:r>
              <a:t> queries</a:t>
            </a:r>
          </a:p>
        </p:txBody>
      </p:sp>
      <p:sp>
        <p:nvSpPr>
          <p:cNvPr id="169" name="Quantum: 1 query"/>
          <p:cNvSpPr txBox="1"/>
          <p:nvPr/>
        </p:nvSpPr>
        <p:spPr>
          <a:xfrm>
            <a:off x="8237297" y="8481422"/>
            <a:ext cx="319041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2600">
                <a:latin typeface="Verdana"/>
                <a:ea typeface="Verdana"/>
                <a:cs typeface="Verdana"/>
                <a:sym typeface="Verdana"/>
              </a:defRPr>
            </a:pPr>
            <a:r>
              <a:t>Quantum: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1</a:t>
            </a:r>
            <a:r>
              <a:t> query</a:t>
            </a:r>
          </a:p>
        </p:txBody>
      </p:sp>
      <p:pic>
        <p:nvPicPr>
          <p:cNvPr id="170" name="pasted-image.pdf" descr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802358" y="6657097"/>
            <a:ext cx="3665517" cy="2351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pasted-image.pdf" descr="pasted-image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816213" y="6733962"/>
            <a:ext cx="5450794" cy="1084137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Elementary Quantum Algorithms in Quipper"/>
          <p:cNvSpPr txBox="1"/>
          <p:nvPr/>
        </p:nvSpPr>
        <p:spPr>
          <a:xfrm>
            <a:off x="1697470" y="634072"/>
            <a:ext cx="104267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lnSpc>
                <a:spcPct val="120000"/>
              </a:lnSpc>
              <a:defRPr b="0" sz="3600">
                <a:latin typeface="Verdana"/>
                <a:ea typeface="Verdana"/>
                <a:cs typeface="Verdana"/>
                <a:sym typeface="Verdana"/>
              </a:defRPr>
            </a:pPr>
            <a:r>
              <a:t>Elementary Quantum Algorithms in Quipper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5877" y="5020622"/>
            <a:ext cx="4367574" cy="8308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7276" y="5079991"/>
            <a:ext cx="4713328" cy="786706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Deutsch algorithm"/>
          <p:cNvSpPr txBox="1"/>
          <p:nvPr/>
        </p:nvSpPr>
        <p:spPr>
          <a:xfrm>
            <a:off x="4818574" y="2009157"/>
            <a:ext cx="304327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5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Deutsch algorithm</a:t>
            </a:r>
          </a:p>
        </p:txBody>
      </p:sp>
      <p:sp>
        <p:nvSpPr>
          <p:cNvPr id="177" name="Constant Oracle"/>
          <p:cNvSpPr txBox="1"/>
          <p:nvPr/>
        </p:nvSpPr>
        <p:spPr>
          <a:xfrm>
            <a:off x="2048819" y="6076240"/>
            <a:ext cx="194767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Constant Oracle</a:t>
            </a:r>
          </a:p>
        </p:txBody>
      </p:sp>
      <p:sp>
        <p:nvSpPr>
          <p:cNvPr id="178" name="Balanced Oracle"/>
          <p:cNvSpPr txBox="1"/>
          <p:nvPr/>
        </p:nvSpPr>
        <p:spPr>
          <a:xfrm>
            <a:off x="8257835" y="6076240"/>
            <a:ext cx="195984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Balanced Oracle</a:t>
            </a:r>
          </a:p>
        </p:txBody>
      </p:sp>
      <p:sp>
        <p:nvSpPr>
          <p:cNvPr id="179" name="➜  myQuipper ./deutsch…"/>
          <p:cNvSpPr txBox="1"/>
          <p:nvPr/>
        </p:nvSpPr>
        <p:spPr>
          <a:xfrm>
            <a:off x="5210023" y="7104330"/>
            <a:ext cx="2584754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➜  myQuipper ./deutsch</a:t>
            </a:r>
          </a:p>
          <a:p>
            <a:pPr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Given oracle is Constant.</a:t>
            </a:r>
          </a:p>
          <a:p>
            <a:pPr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Given oracle is Constant.</a:t>
            </a:r>
          </a:p>
          <a:p>
            <a:pPr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Given oracle is Balanced.</a:t>
            </a:r>
          </a:p>
          <a:p>
            <a:pPr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Given oracle is Balanced.</a:t>
            </a:r>
          </a:p>
        </p:txBody>
      </p:sp>
      <p:sp>
        <p:nvSpPr>
          <p:cNvPr id="180" name="-- | initialize oracle function f(x)…"/>
          <p:cNvSpPr txBox="1"/>
          <p:nvPr/>
        </p:nvSpPr>
        <p:spPr>
          <a:xfrm>
            <a:off x="911036" y="3206442"/>
            <a:ext cx="5761317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1300">
                <a:latin typeface="Verdana"/>
                <a:ea typeface="Verdana"/>
                <a:cs typeface="Verdana"/>
                <a:sym typeface="Verdana"/>
              </a:defRPr>
            </a:pPr>
            <a:r>
              <a:t>-- | initialize oracle function f(x)</a:t>
            </a:r>
          </a:p>
          <a:p>
            <a:pPr algn="l">
              <a:defRPr b="0" sz="1300">
                <a:latin typeface="Verdana"/>
                <a:ea typeface="Verdana"/>
                <a:cs typeface="Verdana"/>
                <a:sym typeface="Verdana"/>
              </a:defRPr>
            </a:pPr>
            <a:r>
              <a:t>constant_oracle_function_1 :: (Qubit, Qubit) -&gt; Circ (Qubit, Qubit)</a:t>
            </a:r>
          </a:p>
          <a:p>
            <a:pPr algn="l">
              <a:defRPr b="0" sz="1300">
                <a:latin typeface="Verdana"/>
                <a:ea typeface="Verdana"/>
                <a:cs typeface="Verdana"/>
                <a:sym typeface="Verdana"/>
              </a:defRPr>
            </a:pPr>
            <a:r>
              <a:t>constant_oracle_function_1 (x, y) = do</a:t>
            </a:r>
          </a:p>
          <a:p>
            <a:pPr algn="l">
              <a:defRPr b="0" sz="1300">
                <a:latin typeface="Verdana"/>
                <a:ea typeface="Verdana"/>
                <a:cs typeface="Verdana"/>
                <a:sym typeface="Verdana"/>
              </a:defRPr>
            </a:pPr>
            <a:r>
              <a:t>  -- f(0) = 0; f(1) = 0</a:t>
            </a:r>
          </a:p>
          <a:p>
            <a:pPr algn="l">
              <a:defRPr b="0" sz="1300">
                <a:latin typeface="Verdana"/>
                <a:ea typeface="Verdana"/>
                <a:cs typeface="Verdana"/>
                <a:sym typeface="Verdana"/>
              </a:defRPr>
            </a:pPr>
            <a:r>
              <a:t>  return (x, y)</a:t>
            </a:r>
          </a:p>
        </p:txBody>
      </p:sp>
      <p:sp>
        <p:nvSpPr>
          <p:cNvPr id="181" name="-- | initialize oracle function f(x)…"/>
          <p:cNvSpPr txBox="1"/>
          <p:nvPr/>
        </p:nvSpPr>
        <p:spPr>
          <a:xfrm>
            <a:off x="6921700" y="3077817"/>
            <a:ext cx="578904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1300">
                <a:latin typeface="Verdana"/>
                <a:ea typeface="Verdana"/>
                <a:cs typeface="Verdana"/>
                <a:sym typeface="Verdana"/>
              </a:defRPr>
            </a:pPr>
            <a:r>
              <a:t>-- | initialize oracle function f(x)</a:t>
            </a:r>
          </a:p>
          <a:p>
            <a:pPr algn="l">
              <a:defRPr b="0" sz="1300">
                <a:latin typeface="Verdana"/>
                <a:ea typeface="Verdana"/>
                <a:cs typeface="Verdana"/>
                <a:sym typeface="Verdana"/>
              </a:defRPr>
            </a:pPr>
            <a:r>
              <a:t>balanced_oracle_function_1 :: (Qubit, Qubit) -&gt; Circ (Qubit, Qubit)</a:t>
            </a:r>
          </a:p>
          <a:p>
            <a:pPr algn="l">
              <a:defRPr b="0" sz="1300">
                <a:latin typeface="Verdana"/>
                <a:ea typeface="Verdana"/>
                <a:cs typeface="Verdana"/>
                <a:sym typeface="Verdana"/>
              </a:defRPr>
            </a:pPr>
            <a:r>
              <a:t>balanced_oracle_function_1 (x, y) = do</a:t>
            </a:r>
          </a:p>
          <a:p>
            <a:pPr algn="l">
              <a:defRPr b="0" sz="1300">
                <a:latin typeface="Verdana"/>
                <a:ea typeface="Verdana"/>
                <a:cs typeface="Verdana"/>
                <a:sym typeface="Verdana"/>
              </a:defRPr>
            </a:pPr>
            <a:r>
              <a:t>  -- f(0) = 1; f(1) = 0</a:t>
            </a:r>
          </a:p>
          <a:p>
            <a:pPr algn="l">
              <a:defRPr b="0" sz="1300">
                <a:latin typeface="Verdana"/>
                <a:ea typeface="Verdana"/>
                <a:cs typeface="Verdana"/>
                <a:sym typeface="Verdana"/>
              </a:defRPr>
            </a:pPr>
            <a:r>
              <a:t>  qnot_at y `controlled` x</a:t>
            </a:r>
          </a:p>
          <a:p>
            <a:pPr algn="l">
              <a:defRPr b="0" sz="1300">
                <a:latin typeface="Verdana"/>
                <a:ea typeface="Verdana"/>
                <a:cs typeface="Verdana"/>
                <a:sym typeface="Verdana"/>
              </a:defRPr>
            </a:pPr>
            <a:r>
              <a:t>  return (x, y)</a:t>
            </a:r>
          </a:p>
        </p:txBody>
      </p:sp>
      <p:sp>
        <p:nvSpPr>
          <p:cNvPr id="182" name="Elementary Quantum Algorithms in Quipper"/>
          <p:cNvSpPr txBox="1"/>
          <p:nvPr/>
        </p:nvSpPr>
        <p:spPr>
          <a:xfrm>
            <a:off x="1697470" y="634072"/>
            <a:ext cx="104267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lnSpc>
                <a:spcPct val="120000"/>
              </a:lnSpc>
              <a:defRPr b="0" sz="3600">
                <a:latin typeface="Verdana"/>
                <a:ea typeface="Verdana"/>
                <a:cs typeface="Verdana"/>
                <a:sym typeface="Verdana"/>
              </a:defRPr>
            </a:pPr>
            <a:r>
              <a:t>Elementary Quantum Algorithms in Quipper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