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9271-B0FC-46BF-970F-DCCF9EE7D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2719653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APOYO A LA DECISIÓN EN OPERACIONES DE trenes de SEPARACIÓN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43ABF-311D-4DC8-B9AA-EEE04204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368236"/>
            <a:ext cx="9448800" cy="685800"/>
          </a:xfrm>
        </p:spPr>
        <p:txBody>
          <a:bodyPr/>
          <a:lstStyle/>
          <a:p>
            <a:r>
              <a:rPr lang="es-ES" dirty="0"/>
              <a:t>Julián García Sánchez</a:t>
            </a:r>
          </a:p>
        </p:txBody>
      </p:sp>
    </p:spTree>
    <p:extLst>
      <p:ext uri="{BB962C8B-B14F-4D97-AF65-F5344CB8AC3E}">
        <p14:creationId xmlns:p14="http://schemas.microsoft.com/office/powerpoint/2010/main" val="27472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DE5E2-D0AD-47F1-8870-B2FDA5AE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645F4-E5B5-4234-9A25-0D5DA602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Motivación y Alcance</a:t>
            </a:r>
          </a:p>
          <a:p>
            <a:r>
              <a:rPr lang="es-ES" dirty="0"/>
              <a:t>2. El experto</a:t>
            </a:r>
          </a:p>
          <a:p>
            <a:r>
              <a:rPr lang="es-ES" dirty="0"/>
              <a:t>3. Elementos del sistema</a:t>
            </a:r>
          </a:p>
          <a:p>
            <a:r>
              <a:rPr lang="es-ES" dirty="0"/>
              <a:t>4. Diagrama de flujo</a:t>
            </a:r>
          </a:p>
          <a:p>
            <a:r>
              <a:rPr lang="es-ES" dirty="0"/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20169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3ECB7-7897-4D0A-A473-97C3A03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Y 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CDA90-DD3F-412C-9572-41901201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2538454"/>
            <a:ext cx="10820400" cy="2033546"/>
          </a:xfrm>
        </p:spPr>
        <p:txBody>
          <a:bodyPr>
            <a:normAutofit/>
          </a:bodyPr>
          <a:lstStyle/>
          <a:p>
            <a:r>
              <a:rPr lang="es-ES" dirty="0"/>
              <a:t>Las operaciones de separación son operaciones frecuentes en el día a día de cualquier refinería.</a:t>
            </a:r>
          </a:p>
          <a:p>
            <a:r>
              <a:rPr lang="es-ES" dirty="0"/>
              <a:t>¿En qué consisten?</a:t>
            </a:r>
          </a:p>
          <a:p>
            <a:r>
              <a:rPr lang="es-ES" dirty="0"/>
              <a:t>La importancia del orden.</a:t>
            </a:r>
          </a:p>
          <a:p>
            <a:r>
              <a:rPr lang="es-ES" dirty="0"/>
              <a:t>Máximo de cuatro componentes.</a:t>
            </a:r>
          </a:p>
        </p:txBody>
      </p:sp>
      <p:pic>
        <p:nvPicPr>
          <p:cNvPr id="1026" name="Picture 2" descr="Resultado de imagen de refinerÃ­a">
            <a:extLst>
              <a:ext uri="{FF2B5EF4-FFF2-40B4-BE49-F238E27FC236}">
                <a16:creationId xmlns:a16="http://schemas.microsoft.com/office/drawing/2014/main" id="{62B4A059-9894-4860-9D30-29D019D9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5" y="3125991"/>
            <a:ext cx="4970585" cy="35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9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70CD-93D0-4CD6-AE73-0BE3F107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experto</a:t>
            </a:r>
          </a:p>
        </p:txBody>
      </p:sp>
      <p:pic>
        <p:nvPicPr>
          <p:cNvPr id="2050" name="Picture 2" descr="https://i.gyazo.com/f8b81654ddbe7226c9ad86e9aec2ada3.png">
            <a:extLst>
              <a:ext uri="{FF2B5EF4-FFF2-40B4-BE49-F238E27FC236}">
                <a16:creationId xmlns:a16="http://schemas.microsoft.com/office/drawing/2014/main" id="{25FDD165-3921-4606-A28B-EC303AEC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28" y="1810989"/>
            <a:ext cx="6862543" cy="464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529C-EFC5-481C-A05F-34CFBC10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0AB8B-9FC1-465B-9479-6728DBAF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4" y="3042138"/>
            <a:ext cx="4420772" cy="1758462"/>
          </a:xfrm>
        </p:spPr>
        <p:txBody>
          <a:bodyPr/>
          <a:lstStyle/>
          <a:p>
            <a:r>
              <a:rPr lang="es-ES" dirty="0"/>
              <a:t>Componente problemático</a:t>
            </a:r>
          </a:p>
          <a:p>
            <a:r>
              <a:rPr lang="es-ES" dirty="0"/>
              <a:t>Componente más volátil</a:t>
            </a:r>
          </a:p>
          <a:p>
            <a:r>
              <a:rPr lang="es-ES" dirty="0"/>
              <a:t>Componente mayoritario</a:t>
            </a:r>
          </a:p>
          <a:p>
            <a:r>
              <a:rPr lang="es-ES" dirty="0"/>
              <a:t>Compuesto final</a:t>
            </a:r>
          </a:p>
        </p:txBody>
      </p:sp>
      <p:pic>
        <p:nvPicPr>
          <p:cNvPr id="3074" name="Picture 2" descr="Resultado de imagen de logo danger">
            <a:extLst>
              <a:ext uri="{FF2B5EF4-FFF2-40B4-BE49-F238E27FC236}">
                <a16:creationId xmlns:a16="http://schemas.microsoft.com/office/drawing/2014/main" id="{2D2E227F-ECA9-42CA-811D-B8903FED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3932"/>
            <a:ext cx="1732494" cy="15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aire">
            <a:extLst>
              <a:ext uri="{FF2B5EF4-FFF2-40B4-BE49-F238E27FC236}">
                <a16:creationId xmlns:a16="http://schemas.microsoft.com/office/drawing/2014/main" id="{9FC75434-AA87-42CE-B2C5-04BDDF23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893" y="2383932"/>
            <a:ext cx="1732494" cy="15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cantidad">
            <a:extLst>
              <a:ext uri="{FF2B5EF4-FFF2-40B4-BE49-F238E27FC236}">
                <a16:creationId xmlns:a16="http://schemas.microsoft.com/office/drawing/2014/main" id="{96C444DF-7372-4D28-9BF6-D491004C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04005"/>
            <a:ext cx="1732494" cy="15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de objetivo">
            <a:extLst>
              <a:ext uri="{FF2B5EF4-FFF2-40B4-BE49-F238E27FC236}">
                <a16:creationId xmlns:a16="http://schemas.microsoft.com/office/drawing/2014/main" id="{E6BD6FBD-5E19-4DC0-86B1-1AD157E5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53" y="4250217"/>
            <a:ext cx="1392300" cy="200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1CCD4-CCE4-4ACF-85FB-AA1ACEB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750" y="764373"/>
            <a:ext cx="3037449" cy="501719"/>
          </a:xfrm>
        </p:spPr>
        <p:txBody>
          <a:bodyPr>
            <a:normAutofit fontScale="90000"/>
          </a:bodyPr>
          <a:lstStyle/>
          <a:p>
            <a:r>
              <a:rPr lang="es-ES" dirty="0"/>
              <a:t>DIAGRAMA DE FLUJO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8A6450-200A-4E1A-AC5C-B978A8278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091" y="618978"/>
            <a:ext cx="6440202" cy="5994159"/>
          </a:xfrm>
        </p:spPr>
      </p:pic>
    </p:spTree>
    <p:extLst>
      <p:ext uri="{BB962C8B-B14F-4D97-AF65-F5344CB8AC3E}">
        <p14:creationId xmlns:p14="http://schemas.microsoft.com/office/powerpoint/2010/main" val="128376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71288-8F7A-4451-8789-18523BD5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B2204-84DA-47BB-B77F-F1505EF7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Caso 1:</a:t>
            </a:r>
          </a:p>
          <a:p>
            <a:pPr lvl="1"/>
            <a:r>
              <a:rPr lang="es-ES" dirty="0"/>
              <a:t>Agua -&gt; mayoritario</a:t>
            </a:r>
          </a:p>
          <a:p>
            <a:pPr lvl="1"/>
            <a:r>
              <a:rPr lang="es-ES" dirty="0"/>
              <a:t>Metano -&gt; volátil</a:t>
            </a:r>
          </a:p>
          <a:p>
            <a:pPr lvl="1"/>
            <a:r>
              <a:rPr lang="es-ES" dirty="0"/>
              <a:t>Butano -&gt; producto final</a:t>
            </a:r>
          </a:p>
          <a:p>
            <a:pPr lvl="1"/>
            <a:r>
              <a:rPr lang="es-ES" dirty="0"/>
              <a:t>Ácido sulfhídrico -&gt; más problemático</a:t>
            </a:r>
          </a:p>
          <a:p>
            <a:endParaRPr lang="es-ES" dirty="0"/>
          </a:p>
          <a:p>
            <a:r>
              <a:rPr lang="es-ES" dirty="0"/>
              <a:t>Caso 2:</a:t>
            </a:r>
          </a:p>
          <a:p>
            <a:pPr lvl="1"/>
            <a:r>
              <a:rPr lang="es-ES" dirty="0"/>
              <a:t>Fósforo -&gt; producto final</a:t>
            </a:r>
          </a:p>
          <a:p>
            <a:pPr lvl="1"/>
            <a:r>
              <a:rPr lang="es-ES" dirty="0"/>
              <a:t>Monóxido de carbono -&gt; volátil</a:t>
            </a:r>
          </a:p>
          <a:p>
            <a:pPr lvl="1"/>
            <a:r>
              <a:rPr lang="es-ES" dirty="0"/>
              <a:t>Cal -&gt; más problemático</a:t>
            </a:r>
          </a:p>
          <a:p>
            <a:pPr lvl="1"/>
            <a:r>
              <a:rPr lang="es-ES" dirty="0"/>
              <a:t>Sílice -&gt; mayoritario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098" name="Picture 2" descr="Resultado de imagen de repsol puertollano">
            <a:extLst>
              <a:ext uri="{FF2B5EF4-FFF2-40B4-BE49-F238E27FC236}">
                <a16:creationId xmlns:a16="http://schemas.microsoft.com/office/drawing/2014/main" id="{1CF6A3E6-1D3D-4900-A89E-AE748217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84" y="1856562"/>
            <a:ext cx="4150116" cy="22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producciÃ³n de fÃ³sforo">
            <a:extLst>
              <a:ext uri="{FF2B5EF4-FFF2-40B4-BE49-F238E27FC236}">
                <a16:creationId xmlns:a16="http://schemas.microsoft.com/office/drawing/2014/main" id="{FAEC005C-1C7A-4E1D-8F84-E75ACECF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84" y="4292361"/>
            <a:ext cx="4150116" cy="22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849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49</TotalTime>
  <Words>127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SISTEMA DE APOYO A LA DECISIÓN EN OPERACIONES DE trenes de SEPARACIÓN</vt:lpstr>
      <vt:lpstr>Índice</vt:lpstr>
      <vt:lpstr>MOTIVACIÓN Y ALCANCE</vt:lpstr>
      <vt:lpstr>El experto</vt:lpstr>
      <vt:lpstr>Elementos del sistema</vt:lpstr>
      <vt:lpstr>DIAGRAMA DE FLUJO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APOYO A LA DECISIÓN EN OPERACIONES DE trenes de SEPARACIÓN</dc:title>
  <dc:creator>JULIÁN GARCÍA SÁNCHEZ</dc:creator>
  <cp:lastModifiedBy>JULIÁN GARCÍA SÁNCHEZ</cp:lastModifiedBy>
  <cp:revision>5</cp:revision>
  <dcterms:created xsi:type="dcterms:W3CDTF">2018-05-01T22:38:50Z</dcterms:created>
  <dcterms:modified xsi:type="dcterms:W3CDTF">2018-05-01T23:28:31Z</dcterms:modified>
</cp:coreProperties>
</file>