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8"/>
  </p:notesMasterIdLst>
  <p:sldIdLst>
    <p:sldId id="257" r:id="rId3"/>
    <p:sldId id="259" r:id="rId4"/>
    <p:sldId id="287" r:id="rId5"/>
    <p:sldId id="286" r:id="rId6"/>
    <p:sldId id="288" r:id="rId7"/>
    <p:sldId id="272" r:id="rId8"/>
    <p:sldId id="273" r:id="rId9"/>
    <p:sldId id="274" r:id="rId10"/>
    <p:sldId id="294" r:id="rId11"/>
    <p:sldId id="290" r:id="rId12"/>
    <p:sldId id="292" r:id="rId13"/>
    <p:sldId id="293" r:id="rId14"/>
    <p:sldId id="269" r:id="rId15"/>
    <p:sldId id="270" r:id="rId16"/>
    <p:sldId id="289" r:id="rId17"/>
    <p:sldId id="291" r:id="rId18"/>
    <p:sldId id="276" r:id="rId19"/>
    <p:sldId id="277" r:id="rId20"/>
    <p:sldId id="278" r:id="rId21"/>
    <p:sldId id="279" r:id="rId22"/>
    <p:sldId id="280" r:id="rId23"/>
    <p:sldId id="281" r:id="rId24"/>
    <p:sldId id="282" r:id="rId25"/>
    <p:sldId id="283" r:id="rId26"/>
    <p:sldId id="285" r:id="rId2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72" y="5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3964D5-9AA2-476D-B47D-1B242ADD100A}" type="datetimeFigureOut">
              <a:rPr lang="es-ES" smtClean="0"/>
              <a:t>02/12/2011</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43D474-9203-436B-A230-C119BF782CB6}" type="slidenum">
              <a:rPr lang="es-ES" smtClean="0"/>
              <a:t>‹Nº›</a:t>
            </a:fld>
            <a:endParaRPr lang="es-ES"/>
          </a:p>
        </p:txBody>
      </p:sp>
    </p:spTree>
    <p:extLst>
      <p:ext uri="{BB962C8B-B14F-4D97-AF65-F5344CB8AC3E}">
        <p14:creationId xmlns:p14="http://schemas.microsoft.com/office/powerpoint/2010/main" val="2164826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dirty="0" smtClean="0"/>
          </a:p>
        </p:txBody>
      </p:sp>
      <p:sp>
        <p:nvSpPr>
          <p:cNvPr id="3277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F0ECFBD9-12AB-49A7-B199-62A3BCC95426}" type="slidenum">
              <a:rPr lang="es-ES" smtClean="0">
                <a:solidFill>
                  <a:prstClr val="black"/>
                </a:solidFill>
              </a:rPr>
              <a:pPr eaLnBrk="1" hangingPunct="1"/>
              <a:t>1</a:t>
            </a:fld>
            <a:endParaRPr lang="es-ES" smtClean="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dirty="0" smtClean="0"/>
          </a:p>
        </p:txBody>
      </p:sp>
      <p:sp>
        <p:nvSpPr>
          <p:cNvPr id="3482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2630874F-24A0-4974-A505-87F6930D73A7}" type="slidenum">
              <a:rPr lang="es-ES" smtClean="0">
                <a:solidFill>
                  <a:prstClr val="black"/>
                </a:solidFill>
              </a:rPr>
              <a:pPr eaLnBrk="1" hangingPunct="1"/>
              <a:t>2</a:t>
            </a:fld>
            <a:endParaRPr lang="es-ES" smtClean="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smtClean="0"/>
          </a:p>
        </p:txBody>
      </p:sp>
      <p:sp>
        <p:nvSpPr>
          <p:cNvPr id="4506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60CC3B20-4A0E-4D1C-9975-05B4225E519E}" type="slidenum">
              <a:rPr lang="es-ES" smtClean="0">
                <a:solidFill>
                  <a:prstClr val="black"/>
                </a:solidFill>
              </a:rPr>
              <a:pPr eaLnBrk="1" hangingPunct="1"/>
              <a:t>13</a:t>
            </a:fld>
            <a:endParaRPr lang="es-ES" smtClean="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s-ES" smtClean="0"/>
              <a:t>Es así como nuestra carta magna salvaguardar el principio de la Autonomía, referido a la dignidad y autodeterminación del sujeto, expresado en el consentimiento informado de la persona que debe aplicarse y exigirse como mandato constitucional.</a:t>
            </a:r>
          </a:p>
          <a:p>
            <a:pPr eaLnBrk="1" hangingPunct="1"/>
            <a:r>
              <a:rPr lang="es-ES" smtClean="0"/>
              <a:t>El consentimiento informado pretende regular la actuación inconsulta del profesional y disminuir el sesgo disciplinar que establece desigualdades (por conocimiento y autoridad)  inherentes a los roles del paciente y  el médico o investigador. Además de otorgar toda la información que este requiera desde los beneficios hasta los riesgos a los que se expone, para poder decidir libre y voluntariamente.</a:t>
            </a:r>
          </a:p>
        </p:txBody>
      </p:sp>
      <p:sp>
        <p:nvSpPr>
          <p:cNvPr id="4608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8AF6822B-536F-4D65-BBE9-12BFF77280E8}" type="slidenum">
              <a:rPr lang="es-ES" smtClean="0">
                <a:solidFill>
                  <a:prstClr val="black"/>
                </a:solidFill>
              </a:rPr>
              <a:pPr eaLnBrk="1" hangingPunct="1"/>
              <a:t>14</a:t>
            </a:fld>
            <a:endParaRPr lang="es-ES" smtClean="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smtClean="0"/>
          </a:p>
        </p:txBody>
      </p:sp>
      <p:sp>
        <p:nvSpPr>
          <p:cNvPr id="4506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60CC3B20-4A0E-4D1C-9975-05B4225E519E}" type="slidenum">
              <a:rPr lang="es-ES" smtClean="0">
                <a:solidFill>
                  <a:prstClr val="black"/>
                </a:solidFill>
              </a:rPr>
              <a:pPr eaLnBrk="1" hangingPunct="1"/>
              <a:t>15</a:t>
            </a:fld>
            <a:endParaRPr lang="es-ES" smtClean="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Rectangle 6"/>
          <p:cNvSpPr>
            <a:spLocks noGrp="1" noChangeArrowheads="1"/>
          </p:cNvSpPr>
          <p:nvPr>
            <p:ph type="sldNum" sz="quarter" idx="10"/>
          </p:nvPr>
        </p:nvSpPr>
        <p:spPr>
          <a:ln/>
        </p:spPr>
        <p:txBody>
          <a:bodyPr/>
          <a:lstStyle>
            <a:lvl1pPr>
              <a:defRPr/>
            </a:lvl1pPr>
          </a:lstStyle>
          <a:p>
            <a:pPr>
              <a:defRPr/>
            </a:pPr>
            <a:r>
              <a:rPr lang="es-VE">
                <a:solidFill>
                  <a:srgbClr val="000000"/>
                </a:solidFill>
              </a:rPr>
              <a:t> </a:t>
            </a:r>
            <a:endParaRPr lang="es-ES">
              <a:solidFill>
                <a:srgbClr val="000000"/>
              </a:solidFill>
            </a:endParaRPr>
          </a:p>
        </p:txBody>
      </p:sp>
    </p:spTree>
    <p:extLst>
      <p:ext uri="{BB962C8B-B14F-4D97-AF65-F5344CB8AC3E}">
        <p14:creationId xmlns:p14="http://schemas.microsoft.com/office/powerpoint/2010/main" val="3299185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6"/>
          <p:cNvSpPr>
            <a:spLocks noGrp="1" noChangeArrowheads="1"/>
          </p:cNvSpPr>
          <p:nvPr>
            <p:ph type="sldNum" sz="quarter" idx="10"/>
          </p:nvPr>
        </p:nvSpPr>
        <p:spPr>
          <a:ln/>
        </p:spPr>
        <p:txBody>
          <a:bodyPr/>
          <a:lstStyle>
            <a:lvl1pPr>
              <a:defRPr/>
            </a:lvl1pPr>
          </a:lstStyle>
          <a:p>
            <a:pPr>
              <a:defRPr/>
            </a:pPr>
            <a:r>
              <a:rPr lang="es-VE">
                <a:solidFill>
                  <a:srgbClr val="000000"/>
                </a:solidFill>
              </a:rPr>
              <a:t> </a:t>
            </a:r>
            <a:endParaRPr lang="es-ES">
              <a:solidFill>
                <a:srgbClr val="000000"/>
              </a:solidFill>
            </a:endParaRPr>
          </a:p>
        </p:txBody>
      </p:sp>
    </p:spTree>
    <p:extLst>
      <p:ext uri="{BB962C8B-B14F-4D97-AF65-F5344CB8AC3E}">
        <p14:creationId xmlns:p14="http://schemas.microsoft.com/office/powerpoint/2010/main" val="700498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15113" y="0"/>
            <a:ext cx="2071687" cy="6126163"/>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395288" y="0"/>
            <a:ext cx="6067425" cy="612616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6"/>
          <p:cNvSpPr>
            <a:spLocks noGrp="1" noChangeArrowheads="1"/>
          </p:cNvSpPr>
          <p:nvPr>
            <p:ph type="sldNum" sz="quarter" idx="10"/>
          </p:nvPr>
        </p:nvSpPr>
        <p:spPr>
          <a:ln/>
        </p:spPr>
        <p:txBody>
          <a:bodyPr/>
          <a:lstStyle>
            <a:lvl1pPr>
              <a:defRPr/>
            </a:lvl1pPr>
          </a:lstStyle>
          <a:p>
            <a:pPr>
              <a:defRPr/>
            </a:pPr>
            <a:r>
              <a:rPr lang="es-VE">
                <a:solidFill>
                  <a:srgbClr val="000000"/>
                </a:solidFill>
              </a:rPr>
              <a:t> </a:t>
            </a:r>
            <a:endParaRPr lang="es-ES">
              <a:solidFill>
                <a:srgbClr val="000000"/>
              </a:solidFill>
            </a:endParaRPr>
          </a:p>
        </p:txBody>
      </p:sp>
    </p:spTree>
    <p:extLst>
      <p:ext uri="{BB962C8B-B14F-4D97-AF65-F5344CB8AC3E}">
        <p14:creationId xmlns:p14="http://schemas.microsoft.com/office/powerpoint/2010/main" val="3713167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Rectangle 6"/>
          <p:cNvSpPr>
            <a:spLocks noGrp="1" noChangeArrowheads="1"/>
          </p:cNvSpPr>
          <p:nvPr>
            <p:ph type="sldNum" sz="quarter" idx="10"/>
          </p:nvPr>
        </p:nvSpPr>
        <p:spPr>
          <a:ln/>
        </p:spPr>
        <p:txBody>
          <a:bodyPr/>
          <a:lstStyle>
            <a:lvl1pPr>
              <a:defRPr/>
            </a:lvl1pPr>
          </a:lstStyle>
          <a:p>
            <a:pPr>
              <a:defRPr/>
            </a:pPr>
            <a:r>
              <a:rPr lang="es-VE">
                <a:solidFill>
                  <a:srgbClr val="000000"/>
                </a:solidFill>
              </a:rPr>
              <a:t> </a:t>
            </a:r>
            <a:endParaRPr lang="es-ES">
              <a:solidFill>
                <a:srgbClr val="000000"/>
              </a:solidFill>
            </a:endParaRPr>
          </a:p>
        </p:txBody>
      </p:sp>
    </p:spTree>
    <p:extLst>
      <p:ext uri="{BB962C8B-B14F-4D97-AF65-F5344CB8AC3E}">
        <p14:creationId xmlns:p14="http://schemas.microsoft.com/office/powerpoint/2010/main" val="74958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6"/>
          <p:cNvSpPr>
            <a:spLocks noGrp="1" noChangeArrowheads="1"/>
          </p:cNvSpPr>
          <p:nvPr>
            <p:ph type="sldNum" sz="quarter" idx="10"/>
          </p:nvPr>
        </p:nvSpPr>
        <p:spPr>
          <a:ln/>
        </p:spPr>
        <p:txBody>
          <a:bodyPr/>
          <a:lstStyle>
            <a:lvl1pPr>
              <a:defRPr/>
            </a:lvl1pPr>
          </a:lstStyle>
          <a:p>
            <a:pPr>
              <a:defRPr/>
            </a:pPr>
            <a:r>
              <a:rPr lang="es-VE">
                <a:solidFill>
                  <a:srgbClr val="000000"/>
                </a:solidFill>
              </a:rPr>
              <a:t> </a:t>
            </a:r>
            <a:endParaRPr lang="es-ES">
              <a:solidFill>
                <a:srgbClr val="000000"/>
              </a:solidFill>
            </a:endParaRPr>
          </a:p>
        </p:txBody>
      </p:sp>
    </p:spTree>
    <p:extLst>
      <p:ext uri="{BB962C8B-B14F-4D97-AF65-F5344CB8AC3E}">
        <p14:creationId xmlns:p14="http://schemas.microsoft.com/office/powerpoint/2010/main" val="2763099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6"/>
          <p:cNvSpPr>
            <a:spLocks noGrp="1" noChangeArrowheads="1"/>
          </p:cNvSpPr>
          <p:nvPr>
            <p:ph type="sldNum" sz="quarter" idx="10"/>
          </p:nvPr>
        </p:nvSpPr>
        <p:spPr>
          <a:ln/>
        </p:spPr>
        <p:txBody>
          <a:bodyPr/>
          <a:lstStyle>
            <a:lvl1pPr>
              <a:defRPr/>
            </a:lvl1pPr>
          </a:lstStyle>
          <a:p>
            <a:pPr>
              <a:defRPr/>
            </a:pPr>
            <a:r>
              <a:rPr lang="es-VE">
                <a:solidFill>
                  <a:srgbClr val="000000"/>
                </a:solidFill>
              </a:rPr>
              <a:t> </a:t>
            </a:r>
            <a:endParaRPr lang="es-ES">
              <a:solidFill>
                <a:srgbClr val="000000"/>
              </a:solidFill>
            </a:endParaRPr>
          </a:p>
        </p:txBody>
      </p:sp>
    </p:spTree>
    <p:extLst>
      <p:ext uri="{BB962C8B-B14F-4D97-AF65-F5344CB8AC3E}">
        <p14:creationId xmlns:p14="http://schemas.microsoft.com/office/powerpoint/2010/main" val="2864689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6"/>
          <p:cNvSpPr>
            <a:spLocks noGrp="1" noChangeArrowheads="1"/>
          </p:cNvSpPr>
          <p:nvPr>
            <p:ph type="sldNum" sz="quarter" idx="10"/>
          </p:nvPr>
        </p:nvSpPr>
        <p:spPr>
          <a:ln/>
        </p:spPr>
        <p:txBody>
          <a:bodyPr/>
          <a:lstStyle>
            <a:lvl1pPr>
              <a:defRPr/>
            </a:lvl1pPr>
          </a:lstStyle>
          <a:p>
            <a:pPr>
              <a:defRPr/>
            </a:pPr>
            <a:r>
              <a:rPr lang="es-VE">
                <a:solidFill>
                  <a:srgbClr val="000000"/>
                </a:solidFill>
              </a:rPr>
              <a:t> </a:t>
            </a:r>
            <a:endParaRPr lang="es-ES">
              <a:solidFill>
                <a:srgbClr val="000000"/>
              </a:solidFill>
            </a:endParaRPr>
          </a:p>
        </p:txBody>
      </p:sp>
    </p:spTree>
    <p:extLst>
      <p:ext uri="{BB962C8B-B14F-4D97-AF65-F5344CB8AC3E}">
        <p14:creationId xmlns:p14="http://schemas.microsoft.com/office/powerpoint/2010/main" val="10751988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6"/>
          <p:cNvSpPr>
            <a:spLocks noGrp="1" noChangeArrowheads="1"/>
          </p:cNvSpPr>
          <p:nvPr>
            <p:ph type="sldNum" sz="quarter" idx="10"/>
          </p:nvPr>
        </p:nvSpPr>
        <p:spPr>
          <a:ln/>
        </p:spPr>
        <p:txBody>
          <a:bodyPr/>
          <a:lstStyle>
            <a:lvl1pPr>
              <a:defRPr/>
            </a:lvl1pPr>
          </a:lstStyle>
          <a:p>
            <a:pPr>
              <a:defRPr/>
            </a:pPr>
            <a:r>
              <a:rPr lang="es-VE">
                <a:solidFill>
                  <a:srgbClr val="000000"/>
                </a:solidFill>
              </a:rPr>
              <a:t> </a:t>
            </a:r>
            <a:endParaRPr lang="es-ES">
              <a:solidFill>
                <a:srgbClr val="000000"/>
              </a:solidFill>
            </a:endParaRPr>
          </a:p>
        </p:txBody>
      </p:sp>
    </p:spTree>
    <p:extLst>
      <p:ext uri="{BB962C8B-B14F-4D97-AF65-F5344CB8AC3E}">
        <p14:creationId xmlns:p14="http://schemas.microsoft.com/office/powerpoint/2010/main" val="2364928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6"/>
          <p:cNvSpPr>
            <a:spLocks noGrp="1" noChangeArrowheads="1"/>
          </p:cNvSpPr>
          <p:nvPr>
            <p:ph type="sldNum" sz="quarter" idx="10"/>
          </p:nvPr>
        </p:nvSpPr>
        <p:spPr>
          <a:ln/>
        </p:spPr>
        <p:txBody>
          <a:bodyPr/>
          <a:lstStyle>
            <a:lvl1pPr>
              <a:defRPr/>
            </a:lvl1pPr>
          </a:lstStyle>
          <a:p>
            <a:pPr>
              <a:defRPr/>
            </a:pPr>
            <a:r>
              <a:rPr lang="es-VE">
                <a:solidFill>
                  <a:srgbClr val="000000"/>
                </a:solidFill>
              </a:rPr>
              <a:t> </a:t>
            </a:r>
            <a:endParaRPr lang="es-ES">
              <a:solidFill>
                <a:srgbClr val="000000"/>
              </a:solidFill>
            </a:endParaRPr>
          </a:p>
        </p:txBody>
      </p:sp>
    </p:spTree>
    <p:extLst>
      <p:ext uri="{BB962C8B-B14F-4D97-AF65-F5344CB8AC3E}">
        <p14:creationId xmlns:p14="http://schemas.microsoft.com/office/powerpoint/2010/main" val="42730514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r>
              <a:rPr lang="es-VE">
                <a:solidFill>
                  <a:srgbClr val="000000"/>
                </a:solidFill>
              </a:rPr>
              <a:t> </a:t>
            </a:r>
            <a:endParaRPr lang="es-ES">
              <a:solidFill>
                <a:srgbClr val="000000"/>
              </a:solidFill>
            </a:endParaRPr>
          </a:p>
        </p:txBody>
      </p:sp>
    </p:spTree>
    <p:extLst>
      <p:ext uri="{BB962C8B-B14F-4D97-AF65-F5344CB8AC3E}">
        <p14:creationId xmlns:p14="http://schemas.microsoft.com/office/powerpoint/2010/main" val="29340958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6"/>
          <p:cNvSpPr>
            <a:spLocks noGrp="1" noChangeArrowheads="1"/>
          </p:cNvSpPr>
          <p:nvPr>
            <p:ph type="sldNum" sz="quarter" idx="10"/>
          </p:nvPr>
        </p:nvSpPr>
        <p:spPr>
          <a:ln/>
        </p:spPr>
        <p:txBody>
          <a:bodyPr/>
          <a:lstStyle>
            <a:lvl1pPr>
              <a:defRPr/>
            </a:lvl1pPr>
          </a:lstStyle>
          <a:p>
            <a:pPr>
              <a:defRPr/>
            </a:pPr>
            <a:r>
              <a:rPr lang="es-VE">
                <a:solidFill>
                  <a:srgbClr val="000000"/>
                </a:solidFill>
              </a:rPr>
              <a:t> </a:t>
            </a:r>
            <a:endParaRPr lang="es-ES">
              <a:solidFill>
                <a:srgbClr val="000000"/>
              </a:solidFill>
            </a:endParaRPr>
          </a:p>
        </p:txBody>
      </p:sp>
    </p:spTree>
    <p:extLst>
      <p:ext uri="{BB962C8B-B14F-4D97-AF65-F5344CB8AC3E}">
        <p14:creationId xmlns:p14="http://schemas.microsoft.com/office/powerpoint/2010/main" val="1786210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6"/>
          <p:cNvSpPr>
            <a:spLocks noGrp="1" noChangeArrowheads="1"/>
          </p:cNvSpPr>
          <p:nvPr>
            <p:ph type="sldNum" sz="quarter" idx="10"/>
          </p:nvPr>
        </p:nvSpPr>
        <p:spPr>
          <a:ln/>
        </p:spPr>
        <p:txBody>
          <a:bodyPr/>
          <a:lstStyle>
            <a:lvl1pPr>
              <a:defRPr/>
            </a:lvl1pPr>
          </a:lstStyle>
          <a:p>
            <a:pPr>
              <a:defRPr/>
            </a:pPr>
            <a:r>
              <a:rPr lang="es-VE">
                <a:solidFill>
                  <a:srgbClr val="000000"/>
                </a:solidFill>
              </a:rPr>
              <a:t> </a:t>
            </a:r>
            <a:endParaRPr lang="es-ES">
              <a:solidFill>
                <a:srgbClr val="000000"/>
              </a:solidFill>
            </a:endParaRPr>
          </a:p>
        </p:txBody>
      </p:sp>
    </p:spTree>
    <p:extLst>
      <p:ext uri="{BB962C8B-B14F-4D97-AF65-F5344CB8AC3E}">
        <p14:creationId xmlns:p14="http://schemas.microsoft.com/office/powerpoint/2010/main" val="33819174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6"/>
          <p:cNvSpPr>
            <a:spLocks noGrp="1" noChangeArrowheads="1"/>
          </p:cNvSpPr>
          <p:nvPr>
            <p:ph type="sldNum" sz="quarter" idx="10"/>
          </p:nvPr>
        </p:nvSpPr>
        <p:spPr>
          <a:ln/>
        </p:spPr>
        <p:txBody>
          <a:bodyPr/>
          <a:lstStyle>
            <a:lvl1pPr>
              <a:defRPr/>
            </a:lvl1pPr>
          </a:lstStyle>
          <a:p>
            <a:pPr>
              <a:defRPr/>
            </a:pPr>
            <a:r>
              <a:rPr lang="es-VE">
                <a:solidFill>
                  <a:srgbClr val="000000"/>
                </a:solidFill>
              </a:rPr>
              <a:t> </a:t>
            </a:r>
            <a:endParaRPr lang="es-ES">
              <a:solidFill>
                <a:srgbClr val="000000"/>
              </a:solidFill>
            </a:endParaRPr>
          </a:p>
        </p:txBody>
      </p:sp>
    </p:spTree>
    <p:extLst>
      <p:ext uri="{BB962C8B-B14F-4D97-AF65-F5344CB8AC3E}">
        <p14:creationId xmlns:p14="http://schemas.microsoft.com/office/powerpoint/2010/main" val="2428089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6"/>
          <p:cNvSpPr>
            <a:spLocks noGrp="1" noChangeArrowheads="1"/>
          </p:cNvSpPr>
          <p:nvPr>
            <p:ph type="sldNum" sz="quarter" idx="10"/>
          </p:nvPr>
        </p:nvSpPr>
        <p:spPr>
          <a:ln/>
        </p:spPr>
        <p:txBody>
          <a:bodyPr/>
          <a:lstStyle>
            <a:lvl1pPr>
              <a:defRPr/>
            </a:lvl1pPr>
          </a:lstStyle>
          <a:p>
            <a:pPr>
              <a:defRPr/>
            </a:pPr>
            <a:r>
              <a:rPr lang="es-VE">
                <a:solidFill>
                  <a:srgbClr val="000000"/>
                </a:solidFill>
              </a:rPr>
              <a:t> </a:t>
            </a:r>
            <a:endParaRPr lang="es-ES">
              <a:solidFill>
                <a:srgbClr val="000000"/>
              </a:solidFill>
            </a:endParaRPr>
          </a:p>
        </p:txBody>
      </p:sp>
    </p:spTree>
    <p:extLst>
      <p:ext uri="{BB962C8B-B14F-4D97-AF65-F5344CB8AC3E}">
        <p14:creationId xmlns:p14="http://schemas.microsoft.com/office/powerpoint/2010/main" val="30849276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15113" y="0"/>
            <a:ext cx="2071687" cy="6126163"/>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395288" y="0"/>
            <a:ext cx="6067425" cy="612616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6"/>
          <p:cNvSpPr>
            <a:spLocks noGrp="1" noChangeArrowheads="1"/>
          </p:cNvSpPr>
          <p:nvPr>
            <p:ph type="sldNum" sz="quarter" idx="10"/>
          </p:nvPr>
        </p:nvSpPr>
        <p:spPr>
          <a:ln/>
        </p:spPr>
        <p:txBody>
          <a:bodyPr/>
          <a:lstStyle>
            <a:lvl1pPr>
              <a:defRPr/>
            </a:lvl1pPr>
          </a:lstStyle>
          <a:p>
            <a:pPr>
              <a:defRPr/>
            </a:pPr>
            <a:r>
              <a:rPr lang="es-VE">
                <a:solidFill>
                  <a:srgbClr val="000000"/>
                </a:solidFill>
              </a:rPr>
              <a:t> </a:t>
            </a:r>
            <a:endParaRPr lang="es-ES">
              <a:solidFill>
                <a:srgbClr val="000000"/>
              </a:solidFill>
            </a:endParaRPr>
          </a:p>
        </p:txBody>
      </p:sp>
    </p:spTree>
    <p:extLst>
      <p:ext uri="{BB962C8B-B14F-4D97-AF65-F5344CB8AC3E}">
        <p14:creationId xmlns:p14="http://schemas.microsoft.com/office/powerpoint/2010/main" val="1603629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6"/>
          <p:cNvSpPr>
            <a:spLocks noGrp="1" noChangeArrowheads="1"/>
          </p:cNvSpPr>
          <p:nvPr>
            <p:ph type="sldNum" sz="quarter" idx="10"/>
          </p:nvPr>
        </p:nvSpPr>
        <p:spPr>
          <a:ln/>
        </p:spPr>
        <p:txBody>
          <a:bodyPr/>
          <a:lstStyle>
            <a:lvl1pPr>
              <a:defRPr/>
            </a:lvl1pPr>
          </a:lstStyle>
          <a:p>
            <a:pPr>
              <a:defRPr/>
            </a:pPr>
            <a:r>
              <a:rPr lang="es-VE">
                <a:solidFill>
                  <a:srgbClr val="000000"/>
                </a:solidFill>
              </a:rPr>
              <a:t> </a:t>
            </a:r>
            <a:endParaRPr lang="es-ES">
              <a:solidFill>
                <a:srgbClr val="000000"/>
              </a:solidFill>
            </a:endParaRPr>
          </a:p>
        </p:txBody>
      </p:sp>
    </p:spTree>
    <p:extLst>
      <p:ext uri="{BB962C8B-B14F-4D97-AF65-F5344CB8AC3E}">
        <p14:creationId xmlns:p14="http://schemas.microsoft.com/office/powerpoint/2010/main" val="1115027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6"/>
          <p:cNvSpPr>
            <a:spLocks noGrp="1" noChangeArrowheads="1"/>
          </p:cNvSpPr>
          <p:nvPr>
            <p:ph type="sldNum" sz="quarter" idx="10"/>
          </p:nvPr>
        </p:nvSpPr>
        <p:spPr>
          <a:ln/>
        </p:spPr>
        <p:txBody>
          <a:bodyPr/>
          <a:lstStyle>
            <a:lvl1pPr>
              <a:defRPr/>
            </a:lvl1pPr>
          </a:lstStyle>
          <a:p>
            <a:pPr>
              <a:defRPr/>
            </a:pPr>
            <a:r>
              <a:rPr lang="es-VE">
                <a:solidFill>
                  <a:srgbClr val="000000"/>
                </a:solidFill>
              </a:rPr>
              <a:t> </a:t>
            </a:r>
            <a:endParaRPr lang="es-ES">
              <a:solidFill>
                <a:srgbClr val="000000"/>
              </a:solidFill>
            </a:endParaRPr>
          </a:p>
        </p:txBody>
      </p:sp>
    </p:spTree>
    <p:extLst>
      <p:ext uri="{BB962C8B-B14F-4D97-AF65-F5344CB8AC3E}">
        <p14:creationId xmlns:p14="http://schemas.microsoft.com/office/powerpoint/2010/main" val="2955722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6"/>
          <p:cNvSpPr>
            <a:spLocks noGrp="1" noChangeArrowheads="1"/>
          </p:cNvSpPr>
          <p:nvPr>
            <p:ph type="sldNum" sz="quarter" idx="10"/>
          </p:nvPr>
        </p:nvSpPr>
        <p:spPr>
          <a:ln/>
        </p:spPr>
        <p:txBody>
          <a:bodyPr/>
          <a:lstStyle>
            <a:lvl1pPr>
              <a:defRPr/>
            </a:lvl1pPr>
          </a:lstStyle>
          <a:p>
            <a:pPr>
              <a:defRPr/>
            </a:pPr>
            <a:r>
              <a:rPr lang="es-VE">
                <a:solidFill>
                  <a:srgbClr val="000000"/>
                </a:solidFill>
              </a:rPr>
              <a:t> </a:t>
            </a:r>
            <a:endParaRPr lang="es-ES">
              <a:solidFill>
                <a:srgbClr val="000000"/>
              </a:solidFill>
            </a:endParaRPr>
          </a:p>
        </p:txBody>
      </p:sp>
    </p:spTree>
    <p:extLst>
      <p:ext uri="{BB962C8B-B14F-4D97-AF65-F5344CB8AC3E}">
        <p14:creationId xmlns:p14="http://schemas.microsoft.com/office/powerpoint/2010/main" val="672233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6"/>
          <p:cNvSpPr>
            <a:spLocks noGrp="1" noChangeArrowheads="1"/>
          </p:cNvSpPr>
          <p:nvPr>
            <p:ph type="sldNum" sz="quarter" idx="10"/>
          </p:nvPr>
        </p:nvSpPr>
        <p:spPr>
          <a:ln/>
        </p:spPr>
        <p:txBody>
          <a:bodyPr/>
          <a:lstStyle>
            <a:lvl1pPr>
              <a:defRPr/>
            </a:lvl1pPr>
          </a:lstStyle>
          <a:p>
            <a:pPr>
              <a:defRPr/>
            </a:pPr>
            <a:r>
              <a:rPr lang="es-VE">
                <a:solidFill>
                  <a:srgbClr val="000000"/>
                </a:solidFill>
              </a:rPr>
              <a:t> </a:t>
            </a:r>
            <a:endParaRPr lang="es-ES">
              <a:solidFill>
                <a:srgbClr val="000000"/>
              </a:solidFill>
            </a:endParaRPr>
          </a:p>
        </p:txBody>
      </p:sp>
    </p:spTree>
    <p:extLst>
      <p:ext uri="{BB962C8B-B14F-4D97-AF65-F5344CB8AC3E}">
        <p14:creationId xmlns:p14="http://schemas.microsoft.com/office/powerpoint/2010/main" val="3368273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r>
              <a:rPr lang="es-VE">
                <a:solidFill>
                  <a:srgbClr val="000000"/>
                </a:solidFill>
              </a:rPr>
              <a:t> </a:t>
            </a:r>
            <a:endParaRPr lang="es-ES">
              <a:solidFill>
                <a:srgbClr val="000000"/>
              </a:solidFill>
            </a:endParaRPr>
          </a:p>
        </p:txBody>
      </p:sp>
    </p:spTree>
    <p:extLst>
      <p:ext uri="{BB962C8B-B14F-4D97-AF65-F5344CB8AC3E}">
        <p14:creationId xmlns:p14="http://schemas.microsoft.com/office/powerpoint/2010/main" val="2320957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6"/>
          <p:cNvSpPr>
            <a:spLocks noGrp="1" noChangeArrowheads="1"/>
          </p:cNvSpPr>
          <p:nvPr>
            <p:ph type="sldNum" sz="quarter" idx="10"/>
          </p:nvPr>
        </p:nvSpPr>
        <p:spPr>
          <a:ln/>
        </p:spPr>
        <p:txBody>
          <a:bodyPr/>
          <a:lstStyle>
            <a:lvl1pPr>
              <a:defRPr/>
            </a:lvl1pPr>
          </a:lstStyle>
          <a:p>
            <a:pPr>
              <a:defRPr/>
            </a:pPr>
            <a:r>
              <a:rPr lang="es-VE">
                <a:solidFill>
                  <a:srgbClr val="000000"/>
                </a:solidFill>
              </a:rPr>
              <a:t> </a:t>
            </a:r>
            <a:endParaRPr lang="es-ES">
              <a:solidFill>
                <a:srgbClr val="000000"/>
              </a:solidFill>
            </a:endParaRPr>
          </a:p>
        </p:txBody>
      </p:sp>
    </p:spTree>
    <p:extLst>
      <p:ext uri="{BB962C8B-B14F-4D97-AF65-F5344CB8AC3E}">
        <p14:creationId xmlns:p14="http://schemas.microsoft.com/office/powerpoint/2010/main" val="3584252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6"/>
          <p:cNvSpPr>
            <a:spLocks noGrp="1" noChangeArrowheads="1"/>
          </p:cNvSpPr>
          <p:nvPr>
            <p:ph type="sldNum" sz="quarter" idx="10"/>
          </p:nvPr>
        </p:nvSpPr>
        <p:spPr>
          <a:ln/>
        </p:spPr>
        <p:txBody>
          <a:bodyPr/>
          <a:lstStyle>
            <a:lvl1pPr>
              <a:defRPr/>
            </a:lvl1pPr>
          </a:lstStyle>
          <a:p>
            <a:pPr>
              <a:defRPr/>
            </a:pPr>
            <a:r>
              <a:rPr lang="es-VE">
                <a:solidFill>
                  <a:srgbClr val="000000"/>
                </a:solidFill>
              </a:rPr>
              <a:t> </a:t>
            </a:r>
            <a:endParaRPr lang="es-ES">
              <a:solidFill>
                <a:srgbClr val="000000"/>
              </a:solidFill>
            </a:endParaRPr>
          </a:p>
        </p:txBody>
      </p:sp>
    </p:spTree>
    <p:extLst>
      <p:ext uri="{BB962C8B-B14F-4D97-AF65-F5344CB8AC3E}">
        <p14:creationId xmlns:p14="http://schemas.microsoft.com/office/powerpoint/2010/main" val="3881857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emf"/><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52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s-VE" smtClean="0"/>
          </a:p>
          <a:p>
            <a:pPr lvl="0"/>
            <a:endParaRPr lang="es-VE" smtClean="0"/>
          </a:p>
          <a:p>
            <a:pPr lvl="0"/>
            <a:endParaRPr lang="es-VE" smtClean="0"/>
          </a:p>
          <a:p>
            <a:pPr lvl="0"/>
            <a:endParaRPr lang="es-VE" smtClean="0"/>
          </a:p>
          <a:p>
            <a:pPr lvl="0"/>
            <a:endParaRPr lang="es-VE" smtClean="0"/>
          </a:p>
          <a:p>
            <a:pPr lvl="0"/>
            <a:endParaRPr lang="es-VE" smtClean="0"/>
          </a:p>
          <a:p>
            <a:pPr lvl="0"/>
            <a:endParaRPr lang="es-VE" smtClean="0"/>
          </a:p>
          <a:p>
            <a:pPr lvl="0"/>
            <a:endParaRPr lang="es-VE" smtClean="0"/>
          </a:p>
          <a:p>
            <a:pPr lvl="0"/>
            <a:endParaRPr lang="es-VE" smtClean="0"/>
          </a:p>
          <a:p>
            <a:pPr lvl="0"/>
            <a:endParaRPr lang="es-VE" smtClean="0"/>
          </a:p>
          <a:p>
            <a:pPr lvl="0"/>
            <a:endParaRPr lang="es-VE" smtClean="0"/>
          </a:p>
          <a:p>
            <a:pPr lvl="0"/>
            <a:endParaRPr lang="es-VE" smtClean="0"/>
          </a:p>
          <a:p>
            <a:pPr lvl="0"/>
            <a:endParaRPr lang="es-VE" smtClean="0"/>
          </a:p>
          <a:p>
            <a:pPr lvl="0"/>
            <a:endParaRPr lang="es-VE" smtClean="0"/>
          </a:p>
          <a:p>
            <a:pPr lvl="0"/>
            <a:endParaRPr lang="es-VE" smtClean="0"/>
          </a:p>
          <a:p>
            <a:pPr lvl="0"/>
            <a:endParaRPr lang="es-VE" smtClean="0"/>
          </a:p>
          <a:p>
            <a:pPr lvl="0"/>
            <a:endParaRPr lang="es-VE" smtClean="0"/>
          </a:p>
          <a:p>
            <a:pPr lvl="0"/>
            <a:endParaRPr lang="es-VE" smtClean="0"/>
          </a:p>
          <a:p>
            <a:pPr lvl="0"/>
            <a:endParaRPr lang="es-VE" smtClean="0"/>
          </a:p>
          <a:p>
            <a:pPr lvl="0"/>
            <a:endParaRPr lang="es-VE" smtClean="0"/>
          </a:p>
          <a:p>
            <a:pPr lvl="0"/>
            <a:endParaRPr lang="es-VE" smtClean="0"/>
          </a:p>
        </p:txBody>
      </p:sp>
      <p:sp>
        <p:nvSpPr>
          <p:cNvPr id="1030" name="Rectangle 6"/>
          <p:cNvSpPr>
            <a:spLocks noGrp="1" noChangeArrowheads="1"/>
          </p:cNvSpPr>
          <p:nvPr>
            <p:ph type="sldNum" sz="quarter" idx="4"/>
          </p:nvPr>
        </p:nvSpPr>
        <p:spPr bwMode="auto">
          <a:xfrm>
            <a:off x="1331913" y="6381750"/>
            <a:ext cx="7354887"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defRPr/>
            </a:pPr>
            <a:r>
              <a:rPr lang="es-VE">
                <a:solidFill>
                  <a:srgbClr val="000000"/>
                </a:solidFill>
              </a:rPr>
              <a:t> </a:t>
            </a:r>
            <a:endParaRPr lang="es-ES">
              <a:solidFill>
                <a:srgbClr val="000000"/>
              </a:solidFill>
            </a:endParaRPr>
          </a:p>
        </p:txBody>
      </p:sp>
      <p:pic>
        <p:nvPicPr>
          <p:cNvPr id="1029" name="Picture 8"/>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39750" y="188913"/>
            <a:ext cx="3024188" cy="3603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 name="Picture 7"/>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596188" y="188913"/>
            <a:ext cx="1071562" cy="339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33" name="Rectangle 9"/>
          <p:cNvSpPr>
            <a:spLocks noChangeArrowheads="1"/>
          </p:cNvSpPr>
          <p:nvPr userDrawn="1"/>
        </p:nvSpPr>
        <p:spPr bwMode="auto">
          <a:xfrm>
            <a:off x="0" y="2897188"/>
            <a:ext cx="9144000" cy="0"/>
          </a:xfrm>
          <a:prstGeom prst="rect">
            <a:avLst/>
          </a:prstGeom>
          <a:noFill/>
          <a:ln w="9525">
            <a:noFill/>
            <a:miter lim="800000"/>
            <a:headEnd/>
            <a:tailEnd/>
          </a:ln>
          <a:effectLst/>
        </p:spPr>
        <p:txBody>
          <a:bodyPr wrap="none" anchor="ctr">
            <a:spAutoFit/>
          </a:bodyPr>
          <a:lstStyle/>
          <a:p>
            <a:pPr fontAlgn="base">
              <a:spcBef>
                <a:spcPct val="0"/>
              </a:spcBef>
              <a:spcAft>
                <a:spcPct val="0"/>
              </a:spcAft>
              <a:defRPr/>
            </a:pPr>
            <a:endParaRPr lang="es-ES">
              <a:solidFill>
                <a:srgbClr val="000000"/>
              </a:solidFill>
            </a:endParaRPr>
          </a:p>
        </p:txBody>
      </p:sp>
      <p:sp>
        <p:nvSpPr>
          <p:cNvPr id="1034" name="Rectangle 10"/>
          <p:cNvSpPr>
            <a:spLocks noChangeArrowheads="1"/>
          </p:cNvSpPr>
          <p:nvPr userDrawn="1"/>
        </p:nvSpPr>
        <p:spPr bwMode="auto">
          <a:xfrm>
            <a:off x="0" y="3354388"/>
            <a:ext cx="1365250" cy="244475"/>
          </a:xfrm>
          <a:prstGeom prst="rect">
            <a:avLst/>
          </a:prstGeom>
          <a:noFill/>
          <a:ln w="9525">
            <a:noFill/>
            <a:miter lim="800000"/>
            <a:headEnd/>
            <a:tailEnd/>
          </a:ln>
          <a:effectLst/>
        </p:spPr>
        <p:txBody>
          <a:bodyPr wrap="none" anchor="ctr">
            <a:spAutoFit/>
          </a:bodyPr>
          <a:lstStyle/>
          <a:p>
            <a:pPr fontAlgn="base">
              <a:spcBef>
                <a:spcPct val="0"/>
              </a:spcBef>
              <a:spcAft>
                <a:spcPct val="0"/>
              </a:spcAft>
              <a:defRPr/>
            </a:pPr>
            <a:r>
              <a:rPr lang="es-ES" sz="1000">
                <a:solidFill>
                  <a:srgbClr val="000000"/>
                </a:solidFill>
                <a:latin typeface="Comic Sans MS" pitchFamily="66" charset="0"/>
                <a:cs typeface="Times New Roman" pitchFamily="18" charset="0"/>
              </a:rPr>
              <a:t>                               </a:t>
            </a:r>
            <a:endParaRPr lang="es-ES">
              <a:solidFill>
                <a:srgbClr val="000000"/>
              </a:solidFill>
            </a:endParaRPr>
          </a:p>
        </p:txBody>
      </p:sp>
      <p:sp>
        <p:nvSpPr>
          <p:cNvPr id="1035" name="Rectangle 11"/>
          <p:cNvSpPr>
            <a:spLocks noChangeArrowheads="1"/>
          </p:cNvSpPr>
          <p:nvPr userDrawn="1"/>
        </p:nvSpPr>
        <p:spPr bwMode="auto">
          <a:xfrm>
            <a:off x="0" y="3960813"/>
            <a:ext cx="9144000" cy="0"/>
          </a:xfrm>
          <a:prstGeom prst="rect">
            <a:avLst/>
          </a:prstGeom>
          <a:noFill/>
          <a:ln w="9525">
            <a:noFill/>
            <a:miter lim="800000"/>
            <a:headEnd/>
            <a:tailEnd/>
          </a:ln>
          <a:effectLst/>
        </p:spPr>
        <p:txBody>
          <a:bodyPr wrap="none" anchor="ctr">
            <a:spAutoFit/>
          </a:bodyPr>
          <a:lstStyle/>
          <a:p>
            <a:pPr fontAlgn="base">
              <a:spcBef>
                <a:spcPct val="0"/>
              </a:spcBef>
              <a:spcAft>
                <a:spcPct val="0"/>
              </a:spcAft>
              <a:tabLst>
                <a:tab pos="2700338" algn="ctr"/>
                <a:tab pos="5400675" algn="r"/>
              </a:tabLst>
              <a:defRPr/>
            </a:pPr>
            <a:endParaRPr lang="es-ES">
              <a:solidFill>
                <a:srgbClr val="000000"/>
              </a:solidFill>
            </a:endParaRPr>
          </a:p>
        </p:txBody>
      </p:sp>
      <p:sp>
        <p:nvSpPr>
          <p:cNvPr id="1036" name="Line 12"/>
          <p:cNvSpPr>
            <a:spLocks noChangeShapeType="1"/>
          </p:cNvSpPr>
          <p:nvPr userDrawn="1"/>
        </p:nvSpPr>
        <p:spPr bwMode="auto">
          <a:xfrm>
            <a:off x="1476375" y="6742113"/>
            <a:ext cx="7127875" cy="0"/>
          </a:xfrm>
          <a:prstGeom prst="line">
            <a:avLst/>
          </a:prstGeom>
          <a:noFill/>
          <a:ln w="9525">
            <a:solidFill>
              <a:srgbClr val="A50021"/>
            </a:solidFill>
            <a:round/>
            <a:headEnd/>
            <a:tailEnd/>
          </a:ln>
          <a:effectLst/>
        </p:spPr>
        <p:txBody>
          <a:bodyPr/>
          <a:lstStyle/>
          <a:p>
            <a:pPr fontAlgn="base">
              <a:spcBef>
                <a:spcPct val="0"/>
              </a:spcBef>
              <a:spcAft>
                <a:spcPct val="0"/>
              </a:spcAft>
              <a:defRPr/>
            </a:pPr>
            <a:endParaRPr lang="es-ES">
              <a:solidFill>
                <a:srgbClr val="000000"/>
              </a:solidFill>
            </a:endParaRPr>
          </a:p>
        </p:txBody>
      </p:sp>
      <p:pic>
        <p:nvPicPr>
          <p:cNvPr id="3" name="Picture 13"/>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971550" y="6580188"/>
            <a:ext cx="76771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55309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r" rtl="0" eaLnBrk="0" fontAlgn="base" hangingPunct="0">
        <a:spcBef>
          <a:spcPct val="20000"/>
        </a:spcBef>
        <a:spcAft>
          <a:spcPct val="0"/>
        </a:spcAft>
        <a:defRPr sz="1200">
          <a:solidFill>
            <a:srgbClr val="A5002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52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s-VE" smtClean="0"/>
          </a:p>
          <a:p>
            <a:pPr lvl="0"/>
            <a:endParaRPr lang="es-VE" smtClean="0"/>
          </a:p>
          <a:p>
            <a:pPr lvl="0"/>
            <a:endParaRPr lang="es-VE" smtClean="0"/>
          </a:p>
          <a:p>
            <a:pPr lvl="0"/>
            <a:endParaRPr lang="es-VE" smtClean="0"/>
          </a:p>
          <a:p>
            <a:pPr lvl="0"/>
            <a:endParaRPr lang="es-VE" smtClean="0"/>
          </a:p>
          <a:p>
            <a:pPr lvl="0"/>
            <a:endParaRPr lang="es-VE" smtClean="0"/>
          </a:p>
          <a:p>
            <a:pPr lvl="0"/>
            <a:endParaRPr lang="es-VE" smtClean="0"/>
          </a:p>
          <a:p>
            <a:pPr lvl="0"/>
            <a:endParaRPr lang="es-VE" smtClean="0"/>
          </a:p>
          <a:p>
            <a:pPr lvl="0"/>
            <a:endParaRPr lang="es-VE" smtClean="0"/>
          </a:p>
          <a:p>
            <a:pPr lvl="0"/>
            <a:endParaRPr lang="es-VE" smtClean="0"/>
          </a:p>
          <a:p>
            <a:pPr lvl="0"/>
            <a:endParaRPr lang="es-VE" smtClean="0"/>
          </a:p>
          <a:p>
            <a:pPr lvl="0"/>
            <a:endParaRPr lang="es-VE" smtClean="0"/>
          </a:p>
          <a:p>
            <a:pPr lvl="0"/>
            <a:endParaRPr lang="es-VE" smtClean="0"/>
          </a:p>
          <a:p>
            <a:pPr lvl="0"/>
            <a:endParaRPr lang="es-VE" smtClean="0"/>
          </a:p>
          <a:p>
            <a:pPr lvl="0"/>
            <a:endParaRPr lang="es-VE" smtClean="0"/>
          </a:p>
          <a:p>
            <a:pPr lvl="0"/>
            <a:endParaRPr lang="es-VE" smtClean="0"/>
          </a:p>
          <a:p>
            <a:pPr lvl="0"/>
            <a:endParaRPr lang="es-VE" smtClean="0"/>
          </a:p>
          <a:p>
            <a:pPr lvl="0"/>
            <a:endParaRPr lang="es-VE" smtClean="0"/>
          </a:p>
          <a:p>
            <a:pPr lvl="0"/>
            <a:endParaRPr lang="es-VE" smtClean="0"/>
          </a:p>
          <a:p>
            <a:pPr lvl="0"/>
            <a:endParaRPr lang="es-VE" smtClean="0"/>
          </a:p>
          <a:p>
            <a:pPr lvl="0"/>
            <a:endParaRPr lang="es-VE" smtClean="0"/>
          </a:p>
        </p:txBody>
      </p:sp>
      <p:sp>
        <p:nvSpPr>
          <p:cNvPr id="1030" name="Rectangle 6"/>
          <p:cNvSpPr>
            <a:spLocks noGrp="1" noChangeArrowheads="1"/>
          </p:cNvSpPr>
          <p:nvPr>
            <p:ph type="sldNum" sz="quarter" idx="4"/>
          </p:nvPr>
        </p:nvSpPr>
        <p:spPr bwMode="auto">
          <a:xfrm>
            <a:off x="1331913" y="6381750"/>
            <a:ext cx="7354887"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defRPr/>
            </a:pPr>
            <a:r>
              <a:rPr lang="es-VE">
                <a:solidFill>
                  <a:srgbClr val="000000"/>
                </a:solidFill>
              </a:rPr>
              <a:t> </a:t>
            </a:r>
            <a:endParaRPr lang="es-ES">
              <a:solidFill>
                <a:srgbClr val="000000"/>
              </a:solidFill>
            </a:endParaRPr>
          </a:p>
        </p:txBody>
      </p:sp>
      <p:pic>
        <p:nvPicPr>
          <p:cNvPr id="1029" name="Picture 8"/>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39750" y="188913"/>
            <a:ext cx="3024188" cy="3603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 name="Picture 7"/>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596188" y="188913"/>
            <a:ext cx="1071562" cy="339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33" name="Rectangle 9"/>
          <p:cNvSpPr>
            <a:spLocks noChangeArrowheads="1"/>
          </p:cNvSpPr>
          <p:nvPr userDrawn="1"/>
        </p:nvSpPr>
        <p:spPr bwMode="auto">
          <a:xfrm>
            <a:off x="0" y="2897188"/>
            <a:ext cx="9144000" cy="0"/>
          </a:xfrm>
          <a:prstGeom prst="rect">
            <a:avLst/>
          </a:prstGeom>
          <a:noFill/>
          <a:ln w="9525">
            <a:noFill/>
            <a:miter lim="800000"/>
            <a:headEnd/>
            <a:tailEnd/>
          </a:ln>
          <a:effectLst/>
        </p:spPr>
        <p:txBody>
          <a:bodyPr wrap="none" anchor="ctr">
            <a:spAutoFit/>
          </a:bodyPr>
          <a:lstStyle/>
          <a:p>
            <a:pPr fontAlgn="base">
              <a:spcBef>
                <a:spcPct val="0"/>
              </a:spcBef>
              <a:spcAft>
                <a:spcPct val="0"/>
              </a:spcAft>
              <a:defRPr/>
            </a:pPr>
            <a:endParaRPr lang="es-ES">
              <a:solidFill>
                <a:srgbClr val="000000"/>
              </a:solidFill>
            </a:endParaRPr>
          </a:p>
        </p:txBody>
      </p:sp>
      <p:sp>
        <p:nvSpPr>
          <p:cNvPr id="1034" name="Rectangle 10"/>
          <p:cNvSpPr>
            <a:spLocks noChangeArrowheads="1"/>
          </p:cNvSpPr>
          <p:nvPr userDrawn="1"/>
        </p:nvSpPr>
        <p:spPr bwMode="auto">
          <a:xfrm>
            <a:off x="0" y="3354388"/>
            <a:ext cx="1365250" cy="244475"/>
          </a:xfrm>
          <a:prstGeom prst="rect">
            <a:avLst/>
          </a:prstGeom>
          <a:noFill/>
          <a:ln w="9525">
            <a:noFill/>
            <a:miter lim="800000"/>
            <a:headEnd/>
            <a:tailEnd/>
          </a:ln>
          <a:effectLst/>
        </p:spPr>
        <p:txBody>
          <a:bodyPr wrap="none" anchor="ctr">
            <a:spAutoFit/>
          </a:bodyPr>
          <a:lstStyle/>
          <a:p>
            <a:pPr fontAlgn="base">
              <a:spcBef>
                <a:spcPct val="0"/>
              </a:spcBef>
              <a:spcAft>
                <a:spcPct val="0"/>
              </a:spcAft>
              <a:defRPr/>
            </a:pPr>
            <a:r>
              <a:rPr lang="es-ES" sz="1000">
                <a:solidFill>
                  <a:srgbClr val="000000"/>
                </a:solidFill>
                <a:latin typeface="Comic Sans MS" pitchFamily="66" charset="0"/>
                <a:cs typeface="Times New Roman" pitchFamily="18" charset="0"/>
              </a:rPr>
              <a:t>                               </a:t>
            </a:r>
            <a:endParaRPr lang="es-ES">
              <a:solidFill>
                <a:srgbClr val="000000"/>
              </a:solidFill>
            </a:endParaRPr>
          </a:p>
        </p:txBody>
      </p:sp>
      <p:sp>
        <p:nvSpPr>
          <p:cNvPr id="1035" name="Rectangle 11"/>
          <p:cNvSpPr>
            <a:spLocks noChangeArrowheads="1"/>
          </p:cNvSpPr>
          <p:nvPr userDrawn="1"/>
        </p:nvSpPr>
        <p:spPr bwMode="auto">
          <a:xfrm>
            <a:off x="0" y="3960813"/>
            <a:ext cx="9144000" cy="0"/>
          </a:xfrm>
          <a:prstGeom prst="rect">
            <a:avLst/>
          </a:prstGeom>
          <a:noFill/>
          <a:ln w="9525">
            <a:noFill/>
            <a:miter lim="800000"/>
            <a:headEnd/>
            <a:tailEnd/>
          </a:ln>
          <a:effectLst/>
        </p:spPr>
        <p:txBody>
          <a:bodyPr wrap="none" anchor="ctr">
            <a:spAutoFit/>
          </a:bodyPr>
          <a:lstStyle/>
          <a:p>
            <a:pPr fontAlgn="base">
              <a:spcBef>
                <a:spcPct val="0"/>
              </a:spcBef>
              <a:spcAft>
                <a:spcPct val="0"/>
              </a:spcAft>
              <a:tabLst>
                <a:tab pos="2700338" algn="ctr"/>
                <a:tab pos="5400675" algn="r"/>
              </a:tabLst>
              <a:defRPr/>
            </a:pPr>
            <a:endParaRPr lang="es-ES">
              <a:solidFill>
                <a:srgbClr val="000000"/>
              </a:solidFill>
            </a:endParaRPr>
          </a:p>
        </p:txBody>
      </p:sp>
      <p:sp>
        <p:nvSpPr>
          <p:cNvPr id="1036" name="Line 12"/>
          <p:cNvSpPr>
            <a:spLocks noChangeShapeType="1"/>
          </p:cNvSpPr>
          <p:nvPr userDrawn="1"/>
        </p:nvSpPr>
        <p:spPr bwMode="auto">
          <a:xfrm>
            <a:off x="1476375" y="6742113"/>
            <a:ext cx="7127875" cy="0"/>
          </a:xfrm>
          <a:prstGeom prst="line">
            <a:avLst/>
          </a:prstGeom>
          <a:noFill/>
          <a:ln w="9525">
            <a:solidFill>
              <a:srgbClr val="A50021"/>
            </a:solidFill>
            <a:round/>
            <a:headEnd/>
            <a:tailEnd/>
          </a:ln>
          <a:effectLst/>
        </p:spPr>
        <p:txBody>
          <a:bodyPr/>
          <a:lstStyle/>
          <a:p>
            <a:pPr fontAlgn="base">
              <a:spcBef>
                <a:spcPct val="0"/>
              </a:spcBef>
              <a:spcAft>
                <a:spcPct val="0"/>
              </a:spcAft>
              <a:defRPr/>
            </a:pPr>
            <a:endParaRPr lang="es-ES">
              <a:solidFill>
                <a:srgbClr val="000000"/>
              </a:solidFill>
            </a:endParaRPr>
          </a:p>
        </p:txBody>
      </p:sp>
      <p:pic>
        <p:nvPicPr>
          <p:cNvPr id="3" name="Picture 13"/>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971550" y="6580188"/>
            <a:ext cx="76771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99776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r" rtl="0" eaLnBrk="0" fontAlgn="base" hangingPunct="0">
        <a:spcBef>
          <a:spcPct val="20000"/>
        </a:spcBef>
        <a:spcAft>
          <a:spcPct val="0"/>
        </a:spcAft>
        <a:defRPr sz="1200">
          <a:solidFill>
            <a:srgbClr val="A5002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5.jpeg"/><Relationship Id="rId7" Type="http://schemas.openxmlformats.org/officeDocument/2006/relationships/hyperlink" Target="http://servicio.mercadolibre.com.ve/MLV-34218703-celulas-madre-oligoelementos-radiofrecuencia-rejuvenecete-_J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 Id="rId6" Type="http://schemas.openxmlformats.org/officeDocument/2006/relationships/image" Target="../media/image28.emf"/><Relationship Id="rId5" Type="http://schemas.openxmlformats.org/officeDocument/2006/relationships/image" Target="../media/image27.png"/><Relationship Id="rId4" Type="http://schemas.openxmlformats.org/officeDocument/2006/relationships/slide" Target="slide22.xml"/></Relationships>
</file>

<file path=ppt/slides/_rels/slide2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2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slide" Target="slide24.xml"/><Relationship Id="rId4" Type="http://schemas.openxmlformats.org/officeDocument/2006/relationships/image" Target="../media/image30.emf"/></Relationships>
</file>

<file path=ppt/slides/_rels/slide2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25.xml.rels><?xml version="1.0" encoding="UTF-8" standalone="yes"?>
<Relationships xmlns="http://schemas.openxmlformats.org/package/2006/relationships"><Relationship Id="rId8" Type="http://schemas.openxmlformats.org/officeDocument/2006/relationships/image" Target="../media/image37.jpeg"/><Relationship Id="rId3" Type="http://schemas.openxmlformats.org/officeDocument/2006/relationships/image" Target="../media/image33.emf"/><Relationship Id="rId7" Type="http://schemas.openxmlformats.org/officeDocument/2006/relationships/image" Target="../media/image36.jpeg"/><Relationship Id="rId2" Type="http://schemas.openxmlformats.org/officeDocument/2006/relationships/image" Target="../media/image32.jpeg"/><Relationship Id="rId1" Type="http://schemas.openxmlformats.org/officeDocument/2006/relationships/slideLayout" Target="../slideLayouts/slideLayout2.xml"/><Relationship Id="rId6" Type="http://schemas.openxmlformats.org/officeDocument/2006/relationships/image" Target="../media/image35.jpeg"/><Relationship Id="rId5" Type="http://schemas.openxmlformats.org/officeDocument/2006/relationships/hyperlink" Target="http://www.cantonosso.com.br/index.php?item=imagens&amp;imagem=orquidea2&amp;texto=Orqu%EDdea" TargetMode="External"/><Relationship Id="rId4" Type="http://schemas.openxmlformats.org/officeDocument/2006/relationships/image" Target="../media/image34.emf"/><Relationship Id="rId9" Type="http://schemas.openxmlformats.org/officeDocument/2006/relationships/image" Target="../media/image38.jpeg"/></Relationships>
</file>

<file path=ppt/slides/_rels/slide3.xml.rels><?xml version="1.0" encoding="UTF-8" standalone="yes"?>
<Relationships xmlns="http://schemas.openxmlformats.org/package/2006/relationships"><Relationship Id="rId8" Type="http://schemas.openxmlformats.org/officeDocument/2006/relationships/hyperlink" Target="http://www.hdfoundation.org/html/venezuela_huntington.php" TargetMode="External"/><Relationship Id="rId3" Type="http://schemas.openxmlformats.org/officeDocument/2006/relationships/image" Target="../media/image9.gif"/><Relationship Id="rId7" Type="http://schemas.openxmlformats.org/officeDocument/2006/relationships/hyperlink" Target="http://www.hdfoundation.org/html/venezuela_huntington_collaborators.php" TargetMode="External"/><Relationship Id="rId2" Type="http://schemas.openxmlformats.org/officeDocument/2006/relationships/hyperlink" Target="https://www.charity-pay.com/d/donation.asp?CID=47" TargetMode="External"/><Relationship Id="rId1" Type="http://schemas.openxmlformats.org/officeDocument/2006/relationships/slideLayout" Target="../slideLayouts/slideLayout2.xml"/><Relationship Id="rId6" Type="http://schemas.openxmlformats.org/officeDocument/2006/relationships/hyperlink" Target="mailto:cures@hdfoundation.org" TargetMode="External"/><Relationship Id="rId5" Type="http://schemas.openxmlformats.org/officeDocument/2006/relationships/image" Target="../media/image10.gif"/><Relationship Id="rId4" Type="http://schemas.openxmlformats.org/officeDocument/2006/relationships/hyperlink" Target="http://www.hdfoundation.org/home.php" TargetMode="External"/><Relationship Id="rId9" Type="http://schemas.openxmlformats.org/officeDocument/2006/relationships/image" Target="../media/image11.jpe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conciencia.mcti.gob.v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9"/>
          <p:cNvSpPr>
            <a:spLocks noChangeArrowheads="1"/>
          </p:cNvSpPr>
          <p:nvPr/>
        </p:nvSpPr>
        <p:spPr bwMode="auto">
          <a:xfrm>
            <a:off x="1116013" y="6524625"/>
            <a:ext cx="7777162" cy="333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s-ES">
              <a:solidFill>
                <a:srgbClr val="000000"/>
              </a:solidFill>
            </a:endParaRPr>
          </a:p>
        </p:txBody>
      </p:sp>
      <p:sp>
        <p:nvSpPr>
          <p:cNvPr id="2051" name="Text Box 27"/>
          <p:cNvSpPr txBox="1">
            <a:spLocks noChangeArrowheads="1"/>
          </p:cNvSpPr>
          <p:nvPr/>
        </p:nvSpPr>
        <p:spPr bwMode="auto">
          <a:xfrm>
            <a:off x="5724525" y="5949950"/>
            <a:ext cx="2735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fontAlgn="base" hangingPunct="1">
              <a:spcBef>
                <a:spcPct val="50000"/>
              </a:spcBef>
              <a:spcAft>
                <a:spcPct val="0"/>
              </a:spcAft>
            </a:pPr>
            <a:r>
              <a:rPr lang="es-ES" sz="2400" dirty="0" smtClean="0">
                <a:solidFill>
                  <a:srgbClr val="333399"/>
                </a:solidFill>
              </a:rPr>
              <a:t>Diciembre - </a:t>
            </a:r>
            <a:r>
              <a:rPr lang="es-ES" sz="2400" dirty="0">
                <a:solidFill>
                  <a:srgbClr val="333399"/>
                </a:solidFill>
              </a:rPr>
              <a:t>2011</a:t>
            </a:r>
          </a:p>
        </p:txBody>
      </p:sp>
      <p:grpSp>
        <p:nvGrpSpPr>
          <p:cNvPr id="2" name="Group 34"/>
          <p:cNvGrpSpPr>
            <a:grpSpLocks/>
          </p:cNvGrpSpPr>
          <p:nvPr/>
        </p:nvGrpSpPr>
        <p:grpSpPr bwMode="auto">
          <a:xfrm>
            <a:off x="1042988" y="981075"/>
            <a:ext cx="7416800" cy="4752975"/>
            <a:chOff x="657" y="618"/>
            <a:chExt cx="4672" cy="2994"/>
          </a:xfrm>
        </p:grpSpPr>
        <p:grpSp>
          <p:nvGrpSpPr>
            <p:cNvPr id="2053" name="Group 15"/>
            <p:cNvGrpSpPr>
              <a:grpSpLocks/>
            </p:cNvGrpSpPr>
            <p:nvPr/>
          </p:nvGrpSpPr>
          <p:grpSpPr bwMode="auto">
            <a:xfrm>
              <a:off x="657" y="799"/>
              <a:ext cx="4491" cy="2813"/>
              <a:chOff x="657" y="799"/>
              <a:chExt cx="4491" cy="2813"/>
            </a:xfrm>
          </p:grpSpPr>
          <p:pic>
            <p:nvPicPr>
              <p:cNvPr id="2057" name="Picture 12" descr="Guayasam%C3%AD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 y="799"/>
                <a:ext cx="4491" cy="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8" name="Rectangle 13"/>
              <p:cNvSpPr>
                <a:spLocks noChangeArrowheads="1"/>
              </p:cNvSpPr>
              <p:nvPr/>
            </p:nvSpPr>
            <p:spPr bwMode="auto">
              <a:xfrm>
                <a:off x="748" y="1842"/>
                <a:ext cx="4309" cy="1210"/>
              </a:xfrm>
              <a:prstGeom prst="rect">
                <a:avLst/>
              </a:prstGeom>
              <a:solidFill>
                <a:schemeClr val="bg1">
                  <a:alpha val="85097"/>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spcBef>
                    <a:spcPct val="0"/>
                  </a:spcBef>
                  <a:spcAft>
                    <a:spcPct val="0"/>
                  </a:spcAft>
                </a:pPr>
                <a:r>
                  <a:rPr lang="es-VE" sz="4000" b="1">
                    <a:solidFill>
                      <a:srgbClr val="86001A"/>
                    </a:solidFill>
                  </a:rPr>
                  <a:t>Comisión Nacional de Bioética y Bioseguridad en Salud</a:t>
                </a:r>
                <a:endParaRPr lang="es-ES" sz="4000" b="1">
                  <a:solidFill>
                    <a:srgbClr val="86001A"/>
                  </a:solidFill>
                </a:endParaRPr>
              </a:p>
            </p:txBody>
          </p:sp>
        </p:grpSp>
        <p:sp>
          <p:nvSpPr>
            <p:cNvPr id="2054" name="Rectangle 14"/>
            <p:cNvSpPr>
              <a:spLocks noChangeArrowheads="1"/>
            </p:cNvSpPr>
            <p:nvPr/>
          </p:nvSpPr>
          <p:spPr bwMode="auto">
            <a:xfrm>
              <a:off x="2562" y="618"/>
              <a:ext cx="2767" cy="22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s-ES">
                <a:solidFill>
                  <a:srgbClr val="000000"/>
                </a:solidFill>
              </a:endParaRPr>
            </a:p>
          </p:txBody>
        </p:sp>
        <p:sp>
          <p:nvSpPr>
            <p:cNvPr id="2055" name="Rectangle 16"/>
            <p:cNvSpPr>
              <a:spLocks noChangeArrowheads="1"/>
            </p:cNvSpPr>
            <p:nvPr/>
          </p:nvSpPr>
          <p:spPr bwMode="auto">
            <a:xfrm flipV="1">
              <a:off x="793" y="1842"/>
              <a:ext cx="4219" cy="45"/>
            </a:xfrm>
            <a:prstGeom prst="rect">
              <a:avLst/>
            </a:prstGeom>
            <a:gradFill rotWithShape="1">
              <a:gsLst>
                <a:gs pos="0">
                  <a:srgbClr val="FBF8ED"/>
                </a:gs>
                <a:gs pos="100000">
                  <a:srgbClr val="CC99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s-ES">
                <a:solidFill>
                  <a:srgbClr val="000000"/>
                </a:solidFill>
              </a:endParaRPr>
            </a:p>
          </p:txBody>
        </p:sp>
        <p:sp>
          <p:nvSpPr>
            <p:cNvPr id="2056" name="Rectangle 31"/>
            <p:cNvSpPr>
              <a:spLocks noChangeArrowheads="1"/>
            </p:cNvSpPr>
            <p:nvPr/>
          </p:nvSpPr>
          <p:spPr bwMode="auto">
            <a:xfrm flipV="1">
              <a:off x="839" y="3022"/>
              <a:ext cx="4219" cy="45"/>
            </a:xfrm>
            <a:prstGeom prst="rect">
              <a:avLst/>
            </a:prstGeom>
            <a:gradFill rotWithShape="1">
              <a:gsLst>
                <a:gs pos="0">
                  <a:srgbClr val="FBF8ED"/>
                </a:gs>
                <a:gs pos="100000">
                  <a:srgbClr val="CC99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s-ES">
                <a:solidFill>
                  <a:srgbClr val="000000"/>
                </a:solidFill>
              </a:endParaRPr>
            </a:p>
          </p:txBody>
        </p:sp>
      </p:grpSp>
    </p:spTree>
    <p:extLst>
      <p:ext uri="{BB962C8B-B14F-4D97-AF65-F5344CB8AC3E}">
        <p14:creationId xmlns:p14="http://schemas.microsoft.com/office/powerpoint/2010/main" val="27334387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5"/>
          <p:cNvSpPr>
            <a:spLocks noChangeArrowheads="1"/>
          </p:cNvSpPr>
          <p:nvPr/>
        </p:nvSpPr>
        <p:spPr bwMode="auto">
          <a:xfrm>
            <a:off x="1907704" y="1772816"/>
            <a:ext cx="6480646" cy="2708434"/>
          </a:xfrm>
          <a:prstGeom prst="rect">
            <a:avLst/>
          </a:prstGeom>
          <a:noFill/>
          <a:ln>
            <a:noFill/>
          </a:ln>
          <a:extLst/>
        </p:spPr>
        <p:txBody>
          <a:bodyPr wrap="square" anchor="ctr">
            <a:spAutoFit/>
          </a:bodyPr>
          <a:lstStyle/>
          <a:p>
            <a:pPr algn="just" fontAlgn="base">
              <a:spcBef>
                <a:spcPct val="0"/>
              </a:spcBef>
              <a:spcAft>
                <a:spcPct val="0"/>
              </a:spcAft>
              <a:buClr>
                <a:srgbClr val="A50021"/>
              </a:buClr>
            </a:pPr>
            <a:r>
              <a:rPr lang="es-ES" sz="1500" dirty="0" smtClean="0">
                <a:solidFill>
                  <a:srgbClr val="000000"/>
                </a:solidFill>
                <a:ea typeface="Times New Roman" pitchFamily="18" charset="0"/>
                <a:cs typeface="Arial" pitchFamily="34" charset="0"/>
              </a:rPr>
              <a:t>Está constituida por nueve (09) miembros</a:t>
            </a:r>
          </a:p>
          <a:p>
            <a:pPr algn="just" fontAlgn="base">
              <a:spcBef>
                <a:spcPct val="0"/>
              </a:spcBef>
              <a:spcAft>
                <a:spcPct val="0"/>
              </a:spcAft>
              <a:buClr>
                <a:srgbClr val="A50021"/>
              </a:buClr>
            </a:pPr>
            <a:endParaRPr lang="es-ES" sz="1500" dirty="0">
              <a:solidFill>
                <a:srgbClr val="000000"/>
              </a:solidFill>
              <a:ea typeface="Times New Roman" pitchFamily="18" charset="0"/>
              <a:cs typeface="Arial" pitchFamily="34" charset="0"/>
            </a:endParaRPr>
          </a:p>
          <a:p>
            <a:pPr algn="just" fontAlgn="base">
              <a:spcBef>
                <a:spcPct val="0"/>
              </a:spcBef>
              <a:spcAft>
                <a:spcPct val="0"/>
              </a:spcAft>
              <a:buClr>
                <a:srgbClr val="A50021"/>
              </a:buClr>
            </a:pPr>
            <a:endParaRPr lang="es-ES" sz="500" dirty="0">
              <a:solidFill>
                <a:srgbClr val="000000"/>
              </a:solidFill>
              <a:ea typeface="Times New Roman" pitchFamily="18" charset="0"/>
              <a:cs typeface="Arial" pitchFamily="34" charset="0"/>
            </a:endParaRPr>
          </a:p>
          <a:p>
            <a:pPr marL="285750" indent="-285750" algn="just" fontAlgn="base">
              <a:spcBef>
                <a:spcPct val="0"/>
              </a:spcBef>
              <a:spcAft>
                <a:spcPct val="0"/>
              </a:spcAft>
              <a:buClr>
                <a:srgbClr val="A50021"/>
              </a:buClr>
              <a:buFont typeface="Arial" pitchFamily="34" charset="0"/>
              <a:buChar char="•"/>
            </a:pPr>
            <a:r>
              <a:rPr lang="es-ES" sz="1500" b="1" dirty="0" smtClean="0">
                <a:solidFill>
                  <a:srgbClr val="000000"/>
                </a:solidFill>
                <a:ea typeface="Times New Roman" pitchFamily="18" charset="0"/>
                <a:cs typeface="Arial" pitchFamily="34" charset="0"/>
              </a:rPr>
              <a:t>Siete (07) Miembros de las ciencias de la salud, ciencias jurídicas sociales y humanas designados por la Ministra o Ministro del Poder Popular para la salud </a:t>
            </a:r>
            <a:endParaRPr lang="es-ES" sz="1500" dirty="0">
              <a:solidFill>
                <a:srgbClr val="000000"/>
              </a:solidFill>
              <a:ea typeface="Times New Roman" pitchFamily="18" charset="0"/>
              <a:cs typeface="Arial" pitchFamily="34" charset="0"/>
            </a:endParaRPr>
          </a:p>
          <a:p>
            <a:pPr marL="285750" indent="-285750" algn="just" fontAlgn="base">
              <a:spcBef>
                <a:spcPct val="0"/>
              </a:spcBef>
              <a:spcAft>
                <a:spcPct val="0"/>
              </a:spcAft>
              <a:buClr>
                <a:srgbClr val="A50021"/>
              </a:buClr>
              <a:buFont typeface="Arial" pitchFamily="34" charset="0"/>
              <a:buChar char="•"/>
            </a:pPr>
            <a:endParaRPr lang="es-ES" sz="1500" dirty="0">
              <a:solidFill>
                <a:srgbClr val="000000"/>
              </a:solidFill>
              <a:ea typeface="Times New Roman" pitchFamily="18" charset="0"/>
              <a:cs typeface="Arial" pitchFamily="34" charset="0"/>
            </a:endParaRPr>
          </a:p>
          <a:p>
            <a:pPr marL="285750" indent="-285750" algn="just" fontAlgn="base">
              <a:spcBef>
                <a:spcPct val="0"/>
              </a:spcBef>
              <a:spcAft>
                <a:spcPct val="0"/>
              </a:spcAft>
              <a:buClr>
                <a:srgbClr val="A50021"/>
              </a:buClr>
              <a:buFont typeface="Arial" pitchFamily="34" charset="0"/>
              <a:buChar char="•"/>
            </a:pPr>
            <a:r>
              <a:rPr lang="es-ES" sz="1500" b="1" dirty="0" smtClean="0">
                <a:solidFill>
                  <a:srgbClr val="A50021"/>
                </a:solidFill>
                <a:ea typeface="Times New Roman" pitchFamily="18" charset="0"/>
                <a:cs typeface="Arial" pitchFamily="34" charset="0"/>
              </a:rPr>
              <a:t>Un (01) miembro de la comunidad propuesto por el Ministerio del Poder popular para las Comunas</a:t>
            </a:r>
            <a:endParaRPr lang="es-ES" sz="1500" dirty="0">
              <a:solidFill>
                <a:srgbClr val="000000"/>
              </a:solidFill>
              <a:ea typeface="Times New Roman" pitchFamily="18" charset="0"/>
              <a:cs typeface="Arial" pitchFamily="34" charset="0"/>
            </a:endParaRPr>
          </a:p>
          <a:p>
            <a:pPr marL="342900" indent="-342900" algn="just" fontAlgn="base">
              <a:spcBef>
                <a:spcPct val="0"/>
              </a:spcBef>
              <a:spcAft>
                <a:spcPct val="0"/>
              </a:spcAft>
              <a:buClr>
                <a:srgbClr val="A50021"/>
              </a:buClr>
              <a:buFont typeface="Arial" pitchFamily="34" charset="0"/>
              <a:buChar char="•"/>
            </a:pPr>
            <a:endParaRPr lang="es-ES" sz="1500" dirty="0">
              <a:solidFill>
                <a:srgbClr val="000000"/>
              </a:solidFill>
            </a:endParaRPr>
          </a:p>
          <a:p>
            <a:pPr marL="285750" indent="-285750" algn="just" eaLnBrk="0" fontAlgn="base" hangingPunct="0">
              <a:spcBef>
                <a:spcPct val="0"/>
              </a:spcBef>
              <a:spcAft>
                <a:spcPct val="0"/>
              </a:spcAft>
              <a:buClr>
                <a:srgbClr val="A50021"/>
              </a:buClr>
              <a:buFont typeface="Arial" pitchFamily="34" charset="0"/>
              <a:buChar char="•"/>
            </a:pPr>
            <a:r>
              <a:rPr lang="es-ES" sz="1500" b="1" dirty="0" smtClean="0">
                <a:solidFill>
                  <a:srgbClr val="A50021"/>
                </a:solidFill>
                <a:ea typeface="Times New Roman" pitchFamily="18" charset="0"/>
                <a:cs typeface="Arial" pitchFamily="34" charset="0"/>
              </a:rPr>
              <a:t>Un (01) </a:t>
            </a:r>
            <a:r>
              <a:rPr lang="es-ES" sz="1500" b="1" dirty="0" smtClean="0">
                <a:solidFill>
                  <a:srgbClr val="A50021"/>
                </a:solidFill>
                <a:cs typeface="Times New Roman" pitchFamily="18" charset="0"/>
              </a:rPr>
              <a:t>Miembro designado por el Ministerio de Ciencias, Tecnología e Industrias Intermedia </a:t>
            </a:r>
            <a:endParaRPr lang="es-ES" sz="1500" dirty="0">
              <a:solidFill>
                <a:srgbClr val="000000"/>
              </a:solidFill>
              <a:cs typeface="Times New Roman" pitchFamily="18" charset="0"/>
            </a:endParaRPr>
          </a:p>
        </p:txBody>
      </p:sp>
      <p:sp>
        <p:nvSpPr>
          <p:cNvPr id="20486" name="Rectangle 6"/>
          <p:cNvSpPr>
            <a:spLocks noChangeArrowheads="1"/>
          </p:cNvSpPr>
          <p:nvPr/>
        </p:nvSpPr>
        <p:spPr bwMode="auto">
          <a:xfrm>
            <a:off x="1403350" y="765175"/>
            <a:ext cx="6565900" cy="671513"/>
          </a:xfrm>
          <a:prstGeom prst="rect">
            <a:avLst/>
          </a:prstGeom>
          <a:solidFill>
            <a:schemeClr val="bg1">
              <a:alpha val="9097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fontAlgn="base">
              <a:spcBef>
                <a:spcPct val="0"/>
              </a:spcBef>
              <a:spcAft>
                <a:spcPct val="0"/>
              </a:spcAft>
            </a:pPr>
            <a:r>
              <a:rPr lang="es-VE" sz="2000" b="1" dirty="0" smtClean="0">
                <a:solidFill>
                  <a:srgbClr val="86001A"/>
                </a:solidFill>
              </a:rPr>
              <a:t>Constitución</a:t>
            </a:r>
            <a:endParaRPr lang="es-VE" sz="2000" b="1" dirty="0">
              <a:solidFill>
                <a:srgbClr val="86001A"/>
              </a:solidFill>
            </a:endParaRPr>
          </a:p>
          <a:p>
            <a:pPr algn="r" fontAlgn="base">
              <a:spcBef>
                <a:spcPct val="0"/>
              </a:spcBef>
              <a:spcAft>
                <a:spcPct val="0"/>
              </a:spcAft>
            </a:pPr>
            <a:endParaRPr lang="es-ES" b="1" dirty="0">
              <a:solidFill>
                <a:srgbClr val="86001A"/>
              </a:solidFill>
            </a:endParaRPr>
          </a:p>
        </p:txBody>
      </p:sp>
      <p:pic>
        <p:nvPicPr>
          <p:cNvPr id="6" name="Picture 5" descr="Guayasam%C3%AD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412875"/>
            <a:ext cx="1079500"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77042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486"/>
                                        </p:tgtEl>
                                        <p:attrNameLst>
                                          <p:attrName>style.visibility</p:attrName>
                                        </p:attrNameLst>
                                      </p:cBhvr>
                                      <p:to>
                                        <p:strVal val="visible"/>
                                      </p:to>
                                    </p:set>
                                    <p:animEffect transition="in" filter="fade">
                                      <p:cBhvr>
                                        <p:cTn id="7" dur="1000"/>
                                        <p:tgtEl>
                                          <p:spTgt spid="20486"/>
                                        </p:tgtEl>
                                      </p:cBhvr>
                                    </p:animEffect>
                                  </p:childTnLst>
                                </p:cTn>
                              </p:par>
                              <p:par>
                                <p:cTn id="8" presetID="10" presetClass="entr" presetSubtype="0" fill="hold" nodeType="withEffect">
                                  <p:stCondLst>
                                    <p:cond delay="0"/>
                                  </p:stCondLst>
                                  <p:childTnLst>
                                    <p:set>
                                      <p:cBhvr>
                                        <p:cTn id="9" dur="1" fill="hold">
                                          <p:stCondLst>
                                            <p:cond delay="0"/>
                                          </p:stCondLst>
                                        </p:cTn>
                                        <p:tgtEl>
                                          <p:spTgt spid="20485">
                                            <p:txEl>
                                              <p:pRg st="3" end="3"/>
                                            </p:txEl>
                                          </p:spTgt>
                                        </p:tgtEl>
                                        <p:attrNameLst>
                                          <p:attrName>style.visibility</p:attrName>
                                        </p:attrNameLst>
                                      </p:cBhvr>
                                      <p:to>
                                        <p:strVal val="visible"/>
                                      </p:to>
                                    </p:set>
                                    <p:animEffect transition="in" filter="fade">
                                      <p:cBhvr>
                                        <p:cTn id="10" dur="1000"/>
                                        <p:tgtEl>
                                          <p:spTgt spid="20485">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20485">
                                            <p:txEl>
                                              <p:pRg st="0" end="0"/>
                                            </p:txEl>
                                          </p:spTgt>
                                        </p:tgtEl>
                                        <p:attrNameLst>
                                          <p:attrName>style.visibility</p:attrName>
                                        </p:attrNameLst>
                                      </p:cBhvr>
                                      <p:to>
                                        <p:strVal val="visible"/>
                                      </p:to>
                                    </p:set>
                                    <p:animEffect transition="in" filter="fade">
                                      <p:cBhvr>
                                        <p:cTn id="16" dur="1000"/>
                                        <p:tgtEl>
                                          <p:spTgt spid="2048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0485">
                                            <p:txEl>
                                              <p:pRg st="5" end="5"/>
                                            </p:txEl>
                                          </p:spTgt>
                                        </p:tgtEl>
                                        <p:attrNameLst>
                                          <p:attrName>style.visibility</p:attrName>
                                        </p:attrNameLst>
                                      </p:cBhvr>
                                      <p:to>
                                        <p:strVal val="visible"/>
                                      </p:to>
                                    </p:set>
                                    <p:animEffect transition="in" filter="fade">
                                      <p:cBhvr>
                                        <p:cTn id="21" dur="1000"/>
                                        <p:tgtEl>
                                          <p:spTgt spid="20485">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0485">
                                            <p:txEl>
                                              <p:pRg st="7" end="7"/>
                                            </p:txEl>
                                          </p:spTgt>
                                        </p:tgtEl>
                                        <p:attrNameLst>
                                          <p:attrName>style.visibility</p:attrName>
                                        </p:attrNameLst>
                                      </p:cBhvr>
                                      <p:to>
                                        <p:strVal val="visible"/>
                                      </p:to>
                                    </p:set>
                                    <p:animEffect transition="in" filter="fade">
                                      <p:cBhvr>
                                        <p:cTn id="24" dur="1000"/>
                                        <p:tgtEl>
                                          <p:spTgt spid="2048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1"/>
          <p:cNvSpPr>
            <a:spLocks noChangeArrowheads="1"/>
          </p:cNvSpPr>
          <p:nvPr/>
        </p:nvSpPr>
        <p:spPr bwMode="auto">
          <a:xfrm>
            <a:off x="6557714" y="763395"/>
            <a:ext cx="14071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defPPr>
              <a:defRPr lang="es-E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s-ES" b="1" u="sng" dirty="0">
                <a:solidFill>
                  <a:srgbClr val="A50021"/>
                </a:solidFill>
              </a:rPr>
              <a:t>     </a:t>
            </a:r>
            <a:r>
              <a:rPr lang="es-ES" b="1" u="sng" dirty="0" smtClean="0">
                <a:solidFill>
                  <a:srgbClr val="A50021"/>
                </a:solidFill>
              </a:rPr>
              <a:t>Agenda </a:t>
            </a:r>
            <a:endParaRPr lang="es-ES" u="sng" dirty="0">
              <a:solidFill>
                <a:srgbClr val="A50021"/>
              </a:solidFill>
            </a:endParaRPr>
          </a:p>
        </p:txBody>
      </p:sp>
      <p:sp>
        <p:nvSpPr>
          <p:cNvPr id="3" name="2 Rectángulo"/>
          <p:cNvSpPr/>
          <p:nvPr/>
        </p:nvSpPr>
        <p:spPr>
          <a:xfrm>
            <a:off x="539552" y="1124744"/>
            <a:ext cx="8072438" cy="6124754"/>
          </a:xfrm>
          <a:prstGeom prst="rect">
            <a:avLst/>
          </a:prstGeom>
        </p:spPr>
        <p:txBody>
          <a:bodyPr>
            <a:spAutoFit/>
          </a:bodyPr>
          <a:lstStyle/>
          <a:p>
            <a:pPr marL="342900" indent="-342900" fontAlgn="base">
              <a:spcBef>
                <a:spcPct val="0"/>
              </a:spcBef>
              <a:spcAft>
                <a:spcPct val="0"/>
              </a:spcAft>
              <a:buFont typeface="+mj-lt"/>
              <a:buAutoNum type="arabicPeriod"/>
              <a:defRPr/>
            </a:pPr>
            <a:r>
              <a:rPr lang="es-ES" sz="1400" i="1" smtClean="0">
                <a:solidFill>
                  <a:srgbClr val="000000"/>
                </a:solidFill>
              </a:rPr>
              <a:t>Ap</a:t>
            </a:r>
            <a:r>
              <a:rPr lang="es-ES" sz="1400" i="1" smtClean="0">
                <a:solidFill>
                  <a:srgbClr val="000000"/>
                </a:solidFill>
              </a:rPr>
              <a:t>robación </a:t>
            </a:r>
            <a:r>
              <a:rPr lang="es-ES" sz="1400" i="1" dirty="0" smtClean="0">
                <a:solidFill>
                  <a:srgbClr val="000000"/>
                </a:solidFill>
              </a:rPr>
              <a:t>del </a:t>
            </a:r>
            <a:r>
              <a:rPr lang="es-ES" sz="1400" i="1" dirty="0">
                <a:solidFill>
                  <a:srgbClr val="000000"/>
                </a:solidFill>
              </a:rPr>
              <a:t>R</a:t>
            </a:r>
            <a:r>
              <a:rPr lang="es-ES" sz="1400" i="1" dirty="0" smtClean="0">
                <a:solidFill>
                  <a:srgbClr val="000000"/>
                </a:solidFill>
              </a:rPr>
              <a:t>eglamento Interno </a:t>
            </a:r>
            <a:endParaRPr lang="es-ES" sz="1400" i="1" dirty="0">
              <a:solidFill>
                <a:srgbClr val="000000"/>
              </a:solidFill>
            </a:endParaRPr>
          </a:p>
          <a:p>
            <a:pPr marL="342900" indent="-342900" fontAlgn="base">
              <a:spcBef>
                <a:spcPct val="0"/>
              </a:spcBef>
              <a:spcAft>
                <a:spcPct val="0"/>
              </a:spcAft>
              <a:buFont typeface="+mj-lt"/>
              <a:buAutoNum type="arabicPeriod"/>
              <a:defRPr/>
            </a:pPr>
            <a:endParaRPr lang="es-ES" sz="1400" i="1" dirty="0">
              <a:solidFill>
                <a:srgbClr val="000000"/>
              </a:solidFill>
            </a:endParaRPr>
          </a:p>
          <a:p>
            <a:pPr marL="342900" indent="-342900" fontAlgn="base">
              <a:spcBef>
                <a:spcPct val="0"/>
              </a:spcBef>
              <a:spcAft>
                <a:spcPct val="0"/>
              </a:spcAft>
              <a:buFont typeface="+mj-lt"/>
              <a:buAutoNum type="arabicPeriod"/>
              <a:defRPr/>
            </a:pPr>
            <a:r>
              <a:rPr lang="es-ES" sz="1400" i="1" dirty="0" smtClean="0">
                <a:solidFill>
                  <a:srgbClr val="000000"/>
                </a:solidFill>
              </a:rPr>
              <a:t>Inicio del Censo de Comités de Bioética</a:t>
            </a:r>
          </a:p>
          <a:p>
            <a:pPr marL="342900" indent="-342900" fontAlgn="base">
              <a:spcBef>
                <a:spcPct val="0"/>
              </a:spcBef>
              <a:spcAft>
                <a:spcPct val="0"/>
              </a:spcAft>
              <a:buFont typeface="+mj-lt"/>
              <a:buAutoNum type="arabicPeriod"/>
              <a:defRPr/>
            </a:pPr>
            <a:endParaRPr lang="es-ES" sz="1400" i="1" dirty="0" smtClean="0">
              <a:solidFill>
                <a:srgbClr val="000000"/>
              </a:solidFill>
            </a:endParaRPr>
          </a:p>
          <a:p>
            <a:pPr marL="342900" indent="-342900" fontAlgn="base">
              <a:spcBef>
                <a:spcPct val="0"/>
              </a:spcBef>
              <a:spcAft>
                <a:spcPct val="0"/>
              </a:spcAft>
              <a:buFont typeface="+mj-lt"/>
              <a:buAutoNum type="arabicPeriod"/>
              <a:defRPr/>
            </a:pPr>
            <a:r>
              <a:rPr lang="es-ES" sz="1400" i="1" dirty="0" smtClean="0">
                <a:solidFill>
                  <a:srgbClr val="000000"/>
                </a:solidFill>
              </a:rPr>
              <a:t>Modificar  de forma consensuada las normas de funcionamiento interno de la Junta Revisora de Productos Farmacéuticos</a:t>
            </a:r>
          </a:p>
          <a:p>
            <a:pPr marL="342900" indent="-342900" fontAlgn="base">
              <a:spcBef>
                <a:spcPct val="0"/>
              </a:spcBef>
              <a:spcAft>
                <a:spcPct val="0"/>
              </a:spcAft>
              <a:buFont typeface="+mj-lt"/>
              <a:buAutoNum type="arabicPeriod"/>
              <a:defRPr/>
            </a:pPr>
            <a:endParaRPr lang="es-ES" sz="1400" i="1" dirty="0" smtClean="0">
              <a:solidFill>
                <a:srgbClr val="000000"/>
              </a:solidFill>
            </a:endParaRPr>
          </a:p>
          <a:p>
            <a:pPr marL="342900" indent="-342900" fontAlgn="base">
              <a:spcBef>
                <a:spcPct val="0"/>
              </a:spcBef>
              <a:spcAft>
                <a:spcPct val="0"/>
              </a:spcAft>
              <a:buFont typeface="+mj-lt"/>
              <a:buAutoNum type="arabicPeriod"/>
              <a:defRPr/>
            </a:pPr>
            <a:r>
              <a:rPr lang="es-ES" sz="1400" i="1" dirty="0" smtClean="0">
                <a:solidFill>
                  <a:srgbClr val="000000"/>
                </a:solidFill>
              </a:rPr>
              <a:t>Elaborar y/o revisar  proyectos normativos respecto a dilemas éticos prioritarios vinculados a:</a:t>
            </a:r>
          </a:p>
          <a:p>
            <a:pPr marL="342900" indent="-342900" fontAlgn="base">
              <a:spcBef>
                <a:spcPct val="0"/>
              </a:spcBef>
              <a:spcAft>
                <a:spcPct val="0"/>
              </a:spcAft>
              <a:buFont typeface="+mj-lt"/>
              <a:buAutoNum type="arabicPeriod"/>
              <a:defRPr/>
            </a:pPr>
            <a:endParaRPr lang="es-ES" sz="1400" i="1" dirty="0" smtClean="0">
              <a:solidFill>
                <a:srgbClr val="000000"/>
              </a:solidFill>
            </a:endParaRPr>
          </a:p>
          <a:p>
            <a:pPr marL="809625" indent="-361950" fontAlgn="base">
              <a:lnSpc>
                <a:spcPct val="150000"/>
              </a:lnSpc>
              <a:spcBef>
                <a:spcPct val="0"/>
              </a:spcBef>
              <a:spcAft>
                <a:spcPct val="0"/>
              </a:spcAft>
              <a:buFont typeface="Arial" pitchFamily="34" charset="0"/>
              <a:buChar char="•"/>
              <a:defRPr/>
            </a:pPr>
            <a:r>
              <a:rPr lang="es-ES" sz="1400" i="1" dirty="0" smtClean="0">
                <a:solidFill>
                  <a:srgbClr val="000000"/>
                </a:solidFill>
              </a:rPr>
              <a:t>Evaluación, aprobación y seguimiento de ensayos clínicos</a:t>
            </a:r>
          </a:p>
          <a:p>
            <a:pPr marL="809625" indent="-361950" fontAlgn="base">
              <a:lnSpc>
                <a:spcPct val="150000"/>
              </a:lnSpc>
              <a:spcBef>
                <a:spcPct val="0"/>
              </a:spcBef>
              <a:spcAft>
                <a:spcPct val="0"/>
              </a:spcAft>
              <a:buFont typeface="Arial" pitchFamily="34" charset="0"/>
              <a:buChar char="•"/>
              <a:defRPr/>
            </a:pPr>
            <a:r>
              <a:rPr lang="es-ES" sz="1400" i="1" dirty="0" smtClean="0">
                <a:solidFill>
                  <a:srgbClr val="000000"/>
                </a:solidFill>
              </a:rPr>
              <a:t>Estudios </a:t>
            </a:r>
            <a:r>
              <a:rPr lang="es-ES" sz="1400" i="1" dirty="0" err="1" smtClean="0">
                <a:solidFill>
                  <a:srgbClr val="000000"/>
                </a:solidFill>
              </a:rPr>
              <a:t>Multicétricos</a:t>
            </a:r>
            <a:endParaRPr lang="es-ES" sz="1400" i="1" dirty="0" smtClean="0">
              <a:solidFill>
                <a:srgbClr val="000000"/>
              </a:solidFill>
            </a:endParaRPr>
          </a:p>
          <a:p>
            <a:pPr marL="809625" indent="-361950" fontAlgn="base">
              <a:lnSpc>
                <a:spcPct val="150000"/>
              </a:lnSpc>
              <a:spcBef>
                <a:spcPct val="0"/>
              </a:spcBef>
              <a:spcAft>
                <a:spcPct val="0"/>
              </a:spcAft>
              <a:buFont typeface="Arial" pitchFamily="34" charset="0"/>
              <a:buChar char="•"/>
              <a:defRPr/>
            </a:pPr>
            <a:r>
              <a:rPr lang="es-ES" sz="1400" i="1" dirty="0" smtClean="0">
                <a:solidFill>
                  <a:srgbClr val="000000"/>
                </a:solidFill>
              </a:rPr>
              <a:t>Entrada y salida transfronteriza de muestras biológicas (incluyendo órganos, tejidos)</a:t>
            </a:r>
          </a:p>
          <a:p>
            <a:pPr marL="809625" indent="-361950" fontAlgn="base">
              <a:lnSpc>
                <a:spcPct val="150000"/>
              </a:lnSpc>
              <a:spcBef>
                <a:spcPct val="0"/>
              </a:spcBef>
              <a:spcAft>
                <a:spcPct val="0"/>
              </a:spcAft>
              <a:buFont typeface="Arial" pitchFamily="34" charset="0"/>
              <a:buChar char="•"/>
              <a:defRPr/>
            </a:pPr>
            <a:r>
              <a:rPr lang="es-ES" sz="1400" i="1" dirty="0" smtClean="0">
                <a:solidFill>
                  <a:srgbClr val="000000"/>
                </a:solidFill>
              </a:rPr>
              <a:t>Uso de células madre</a:t>
            </a:r>
          </a:p>
          <a:p>
            <a:pPr marL="809625" indent="-361950" fontAlgn="base">
              <a:spcBef>
                <a:spcPct val="0"/>
              </a:spcBef>
              <a:spcAft>
                <a:spcPct val="0"/>
              </a:spcAft>
              <a:buFont typeface="Arial" pitchFamily="34" charset="0"/>
              <a:buChar char="•"/>
              <a:defRPr/>
            </a:pPr>
            <a:r>
              <a:rPr lang="es-ES" sz="1400" i="1" dirty="0" smtClean="0">
                <a:solidFill>
                  <a:srgbClr val="000000"/>
                </a:solidFill>
              </a:rPr>
              <a:t>Uso racional o saludable de medicamentos (normas de promoción y publicidad de medicamentos, normas de medicamentos de servicio)</a:t>
            </a:r>
          </a:p>
          <a:p>
            <a:pPr marL="809625" indent="-361950" fontAlgn="base">
              <a:lnSpc>
                <a:spcPct val="150000"/>
              </a:lnSpc>
              <a:spcBef>
                <a:spcPct val="0"/>
              </a:spcBef>
              <a:spcAft>
                <a:spcPct val="0"/>
              </a:spcAft>
              <a:buFont typeface="Arial" pitchFamily="34" charset="0"/>
              <a:buChar char="•"/>
              <a:defRPr/>
            </a:pPr>
            <a:r>
              <a:rPr lang="es-ES" sz="1400" i="1" dirty="0" smtClean="0">
                <a:solidFill>
                  <a:srgbClr val="000000"/>
                </a:solidFill>
              </a:rPr>
              <a:t>Revisión del sistema de procura de órganos</a:t>
            </a:r>
          </a:p>
          <a:p>
            <a:pPr marL="809625" lvl="0" indent="-361950" fontAlgn="base">
              <a:lnSpc>
                <a:spcPct val="150000"/>
              </a:lnSpc>
              <a:spcBef>
                <a:spcPct val="0"/>
              </a:spcBef>
              <a:spcAft>
                <a:spcPct val="0"/>
              </a:spcAft>
              <a:buFont typeface="Arial" pitchFamily="34" charset="0"/>
              <a:buChar char="•"/>
              <a:defRPr/>
            </a:pPr>
            <a:r>
              <a:rPr lang="es-ES" sz="1400" dirty="0"/>
              <a:t>Manipulación genética humana o caracterización genética y </a:t>
            </a:r>
            <a:r>
              <a:rPr lang="es-ES" sz="1400" dirty="0" err="1"/>
              <a:t>epigenética</a:t>
            </a:r>
            <a:r>
              <a:rPr lang="es-ES" sz="1400" dirty="0"/>
              <a:t> de poblaciones.</a:t>
            </a:r>
          </a:p>
          <a:p>
            <a:pPr marL="809625" indent="-361950" fontAlgn="base">
              <a:lnSpc>
                <a:spcPct val="150000"/>
              </a:lnSpc>
              <a:spcBef>
                <a:spcPct val="0"/>
              </a:spcBef>
              <a:spcAft>
                <a:spcPct val="0"/>
              </a:spcAft>
              <a:buFont typeface="Arial" pitchFamily="34" charset="0"/>
              <a:buChar char="•"/>
              <a:defRPr/>
            </a:pPr>
            <a:r>
              <a:rPr lang="es-ES" sz="1400" i="1" dirty="0" smtClean="0">
                <a:solidFill>
                  <a:srgbClr val="000000"/>
                </a:solidFill>
              </a:rPr>
              <a:t>Uso de organismos genéticamente modificados</a:t>
            </a:r>
          </a:p>
          <a:p>
            <a:pPr marL="809625" lvl="0" indent="-361950" fontAlgn="base">
              <a:spcBef>
                <a:spcPct val="0"/>
              </a:spcBef>
              <a:spcAft>
                <a:spcPct val="0"/>
              </a:spcAft>
              <a:buFont typeface="Arial" pitchFamily="34" charset="0"/>
              <a:buChar char="•"/>
              <a:defRPr/>
            </a:pPr>
            <a:r>
              <a:rPr lang="es-ES" sz="1400" dirty="0"/>
              <a:t>Ensayos y prácticas que impliquen cambios </a:t>
            </a:r>
            <a:r>
              <a:rPr lang="es-ES" sz="1400" dirty="0" err="1"/>
              <a:t>sociopsicológicos</a:t>
            </a:r>
            <a:r>
              <a:rPr lang="es-ES" sz="1400" dirty="0"/>
              <a:t> que puedan afectar la salud física, mental y emocional humana</a:t>
            </a:r>
            <a:r>
              <a:rPr lang="es-ES" sz="1600" dirty="0"/>
              <a:t>.</a:t>
            </a:r>
          </a:p>
          <a:p>
            <a:pPr marL="342900" indent="-342900" fontAlgn="base">
              <a:spcBef>
                <a:spcPct val="0"/>
              </a:spcBef>
              <a:spcAft>
                <a:spcPct val="0"/>
              </a:spcAft>
              <a:buFont typeface="Arial" pitchFamily="34" charset="0"/>
              <a:buChar char="•"/>
              <a:defRPr/>
            </a:pPr>
            <a:endParaRPr lang="es-ES" sz="1500" i="1" dirty="0" smtClean="0">
              <a:solidFill>
                <a:srgbClr val="000000"/>
              </a:solidFill>
            </a:endParaRPr>
          </a:p>
          <a:p>
            <a:pPr marL="342900" indent="-342900" fontAlgn="base">
              <a:spcBef>
                <a:spcPct val="0"/>
              </a:spcBef>
              <a:spcAft>
                <a:spcPct val="0"/>
              </a:spcAft>
              <a:buFont typeface="Arial" pitchFamily="34" charset="0"/>
              <a:buChar char="•"/>
              <a:defRPr/>
            </a:pPr>
            <a:endParaRPr lang="es-ES" sz="1500" i="1" dirty="0">
              <a:solidFill>
                <a:srgbClr val="000000"/>
              </a:solidFill>
            </a:endParaRPr>
          </a:p>
          <a:p>
            <a:pPr marL="342900" indent="-342900" fontAlgn="base">
              <a:spcBef>
                <a:spcPct val="0"/>
              </a:spcBef>
              <a:spcAft>
                <a:spcPct val="0"/>
              </a:spcAft>
              <a:buFont typeface="Arial" pitchFamily="34" charset="0"/>
              <a:buChar char="•"/>
              <a:defRPr/>
            </a:pPr>
            <a:endParaRPr lang="es-ES" sz="1500" i="1" dirty="0">
              <a:solidFill>
                <a:srgbClr val="2D2D8A"/>
              </a:solidFill>
            </a:endParaRPr>
          </a:p>
          <a:p>
            <a:pPr marL="342900" indent="-342900" fontAlgn="base">
              <a:spcBef>
                <a:spcPct val="0"/>
              </a:spcBef>
              <a:spcAft>
                <a:spcPct val="0"/>
              </a:spcAft>
              <a:buFont typeface="+mj-lt"/>
              <a:buAutoNum type="arabicPeriod"/>
              <a:defRPr/>
            </a:pPr>
            <a:endParaRPr lang="es-ES" sz="1600" i="1" dirty="0">
              <a:solidFill>
                <a:srgbClr val="000000"/>
              </a:solidFill>
            </a:endParaRPr>
          </a:p>
        </p:txBody>
      </p:sp>
    </p:spTree>
    <p:extLst>
      <p:ext uri="{BB962C8B-B14F-4D97-AF65-F5344CB8AC3E}">
        <p14:creationId xmlns:p14="http://schemas.microsoft.com/office/powerpoint/2010/main" val="1570807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11560" y="687462"/>
            <a:ext cx="7992888" cy="5909310"/>
          </a:xfrm>
          <a:prstGeom prst="rect">
            <a:avLst/>
          </a:prstGeom>
        </p:spPr>
        <p:txBody>
          <a:bodyPr wrap="square">
            <a:spAutoFit/>
          </a:bodyPr>
          <a:lstStyle/>
          <a:p>
            <a:pPr algn="r"/>
            <a:r>
              <a:rPr lang="es-ES" sz="1400" b="1" dirty="0" smtClean="0">
                <a:solidFill>
                  <a:srgbClr val="C00000"/>
                </a:solidFill>
              </a:rPr>
              <a:t>Proyecto de Reglamento Interno</a:t>
            </a:r>
          </a:p>
          <a:p>
            <a:r>
              <a:rPr lang="es-ES" sz="1400" b="1" dirty="0" smtClean="0"/>
              <a:t>TÍTULO </a:t>
            </a:r>
            <a:r>
              <a:rPr lang="es-ES" sz="1400" b="1" dirty="0"/>
              <a:t>II. </a:t>
            </a:r>
            <a:endParaRPr lang="es-ES" sz="1400" dirty="0"/>
          </a:p>
          <a:p>
            <a:r>
              <a:rPr lang="es-ES" sz="1400" b="1" dirty="0"/>
              <a:t>ORGANIZACIÓN Y DESIGNACIÓN DE LA COMISIÓN NACIONAL DE BIOÉTICA Y BIOSEGURIDAD EN SALUD</a:t>
            </a:r>
            <a:endParaRPr lang="es-ES" sz="1400" dirty="0"/>
          </a:p>
          <a:p>
            <a:r>
              <a:rPr lang="es-ES" sz="1400" b="1" dirty="0"/>
              <a:t> </a:t>
            </a:r>
            <a:endParaRPr lang="es-ES" sz="1400" dirty="0"/>
          </a:p>
          <a:p>
            <a:r>
              <a:rPr lang="es-ES" sz="1400" b="1" dirty="0"/>
              <a:t> </a:t>
            </a:r>
            <a:r>
              <a:rPr lang="es-ES" sz="1400" b="1" dirty="0" smtClean="0"/>
              <a:t>Capítulo </a:t>
            </a:r>
            <a:r>
              <a:rPr lang="es-ES" sz="1400" b="1" dirty="0"/>
              <a:t>I. De la Organización de la Comisión Nacional de Bioética y Bioseguridad en Salud</a:t>
            </a:r>
            <a:endParaRPr lang="es-ES" sz="1400" dirty="0"/>
          </a:p>
          <a:p>
            <a:r>
              <a:rPr lang="es-ES" sz="1400" b="1" dirty="0"/>
              <a:t> </a:t>
            </a:r>
            <a:endParaRPr lang="es-ES" sz="1400" dirty="0"/>
          </a:p>
          <a:p>
            <a:r>
              <a:rPr lang="es-ES" sz="1400" b="1" dirty="0"/>
              <a:t>Artículo 5. Composición</a:t>
            </a:r>
            <a:endParaRPr lang="es-ES" sz="1400" dirty="0"/>
          </a:p>
          <a:p>
            <a:r>
              <a:rPr lang="es-ES" sz="1400" b="1" dirty="0"/>
              <a:t> </a:t>
            </a:r>
            <a:endParaRPr lang="es-ES" sz="1400" dirty="0"/>
          </a:p>
          <a:p>
            <a:pPr lvl="0"/>
            <a:r>
              <a:rPr lang="es-ES" sz="1400" dirty="0"/>
              <a:t>La Comisión funcionará en pleno, compuesta por un Coordinador o Coordinadora General, un Secretario o Secretaria y el resto de los  miembros titulares que integran la misma.</a:t>
            </a:r>
          </a:p>
          <a:p>
            <a:pPr lvl="0"/>
            <a:r>
              <a:rPr lang="es-ES" sz="1400" dirty="0"/>
              <a:t>Cada miembro titular, exceptuando el Coordinador o Coordinadora General, podrá contar con un (01) miembro suplente, que sustituirá al mismo en caso de vacante, ausencia o enfermedad. </a:t>
            </a:r>
          </a:p>
          <a:p>
            <a:r>
              <a:rPr lang="es-ES" sz="1400" b="1" dirty="0"/>
              <a:t> </a:t>
            </a:r>
            <a:endParaRPr lang="es-ES" sz="1400" dirty="0"/>
          </a:p>
          <a:p>
            <a:r>
              <a:rPr lang="es-ES" sz="1400" b="1" dirty="0"/>
              <a:t>Capítulo II. De los Miembros de la Comisión</a:t>
            </a:r>
            <a:r>
              <a:rPr lang="es-ES" sz="1400" b="1" dirty="0" smtClean="0"/>
              <a:t>.</a:t>
            </a:r>
          </a:p>
          <a:p>
            <a:endParaRPr lang="es-ES" sz="1400" dirty="0"/>
          </a:p>
          <a:p>
            <a:r>
              <a:rPr lang="es-ES" sz="1400" b="1" dirty="0"/>
              <a:t>Artículo 6. Designación de los Miembros de la Comisión</a:t>
            </a:r>
          </a:p>
          <a:p>
            <a:r>
              <a:rPr lang="es-ES" sz="1400" dirty="0"/>
              <a:t> </a:t>
            </a:r>
          </a:p>
          <a:p>
            <a:pPr lvl="0"/>
            <a:r>
              <a:rPr lang="es-ES" sz="1400" dirty="0"/>
              <a:t>La Comisión será de carácter </a:t>
            </a:r>
            <a:r>
              <a:rPr lang="es-ES" sz="1400" dirty="0" smtClean="0"/>
              <a:t>autónoma, participativa</a:t>
            </a:r>
            <a:r>
              <a:rPr lang="es-ES" sz="1400" dirty="0"/>
              <a:t>, </a:t>
            </a:r>
            <a:r>
              <a:rPr lang="es-ES" sz="1400" dirty="0" smtClean="0"/>
              <a:t>integrativa, plural, intercultural y </a:t>
            </a:r>
            <a:r>
              <a:rPr lang="es-ES" sz="1400" dirty="0" err="1" smtClean="0"/>
              <a:t>transdisciplinaria</a:t>
            </a:r>
            <a:r>
              <a:rPr lang="es-ES" sz="1400" dirty="0" smtClean="0"/>
              <a:t>, estará integrada por () miembros titulares y () suplentes.</a:t>
            </a:r>
          </a:p>
          <a:p>
            <a:pPr lvl="0"/>
            <a:endParaRPr lang="es-ES" sz="1400" b="1" dirty="0"/>
          </a:p>
          <a:p>
            <a:pPr lvl="0"/>
            <a:r>
              <a:rPr lang="es-ES" sz="1400" b="1" dirty="0" smtClean="0"/>
              <a:t>Artículo </a:t>
            </a:r>
            <a:r>
              <a:rPr lang="es-ES" sz="1400" b="1" dirty="0"/>
              <a:t>7. Duración de Funciones</a:t>
            </a:r>
          </a:p>
          <a:p>
            <a:r>
              <a:rPr lang="es-ES" sz="1400" dirty="0"/>
              <a:t> </a:t>
            </a:r>
          </a:p>
          <a:p>
            <a:pPr lvl="0"/>
            <a:r>
              <a:rPr lang="es-ES" sz="1400" dirty="0"/>
              <a:t>Los miembros de la Comisión desempeñarán sus funciones  en condiciones de inamovilidad por un período de cuatro (04) años renovables, salvo que cese o se separe de sus funciones, en cuyo caso se sustituirá por un miembro suplente, por el tiempo que reste hasta completar el periodo acordado, contado desde el nombramiento del miembro titular</a:t>
            </a:r>
            <a:r>
              <a:rPr lang="es-ES" sz="1400" dirty="0" smtClean="0"/>
              <a:t>.</a:t>
            </a:r>
            <a:endParaRPr lang="es-ES" sz="1400" dirty="0"/>
          </a:p>
        </p:txBody>
      </p:sp>
    </p:spTree>
    <p:extLst>
      <p:ext uri="{BB962C8B-B14F-4D97-AF65-F5344CB8AC3E}">
        <p14:creationId xmlns:p14="http://schemas.microsoft.com/office/powerpoint/2010/main" val="32864242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57188" y="1159584"/>
            <a:ext cx="8072437" cy="1477328"/>
          </a:xfrm>
          <a:prstGeom prst="rect">
            <a:avLst/>
          </a:prstGeom>
        </p:spPr>
        <p:txBody>
          <a:bodyPr>
            <a:spAutoFit/>
          </a:bodyPr>
          <a:lstStyle/>
          <a:p>
            <a:pPr fontAlgn="base">
              <a:spcBef>
                <a:spcPct val="0"/>
              </a:spcBef>
              <a:spcAft>
                <a:spcPct val="0"/>
              </a:spcAft>
              <a:defRPr/>
            </a:pPr>
            <a:r>
              <a:rPr lang="es-ES" sz="1500" b="1" dirty="0">
                <a:solidFill>
                  <a:srgbClr val="000000"/>
                </a:solidFill>
              </a:rPr>
              <a:t>Artículo 2</a:t>
            </a:r>
            <a:r>
              <a:rPr lang="es-ES" sz="1500" dirty="0">
                <a:solidFill>
                  <a:srgbClr val="000000"/>
                </a:solidFill>
              </a:rPr>
              <a:t>. </a:t>
            </a:r>
          </a:p>
          <a:p>
            <a:pPr fontAlgn="base">
              <a:spcBef>
                <a:spcPct val="0"/>
              </a:spcBef>
              <a:spcAft>
                <a:spcPct val="0"/>
              </a:spcAft>
              <a:defRPr/>
            </a:pPr>
            <a:r>
              <a:rPr lang="es-ES" sz="1500" dirty="0" smtClean="0"/>
              <a:t>Venezuela </a:t>
            </a:r>
            <a:r>
              <a:rPr lang="es-ES" sz="1500" dirty="0"/>
              <a:t>se constituye en un Estado democrático y social de Derecho y de </a:t>
            </a:r>
            <a:r>
              <a:rPr lang="es-ES" sz="1500" dirty="0" smtClean="0"/>
              <a:t>Justicia, que </a:t>
            </a:r>
            <a:r>
              <a:rPr lang="es-ES" sz="1500" b="1" dirty="0">
                <a:solidFill>
                  <a:srgbClr val="CC0000"/>
                </a:solidFill>
              </a:rPr>
              <a:t>propugna como valores superiores de su ordenamiento jurídico y de su actuación</a:t>
            </a:r>
            <a:r>
              <a:rPr lang="es-ES" sz="1500" dirty="0"/>
              <a:t>, </a:t>
            </a:r>
            <a:r>
              <a:rPr lang="es-ES" sz="1500" b="1" dirty="0"/>
              <a:t>la vida, </a:t>
            </a:r>
            <a:r>
              <a:rPr lang="es-ES" sz="1500" b="1" dirty="0" smtClean="0"/>
              <a:t>la libertad</a:t>
            </a:r>
            <a:r>
              <a:rPr lang="es-ES" sz="1500" b="1" dirty="0"/>
              <a:t>, la justicia, la igualdad, la solidaridad, la democracia, la responsabilidad social y </a:t>
            </a:r>
            <a:r>
              <a:rPr lang="es-ES" sz="1500" b="1" dirty="0" smtClean="0"/>
              <a:t>en general</a:t>
            </a:r>
            <a:r>
              <a:rPr lang="es-ES" sz="1500" b="1" dirty="0"/>
              <a:t>, </a:t>
            </a:r>
            <a:r>
              <a:rPr lang="es-ES" sz="1500" b="1" dirty="0">
                <a:solidFill>
                  <a:srgbClr val="CC0000"/>
                </a:solidFill>
              </a:rPr>
              <a:t>la preeminencia de los derechos humanos, la ética</a:t>
            </a:r>
            <a:r>
              <a:rPr lang="es-ES" sz="1500" dirty="0"/>
              <a:t> y el pluralismo político</a:t>
            </a:r>
            <a:endParaRPr lang="es-ES" sz="1600" dirty="0"/>
          </a:p>
        </p:txBody>
      </p:sp>
      <p:pic>
        <p:nvPicPr>
          <p:cNvPr id="7" name="Picture 2" descr="http://lh6.ggpht.com/_JH_6sVFwO84/S-w6kZ2ArhI/AAAAAAAAAfo/cwXJ8QZKKgg/P1140948.JPG"/>
          <p:cNvPicPr>
            <a:picLocks noChangeAspect="1" noChangeArrowheads="1"/>
          </p:cNvPicPr>
          <p:nvPr/>
        </p:nvPicPr>
        <p:blipFill>
          <a:blip r:embed="rId3" cstate="print"/>
          <a:srcRect/>
          <a:stretch>
            <a:fillRect/>
          </a:stretch>
        </p:blipFill>
        <p:spPr bwMode="auto">
          <a:xfrm>
            <a:off x="251520" y="4293096"/>
            <a:ext cx="2810022" cy="2066409"/>
          </a:xfrm>
          <a:prstGeom prst="round2DiagRect">
            <a:avLst>
              <a:gd name="adj1" fmla="val 50000"/>
              <a:gd name="adj2" fmla="val 0"/>
            </a:avLst>
          </a:prstGeom>
          <a:ln>
            <a:noFill/>
          </a:ln>
          <a:effectLst>
            <a:outerShdw blurRad="292100" dist="139700" dir="2700000" algn="tl" rotWithShape="0">
              <a:srgbClr val="333333">
                <a:alpha val="65000"/>
              </a:srgbClr>
            </a:outerShdw>
          </a:effectLst>
        </p:spPr>
      </p:pic>
      <p:sp>
        <p:nvSpPr>
          <p:cNvPr id="10" name="9 Rectángulo"/>
          <p:cNvSpPr/>
          <p:nvPr/>
        </p:nvSpPr>
        <p:spPr>
          <a:xfrm>
            <a:off x="368402" y="2492896"/>
            <a:ext cx="8596086" cy="1477328"/>
          </a:xfrm>
          <a:prstGeom prst="rect">
            <a:avLst/>
          </a:prstGeom>
        </p:spPr>
        <p:txBody>
          <a:bodyPr wrap="square">
            <a:spAutoFit/>
          </a:bodyPr>
          <a:lstStyle/>
          <a:p>
            <a:pPr fontAlgn="base">
              <a:spcBef>
                <a:spcPct val="0"/>
              </a:spcBef>
              <a:spcAft>
                <a:spcPct val="0"/>
              </a:spcAft>
              <a:defRPr/>
            </a:pPr>
            <a:endParaRPr lang="es-ES" sz="1500" b="1" i="1" dirty="0">
              <a:solidFill>
                <a:srgbClr val="000000"/>
              </a:solidFill>
            </a:endParaRPr>
          </a:p>
          <a:p>
            <a:pPr fontAlgn="base">
              <a:spcBef>
                <a:spcPct val="0"/>
              </a:spcBef>
              <a:spcAft>
                <a:spcPct val="0"/>
              </a:spcAft>
              <a:defRPr/>
            </a:pPr>
            <a:r>
              <a:rPr lang="es-ES" sz="1500" b="1" i="1" dirty="0">
                <a:solidFill>
                  <a:srgbClr val="000000"/>
                </a:solidFill>
              </a:rPr>
              <a:t>Artículo 21. </a:t>
            </a:r>
            <a:r>
              <a:rPr lang="es-ES" sz="1500" i="1" dirty="0">
                <a:solidFill>
                  <a:srgbClr val="CC0000"/>
                </a:solidFill>
              </a:rPr>
              <a:t>Todas las personas son iguales ante la ley,</a:t>
            </a:r>
            <a:r>
              <a:rPr lang="es-ES" sz="1500" i="1" dirty="0">
                <a:solidFill>
                  <a:srgbClr val="000000"/>
                </a:solidFill>
              </a:rPr>
              <a:t> y en consecuencia</a:t>
            </a:r>
            <a:r>
              <a:rPr lang="es-ES" sz="1500" i="1" dirty="0" smtClean="0">
                <a:solidFill>
                  <a:srgbClr val="000000"/>
                </a:solidFill>
              </a:rPr>
              <a:t>:</a:t>
            </a:r>
            <a:endParaRPr lang="es-ES" sz="1500" i="1" dirty="0">
              <a:solidFill>
                <a:srgbClr val="000000"/>
              </a:solidFill>
            </a:endParaRPr>
          </a:p>
          <a:p>
            <a:pPr marL="1438275" indent="-361950" fontAlgn="base">
              <a:spcBef>
                <a:spcPct val="0"/>
              </a:spcBef>
              <a:spcAft>
                <a:spcPct val="0"/>
              </a:spcAft>
              <a:buFont typeface="+mj-lt"/>
              <a:buAutoNum type="arabicPeriod"/>
              <a:defRPr/>
            </a:pPr>
            <a:r>
              <a:rPr lang="es-ES" sz="1500" i="1" dirty="0" smtClean="0">
                <a:solidFill>
                  <a:srgbClr val="000000"/>
                </a:solidFill>
              </a:rPr>
              <a:t> </a:t>
            </a:r>
            <a:r>
              <a:rPr lang="es-ES" sz="1500" i="1" dirty="0">
                <a:solidFill>
                  <a:srgbClr val="CC0000"/>
                </a:solidFill>
              </a:rPr>
              <a:t>No se permitirán discriminaciones </a:t>
            </a:r>
            <a:r>
              <a:rPr lang="es-ES" sz="1500" i="1" dirty="0">
                <a:solidFill>
                  <a:srgbClr val="000000"/>
                </a:solidFill>
              </a:rPr>
              <a:t>fundadas en la raza, el sexo, el credo, la </a:t>
            </a:r>
            <a:r>
              <a:rPr lang="es-ES" sz="1500" i="1" dirty="0" smtClean="0">
                <a:solidFill>
                  <a:srgbClr val="000000"/>
                </a:solidFill>
              </a:rPr>
              <a:t>condición social </a:t>
            </a:r>
            <a:r>
              <a:rPr lang="es-ES" sz="1500" i="1" dirty="0">
                <a:solidFill>
                  <a:srgbClr val="000000"/>
                </a:solidFill>
              </a:rPr>
              <a:t>o aquellas que, en general</a:t>
            </a:r>
            <a:r>
              <a:rPr lang="es-ES" sz="1500" b="1" i="1" dirty="0">
                <a:solidFill>
                  <a:srgbClr val="000000"/>
                </a:solidFill>
              </a:rPr>
              <a:t>, tengan por objeto o por resultado anular </a:t>
            </a:r>
            <a:r>
              <a:rPr lang="es-ES" sz="1500" b="1" i="1" dirty="0" smtClean="0">
                <a:solidFill>
                  <a:srgbClr val="000000"/>
                </a:solidFill>
              </a:rPr>
              <a:t>o menoscabar </a:t>
            </a:r>
            <a:r>
              <a:rPr lang="es-ES" sz="1500" b="1" i="1" dirty="0">
                <a:solidFill>
                  <a:srgbClr val="000000"/>
                </a:solidFill>
              </a:rPr>
              <a:t>el reconocimiento, goce o ejercicio en condiciones de igualdad, de </a:t>
            </a:r>
            <a:r>
              <a:rPr lang="es-ES" sz="1500" b="1" i="1" dirty="0" smtClean="0">
                <a:solidFill>
                  <a:srgbClr val="000000"/>
                </a:solidFill>
              </a:rPr>
              <a:t>los derechos </a:t>
            </a:r>
            <a:r>
              <a:rPr lang="es-ES" sz="1500" b="1" i="1" dirty="0">
                <a:solidFill>
                  <a:srgbClr val="000000"/>
                </a:solidFill>
              </a:rPr>
              <a:t>y libertades de toda persona</a:t>
            </a:r>
            <a:endParaRPr lang="es-ES" sz="1600" b="1" i="1" dirty="0">
              <a:solidFill>
                <a:srgbClr val="000000"/>
              </a:solidFill>
            </a:endParaRPr>
          </a:p>
        </p:txBody>
      </p:sp>
      <p:sp>
        <p:nvSpPr>
          <p:cNvPr id="11" name="10 Rectángulo"/>
          <p:cNvSpPr/>
          <p:nvPr/>
        </p:nvSpPr>
        <p:spPr>
          <a:xfrm>
            <a:off x="3222873" y="3861048"/>
            <a:ext cx="5813623" cy="1015663"/>
          </a:xfrm>
          <a:prstGeom prst="rect">
            <a:avLst/>
          </a:prstGeom>
        </p:spPr>
        <p:txBody>
          <a:bodyPr wrap="square">
            <a:spAutoFit/>
          </a:bodyPr>
          <a:lstStyle/>
          <a:p>
            <a:pPr fontAlgn="base">
              <a:spcBef>
                <a:spcPct val="0"/>
              </a:spcBef>
              <a:spcAft>
                <a:spcPct val="0"/>
              </a:spcAft>
              <a:defRPr/>
            </a:pPr>
            <a:endParaRPr lang="es-ES" sz="1500" dirty="0">
              <a:solidFill>
                <a:srgbClr val="000000"/>
              </a:solidFill>
            </a:endParaRPr>
          </a:p>
          <a:p>
            <a:pPr fontAlgn="base">
              <a:spcBef>
                <a:spcPct val="0"/>
              </a:spcBef>
              <a:spcAft>
                <a:spcPct val="0"/>
              </a:spcAft>
              <a:defRPr/>
            </a:pPr>
            <a:r>
              <a:rPr lang="es-ES" sz="1500" b="1" dirty="0" smtClean="0">
                <a:solidFill>
                  <a:srgbClr val="000000"/>
                </a:solidFill>
              </a:rPr>
              <a:t>Artículos 83 </a:t>
            </a:r>
          </a:p>
          <a:p>
            <a:pPr fontAlgn="base">
              <a:spcBef>
                <a:spcPct val="0"/>
              </a:spcBef>
              <a:spcAft>
                <a:spcPct val="0"/>
              </a:spcAft>
              <a:defRPr/>
            </a:pPr>
            <a:r>
              <a:rPr lang="es-ES" sz="1500" dirty="0">
                <a:solidFill>
                  <a:srgbClr val="CC0000"/>
                </a:solidFill>
              </a:rPr>
              <a:t>La salud es un derecho social fundamental, </a:t>
            </a:r>
            <a:r>
              <a:rPr lang="es-ES" sz="1500" dirty="0"/>
              <a:t>obligación del Estado, que lo</a:t>
            </a:r>
            <a:r>
              <a:rPr lang="es-ES" sz="1500" dirty="0">
                <a:solidFill>
                  <a:srgbClr val="CC0000"/>
                </a:solidFill>
              </a:rPr>
              <a:t> </a:t>
            </a:r>
            <a:r>
              <a:rPr lang="es-ES" sz="1500" dirty="0" smtClean="0">
                <a:solidFill>
                  <a:srgbClr val="CC0000"/>
                </a:solidFill>
              </a:rPr>
              <a:t>garantizará como </a:t>
            </a:r>
            <a:r>
              <a:rPr lang="es-ES" sz="1500" dirty="0">
                <a:solidFill>
                  <a:srgbClr val="CC0000"/>
                </a:solidFill>
              </a:rPr>
              <a:t>parte del derecho a la </a:t>
            </a:r>
            <a:r>
              <a:rPr lang="es-ES" sz="1500" dirty="0" smtClean="0">
                <a:solidFill>
                  <a:srgbClr val="CC0000"/>
                </a:solidFill>
              </a:rPr>
              <a:t>vida……</a:t>
            </a:r>
            <a:endParaRPr lang="es-ES" sz="1600" b="1" dirty="0">
              <a:solidFill>
                <a:srgbClr val="000000"/>
              </a:solidFill>
            </a:endParaRPr>
          </a:p>
        </p:txBody>
      </p:sp>
      <p:sp>
        <p:nvSpPr>
          <p:cNvPr id="12" name="11 Rectángulo"/>
          <p:cNvSpPr/>
          <p:nvPr/>
        </p:nvSpPr>
        <p:spPr>
          <a:xfrm>
            <a:off x="3275856" y="4725144"/>
            <a:ext cx="5813623" cy="1708160"/>
          </a:xfrm>
          <a:prstGeom prst="rect">
            <a:avLst/>
          </a:prstGeom>
        </p:spPr>
        <p:txBody>
          <a:bodyPr wrap="square">
            <a:spAutoFit/>
          </a:bodyPr>
          <a:lstStyle/>
          <a:p>
            <a:pPr fontAlgn="base">
              <a:spcBef>
                <a:spcPct val="0"/>
              </a:spcBef>
              <a:spcAft>
                <a:spcPct val="0"/>
              </a:spcAft>
              <a:defRPr/>
            </a:pPr>
            <a:endParaRPr lang="es-ES" sz="1500" b="1" i="1" dirty="0">
              <a:solidFill>
                <a:srgbClr val="000000"/>
              </a:solidFill>
            </a:endParaRPr>
          </a:p>
          <a:p>
            <a:pPr fontAlgn="base">
              <a:spcBef>
                <a:spcPct val="0"/>
              </a:spcBef>
              <a:spcAft>
                <a:spcPct val="0"/>
              </a:spcAft>
              <a:defRPr/>
            </a:pPr>
            <a:r>
              <a:rPr lang="es-ES" sz="1500" b="1" dirty="0" smtClean="0">
                <a:solidFill>
                  <a:srgbClr val="000000"/>
                </a:solidFill>
              </a:rPr>
              <a:t>Artículos 84</a:t>
            </a:r>
          </a:p>
          <a:p>
            <a:pPr fontAlgn="base">
              <a:spcBef>
                <a:spcPct val="0"/>
              </a:spcBef>
              <a:spcAft>
                <a:spcPct val="0"/>
              </a:spcAft>
              <a:defRPr/>
            </a:pPr>
            <a:r>
              <a:rPr lang="es-ES" sz="1500" dirty="0"/>
              <a:t>Para garantizar el derecho a la salud, el Estado creará, ejercerá la rectoría </a:t>
            </a:r>
            <a:r>
              <a:rPr lang="es-ES" sz="1500" dirty="0" smtClean="0"/>
              <a:t>y gestionará </a:t>
            </a:r>
            <a:r>
              <a:rPr lang="es-ES" sz="1500" dirty="0"/>
              <a:t>un </a:t>
            </a:r>
            <a:r>
              <a:rPr lang="es-ES" sz="1500" dirty="0">
                <a:solidFill>
                  <a:srgbClr val="CC0000"/>
                </a:solidFill>
              </a:rPr>
              <a:t>sistema público nacional de salud, </a:t>
            </a:r>
            <a:r>
              <a:rPr lang="es-ES" sz="1500" dirty="0" smtClean="0">
                <a:solidFill>
                  <a:srgbClr val="CC0000"/>
                </a:solidFill>
              </a:rPr>
              <a:t>….</a:t>
            </a:r>
            <a:r>
              <a:rPr lang="es-ES" sz="1500" b="1" dirty="0" smtClean="0"/>
              <a:t>integrado </a:t>
            </a:r>
            <a:r>
              <a:rPr lang="es-ES" sz="1500" b="1" dirty="0"/>
              <a:t>al sistema de seguridad social, regido por los principios de </a:t>
            </a:r>
            <a:r>
              <a:rPr lang="es-ES" sz="1500" dirty="0" smtClean="0">
                <a:solidFill>
                  <a:srgbClr val="CC0000"/>
                </a:solidFill>
              </a:rPr>
              <a:t>gratuidad, universalidad</a:t>
            </a:r>
            <a:r>
              <a:rPr lang="es-ES" sz="1500" dirty="0">
                <a:solidFill>
                  <a:srgbClr val="CC0000"/>
                </a:solidFill>
              </a:rPr>
              <a:t>, integralidad, equidad, integración social y solidaridad……</a:t>
            </a:r>
            <a:endParaRPr lang="es-ES" sz="1600" b="1" dirty="0">
              <a:solidFill>
                <a:srgbClr val="000000"/>
              </a:solidFill>
            </a:endParaRPr>
          </a:p>
        </p:txBody>
      </p:sp>
      <p:sp>
        <p:nvSpPr>
          <p:cNvPr id="13" name="12 Rectángulo"/>
          <p:cNvSpPr>
            <a:spLocks noChangeArrowheads="1"/>
          </p:cNvSpPr>
          <p:nvPr/>
        </p:nvSpPr>
        <p:spPr bwMode="auto">
          <a:xfrm>
            <a:off x="2613324" y="714375"/>
            <a:ext cx="620714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s-ES" sz="1600" b="1" i="1" dirty="0" smtClean="0">
                <a:solidFill>
                  <a:srgbClr val="000000"/>
                </a:solidFill>
              </a:rPr>
              <a:t>Constitución de la República Bolivariana de Venezuela (1.999)</a:t>
            </a:r>
            <a:endParaRPr lang="es-ES" sz="1600" dirty="0">
              <a:solidFill>
                <a:srgbClr val="000000"/>
              </a:solidFill>
            </a:endParaRPr>
          </a:p>
        </p:txBody>
      </p:sp>
    </p:spTree>
    <p:extLst>
      <p:ext uri="{BB962C8B-B14F-4D97-AF65-F5344CB8AC3E}">
        <p14:creationId xmlns:p14="http://schemas.microsoft.com/office/powerpoint/2010/main" val="601593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p:cNvPicPr>
            <a:picLocks noChangeAspect="1" noChangeArrowheads="1"/>
          </p:cNvPicPr>
          <p:nvPr/>
        </p:nvPicPr>
        <p:blipFill>
          <a:blip r:embed="rId3"/>
          <a:srcRect/>
          <a:stretch>
            <a:fillRect/>
          </a:stretch>
        </p:blipFill>
        <p:spPr bwMode="auto">
          <a:xfrm>
            <a:off x="539552" y="1988840"/>
            <a:ext cx="3744913" cy="2914650"/>
          </a:xfrm>
          <a:prstGeom prst="rect">
            <a:avLst/>
          </a:prstGeom>
          <a:noFill/>
          <a:ln w="9525">
            <a:noFill/>
            <a:miter lim="800000"/>
            <a:headEnd/>
            <a:tailEnd/>
          </a:ln>
          <a:effectLst>
            <a:outerShdw dist="107763" dir="2700000" algn="ctr" rotWithShape="0">
              <a:schemeClr val="bg2">
                <a:alpha val="50000"/>
              </a:schemeClr>
            </a:outerShdw>
          </a:effectLst>
        </p:spPr>
      </p:pic>
      <p:sp>
        <p:nvSpPr>
          <p:cNvPr id="15363" name="Rectangle 5"/>
          <p:cNvSpPr>
            <a:spLocks noChangeArrowheads="1"/>
          </p:cNvSpPr>
          <p:nvPr/>
        </p:nvSpPr>
        <p:spPr bwMode="auto">
          <a:xfrm>
            <a:off x="5651500" y="692150"/>
            <a:ext cx="3092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fontAlgn="base">
              <a:spcBef>
                <a:spcPct val="0"/>
              </a:spcBef>
              <a:spcAft>
                <a:spcPct val="0"/>
              </a:spcAft>
            </a:pPr>
            <a:r>
              <a:rPr lang="es-ES" b="1">
                <a:solidFill>
                  <a:srgbClr val="A50021"/>
                </a:solidFill>
              </a:rPr>
              <a:t>Consentimiento Informado</a:t>
            </a:r>
            <a:endParaRPr lang="es-ES">
              <a:solidFill>
                <a:srgbClr val="A50021"/>
              </a:solidFill>
            </a:endParaRPr>
          </a:p>
        </p:txBody>
      </p:sp>
      <p:sp>
        <p:nvSpPr>
          <p:cNvPr id="15366" name="Rectangle 10"/>
          <p:cNvSpPr>
            <a:spLocks noChangeArrowheads="1"/>
          </p:cNvSpPr>
          <p:nvPr/>
        </p:nvSpPr>
        <p:spPr bwMode="auto">
          <a:xfrm>
            <a:off x="1116013" y="6524625"/>
            <a:ext cx="7777162" cy="333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s-ES">
              <a:solidFill>
                <a:srgbClr val="000000"/>
              </a:solidFill>
            </a:endParaRPr>
          </a:p>
        </p:txBody>
      </p:sp>
      <p:sp>
        <p:nvSpPr>
          <p:cNvPr id="17419" name="Rectangle 11"/>
          <p:cNvSpPr>
            <a:spLocks noChangeArrowheads="1"/>
          </p:cNvSpPr>
          <p:nvPr/>
        </p:nvSpPr>
        <p:spPr bwMode="auto">
          <a:xfrm>
            <a:off x="4933415" y="2420888"/>
            <a:ext cx="3240957" cy="2585323"/>
          </a:xfrm>
          <a:prstGeom prst="rect">
            <a:avLst/>
          </a:prstGeom>
          <a:solidFill>
            <a:schemeClr val="accent2">
              <a:alpha val="784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base">
              <a:lnSpc>
                <a:spcPct val="150000"/>
              </a:lnSpc>
              <a:spcBef>
                <a:spcPct val="0"/>
              </a:spcBef>
              <a:spcAft>
                <a:spcPct val="0"/>
              </a:spcAft>
            </a:pPr>
            <a:r>
              <a:rPr lang="es-ES" b="1" i="1" dirty="0">
                <a:solidFill>
                  <a:srgbClr val="000000"/>
                </a:solidFill>
              </a:rPr>
              <a:t>Es expresión y ampliación</a:t>
            </a:r>
            <a:r>
              <a:rPr lang="es-ES" b="1" i="1" dirty="0">
                <a:solidFill>
                  <a:srgbClr val="808080"/>
                </a:solidFill>
              </a:rPr>
              <a:t> del</a:t>
            </a:r>
            <a:r>
              <a:rPr lang="es-ES" b="1" i="1" dirty="0">
                <a:solidFill>
                  <a:srgbClr val="A50021"/>
                </a:solidFill>
              </a:rPr>
              <a:t> principio de autonomía</a:t>
            </a:r>
          </a:p>
          <a:p>
            <a:pPr algn="ctr" fontAlgn="base">
              <a:lnSpc>
                <a:spcPct val="150000"/>
              </a:lnSpc>
              <a:spcBef>
                <a:spcPct val="0"/>
              </a:spcBef>
              <a:spcAft>
                <a:spcPct val="0"/>
              </a:spcAft>
            </a:pPr>
            <a:r>
              <a:rPr lang="es-ES" b="1" i="1" dirty="0">
                <a:solidFill>
                  <a:srgbClr val="A50021"/>
                </a:solidFill>
              </a:rPr>
              <a:t> </a:t>
            </a:r>
            <a:r>
              <a:rPr lang="es-ES" b="1" i="1" dirty="0">
                <a:solidFill>
                  <a:srgbClr val="000000"/>
                </a:solidFill>
              </a:rPr>
              <a:t>Es parte de Derecho a la Libertad de Conciencia</a:t>
            </a:r>
            <a:r>
              <a:rPr lang="es-ES" b="1" i="1" dirty="0">
                <a:solidFill>
                  <a:srgbClr val="A50021"/>
                </a:solidFill>
              </a:rPr>
              <a:t> (Derecho civil, social y político)</a:t>
            </a:r>
          </a:p>
        </p:txBody>
      </p:sp>
    </p:spTree>
    <p:extLst>
      <p:ext uri="{BB962C8B-B14F-4D97-AF65-F5344CB8AC3E}">
        <p14:creationId xmlns:p14="http://schemas.microsoft.com/office/powerpoint/2010/main" val="22268308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fade">
                                      <p:cBhvr>
                                        <p:cTn id="7" dur="1000"/>
                                        <p:tgtEl>
                                          <p:spTgt spid="174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17419"/>
                                        </p:tgtEl>
                                        <p:attrNameLst>
                                          <p:attrName>style.visibility</p:attrName>
                                        </p:attrNameLst>
                                      </p:cBhvr>
                                      <p:to>
                                        <p:strVal val="visible"/>
                                      </p:to>
                                    </p:set>
                                    <p:anim calcmode="lin" valueType="num">
                                      <p:cBhvr>
                                        <p:cTn id="12" dur="2000" fill="hold"/>
                                        <p:tgtEl>
                                          <p:spTgt spid="17419"/>
                                        </p:tgtEl>
                                        <p:attrNameLst>
                                          <p:attrName>ppt_w</p:attrName>
                                        </p:attrNameLst>
                                      </p:cBhvr>
                                      <p:tavLst>
                                        <p:tav tm="0">
                                          <p:val>
                                            <p:strVal val="#ppt_w*0.70"/>
                                          </p:val>
                                        </p:tav>
                                        <p:tav tm="100000">
                                          <p:val>
                                            <p:strVal val="#ppt_w"/>
                                          </p:val>
                                        </p:tav>
                                      </p:tavLst>
                                    </p:anim>
                                    <p:anim calcmode="lin" valueType="num">
                                      <p:cBhvr>
                                        <p:cTn id="13" dur="2000" fill="hold"/>
                                        <p:tgtEl>
                                          <p:spTgt spid="17419"/>
                                        </p:tgtEl>
                                        <p:attrNameLst>
                                          <p:attrName>ppt_h</p:attrName>
                                        </p:attrNameLst>
                                      </p:cBhvr>
                                      <p:tavLst>
                                        <p:tav tm="0">
                                          <p:val>
                                            <p:strVal val="#ppt_h"/>
                                          </p:val>
                                        </p:tav>
                                        <p:tav tm="100000">
                                          <p:val>
                                            <p:strVal val="#ppt_h"/>
                                          </p:val>
                                        </p:tav>
                                      </p:tavLst>
                                    </p:anim>
                                    <p:animEffect transition="in" filter="fade">
                                      <p:cBhvr>
                                        <p:cTn id="14" dur="2000"/>
                                        <p:tgtEl>
                                          <p:spTgt spid="17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57188" y="1000125"/>
            <a:ext cx="8072437" cy="1292225"/>
          </a:xfrm>
          <a:prstGeom prst="rect">
            <a:avLst/>
          </a:prstGeom>
        </p:spPr>
        <p:txBody>
          <a:bodyPr>
            <a:spAutoFit/>
          </a:bodyPr>
          <a:lstStyle/>
          <a:p>
            <a:pPr fontAlgn="base">
              <a:spcBef>
                <a:spcPct val="0"/>
              </a:spcBef>
              <a:spcAft>
                <a:spcPct val="0"/>
              </a:spcAft>
              <a:defRPr/>
            </a:pPr>
            <a:r>
              <a:rPr lang="es-ES" dirty="0">
                <a:solidFill>
                  <a:srgbClr val="000000"/>
                </a:solidFill>
              </a:rPr>
              <a:t>Artículo 46. </a:t>
            </a:r>
          </a:p>
          <a:p>
            <a:pPr fontAlgn="base">
              <a:spcBef>
                <a:spcPct val="0"/>
              </a:spcBef>
              <a:spcAft>
                <a:spcPct val="0"/>
              </a:spcAft>
              <a:defRPr/>
            </a:pPr>
            <a:endParaRPr lang="es-ES" sz="1400" dirty="0">
              <a:solidFill>
                <a:srgbClr val="000000"/>
              </a:solidFill>
            </a:endParaRPr>
          </a:p>
          <a:p>
            <a:pPr fontAlgn="base">
              <a:spcBef>
                <a:spcPct val="0"/>
              </a:spcBef>
              <a:spcAft>
                <a:spcPct val="0"/>
              </a:spcAft>
              <a:defRPr/>
            </a:pPr>
            <a:r>
              <a:rPr lang="es-ES" sz="1500" b="1" i="1" dirty="0">
                <a:solidFill>
                  <a:srgbClr val="A50021"/>
                </a:solidFill>
              </a:rPr>
              <a:t>Toda persona tiene derecho a que se respete su integridad física, psíquica y moral</a:t>
            </a:r>
            <a:r>
              <a:rPr lang="es-ES" sz="1500" i="1" dirty="0">
                <a:solidFill>
                  <a:srgbClr val="000000"/>
                </a:solidFill>
              </a:rPr>
              <a:t>, en consecuencia:</a:t>
            </a:r>
          </a:p>
          <a:p>
            <a:pPr marL="342900" indent="-342900" fontAlgn="base">
              <a:spcBef>
                <a:spcPct val="0"/>
              </a:spcBef>
              <a:spcAft>
                <a:spcPct val="0"/>
              </a:spcAft>
              <a:buFont typeface="+mj-lt"/>
              <a:buAutoNum type="arabicPeriod"/>
              <a:defRPr/>
            </a:pPr>
            <a:endParaRPr lang="es-ES" sz="1600" i="1" dirty="0">
              <a:solidFill>
                <a:srgbClr val="000000"/>
              </a:solidFill>
            </a:endParaRPr>
          </a:p>
        </p:txBody>
      </p:sp>
      <p:sp>
        <p:nvSpPr>
          <p:cNvPr id="5" name="4 Rectángulo"/>
          <p:cNvSpPr>
            <a:spLocks noChangeArrowheads="1"/>
          </p:cNvSpPr>
          <p:nvPr/>
        </p:nvSpPr>
        <p:spPr bwMode="auto">
          <a:xfrm>
            <a:off x="4357688" y="3525838"/>
            <a:ext cx="4572000" cy="3093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fontAlgn="base">
              <a:spcBef>
                <a:spcPct val="0"/>
              </a:spcBef>
              <a:spcAft>
                <a:spcPct val="0"/>
              </a:spcAft>
              <a:buFont typeface="+mj-lt"/>
              <a:buAutoNum type="arabicPeriod" startAt="3"/>
            </a:pPr>
            <a:r>
              <a:rPr lang="es-ES" sz="1500" b="1" i="1" dirty="0">
                <a:solidFill>
                  <a:srgbClr val="A50021"/>
                </a:solidFill>
              </a:rPr>
              <a:t>Ninguna persona será sometida sin su libre consentimiento a experimentos científicos, o a exámenes médicos o de laboratorio</a:t>
            </a:r>
            <a:r>
              <a:rPr lang="es-ES" sz="1500" b="1" i="1" dirty="0">
                <a:solidFill>
                  <a:srgbClr val="C00000"/>
                </a:solidFill>
              </a:rPr>
              <a:t>, </a:t>
            </a:r>
            <a:r>
              <a:rPr lang="es-ES" sz="1500" i="1" dirty="0">
                <a:solidFill>
                  <a:srgbClr val="000000"/>
                </a:solidFill>
              </a:rPr>
              <a:t>excepto cuando se encontrare en peligro su vida o por otras circunstancias que determine la </a:t>
            </a:r>
            <a:r>
              <a:rPr lang="es-ES" sz="1500" i="1" dirty="0" smtClean="0">
                <a:solidFill>
                  <a:srgbClr val="000000"/>
                </a:solidFill>
              </a:rPr>
              <a:t>ley.</a:t>
            </a:r>
          </a:p>
          <a:p>
            <a:pPr marL="342900" indent="-342900" fontAlgn="base">
              <a:spcBef>
                <a:spcPct val="0"/>
              </a:spcBef>
              <a:spcAft>
                <a:spcPct val="0"/>
              </a:spcAft>
              <a:buFont typeface="+mj-lt"/>
              <a:buAutoNum type="arabicPeriod" startAt="3"/>
            </a:pPr>
            <a:endParaRPr lang="es-ES" sz="1500" i="1" dirty="0">
              <a:solidFill>
                <a:srgbClr val="000000"/>
              </a:solidFill>
            </a:endParaRPr>
          </a:p>
          <a:p>
            <a:pPr marL="342900" indent="-342900" fontAlgn="base">
              <a:spcBef>
                <a:spcPct val="0"/>
              </a:spcBef>
              <a:spcAft>
                <a:spcPct val="0"/>
              </a:spcAft>
              <a:buFont typeface="+mj-lt"/>
              <a:buAutoNum type="arabicPeriod" startAt="3"/>
            </a:pPr>
            <a:r>
              <a:rPr lang="es-ES" sz="1500" i="1" dirty="0" smtClean="0">
                <a:solidFill>
                  <a:srgbClr val="000000"/>
                </a:solidFill>
              </a:rPr>
              <a:t>Todo </a:t>
            </a:r>
            <a:r>
              <a:rPr lang="es-ES" sz="1500" i="1" dirty="0">
                <a:solidFill>
                  <a:srgbClr val="000000"/>
                </a:solidFill>
              </a:rPr>
              <a:t>funcionario público o funcionaria pública que, en razón de su cargo, infiera maltratos o sufrimientos físicos o mentales a </a:t>
            </a:r>
            <a:r>
              <a:rPr lang="es-ES" sz="1500" i="1" dirty="0">
                <a:solidFill>
                  <a:srgbClr val="333399"/>
                </a:solidFill>
              </a:rPr>
              <a:t>cualquier persona, o que instigue o tolere este tipo de tratos, será sancionado o sancionada de acuerdo con la ley.</a:t>
            </a:r>
          </a:p>
        </p:txBody>
      </p:sp>
      <p:sp>
        <p:nvSpPr>
          <p:cNvPr id="14341" name="Rectangle 20"/>
          <p:cNvSpPr>
            <a:spLocks noChangeArrowheads="1"/>
          </p:cNvSpPr>
          <p:nvPr/>
        </p:nvSpPr>
        <p:spPr bwMode="auto">
          <a:xfrm>
            <a:off x="1116013" y="6524625"/>
            <a:ext cx="7777162" cy="333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s-ES">
              <a:solidFill>
                <a:srgbClr val="000000"/>
              </a:solidFill>
            </a:endParaRPr>
          </a:p>
        </p:txBody>
      </p:sp>
      <p:pic>
        <p:nvPicPr>
          <p:cNvPr id="7" name="Picture 2" descr="http://lh6.ggpht.com/_JH_6sVFwO84/S-w6kZ2ArhI/AAAAAAAAAfo/cwXJ8QZKKgg/P1140948.JPG"/>
          <p:cNvPicPr>
            <a:picLocks noChangeAspect="1" noChangeArrowheads="1"/>
          </p:cNvPicPr>
          <p:nvPr/>
        </p:nvPicPr>
        <p:blipFill>
          <a:blip r:embed="rId3" cstate="print"/>
          <a:srcRect/>
          <a:stretch>
            <a:fillRect/>
          </a:stretch>
        </p:blipFill>
        <p:spPr bwMode="auto">
          <a:xfrm>
            <a:off x="297089" y="3729102"/>
            <a:ext cx="4060597" cy="2986046"/>
          </a:xfrm>
          <a:prstGeom prst="round2DiagRect">
            <a:avLst>
              <a:gd name="adj1" fmla="val 50000"/>
              <a:gd name="adj2" fmla="val 0"/>
            </a:avLst>
          </a:prstGeom>
          <a:ln>
            <a:noFill/>
          </a:ln>
          <a:effectLst>
            <a:outerShdw blurRad="292100" dist="139700" dir="2700000" algn="tl" rotWithShape="0">
              <a:srgbClr val="333333">
                <a:alpha val="65000"/>
              </a:srgbClr>
            </a:outerShdw>
          </a:effectLst>
        </p:spPr>
      </p:pic>
      <p:sp>
        <p:nvSpPr>
          <p:cNvPr id="9" name="8 Rectángulo"/>
          <p:cNvSpPr/>
          <p:nvPr/>
        </p:nvSpPr>
        <p:spPr>
          <a:xfrm>
            <a:off x="714375" y="1857375"/>
            <a:ext cx="8072438" cy="1846263"/>
          </a:xfrm>
          <a:prstGeom prst="rect">
            <a:avLst/>
          </a:prstGeom>
        </p:spPr>
        <p:txBody>
          <a:bodyPr>
            <a:spAutoFit/>
          </a:bodyPr>
          <a:lstStyle/>
          <a:p>
            <a:pPr fontAlgn="base">
              <a:spcBef>
                <a:spcPct val="0"/>
              </a:spcBef>
              <a:spcAft>
                <a:spcPct val="0"/>
              </a:spcAft>
              <a:defRPr/>
            </a:pPr>
            <a:endParaRPr lang="es-ES" sz="1500" i="1" dirty="0">
              <a:solidFill>
                <a:srgbClr val="000000"/>
              </a:solidFill>
            </a:endParaRPr>
          </a:p>
          <a:p>
            <a:pPr marL="342900" indent="-342900" fontAlgn="base">
              <a:spcBef>
                <a:spcPct val="0"/>
              </a:spcBef>
              <a:spcAft>
                <a:spcPct val="0"/>
              </a:spcAft>
              <a:buFont typeface="+mj-lt"/>
              <a:buAutoNum type="arabicPeriod"/>
              <a:defRPr/>
            </a:pPr>
            <a:r>
              <a:rPr lang="es-ES" sz="1500" i="1" dirty="0">
                <a:solidFill>
                  <a:srgbClr val="000000"/>
                </a:solidFill>
              </a:rPr>
              <a:t>Ninguna persona puede ser sometida a </a:t>
            </a:r>
            <a:r>
              <a:rPr lang="es-ES" sz="1500" b="1" i="1" dirty="0">
                <a:solidFill>
                  <a:srgbClr val="A50021"/>
                </a:solidFill>
              </a:rPr>
              <a:t>penas, torturas o tratos crueles, inhumanos o degradantes</a:t>
            </a:r>
            <a:r>
              <a:rPr lang="es-ES" sz="1500" i="1" dirty="0">
                <a:solidFill>
                  <a:srgbClr val="000000"/>
                </a:solidFill>
              </a:rPr>
              <a:t>. Toda víctima de tortura o trato cruel, inhumano o degradante practicado o tolerado por parte de agentes del Estado, tiene derecho a la rehabilitación.</a:t>
            </a:r>
          </a:p>
          <a:p>
            <a:pPr marL="342900" indent="-342900" fontAlgn="base">
              <a:spcBef>
                <a:spcPct val="0"/>
              </a:spcBef>
              <a:spcAft>
                <a:spcPct val="0"/>
              </a:spcAft>
              <a:buFont typeface="+mj-lt"/>
              <a:buAutoNum type="arabicPeriod"/>
              <a:defRPr/>
            </a:pPr>
            <a:endParaRPr lang="es-ES" sz="800" i="1" dirty="0">
              <a:solidFill>
                <a:srgbClr val="000000"/>
              </a:solidFill>
            </a:endParaRPr>
          </a:p>
          <a:p>
            <a:pPr marL="342900" indent="-342900" fontAlgn="base">
              <a:spcBef>
                <a:spcPct val="0"/>
              </a:spcBef>
              <a:spcAft>
                <a:spcPct val="0"/>
              </a:spcAft>
              <a:buFont typeface="+mj-lt"/>
              <a:buAutoNum type="arabicPeriod"/>
              <a:defRPr/>
            </a:pPr>
            <a:r>
              <a:rPr lang="es-ES" sz="1500" i="1" dirty="0">
                <a:solidFill>
                  <a:srgbClr val="000000"/>
                </a:solidFill>
              </a:rPr>
              <a:t>Toda persona </a:t>
            </a:r>
            <a:r>
              <a:rPr lang="es-ES" sz="1500" i="1" dirty="0">
                <a:solidFill>
                  <a:srgbClr val="2D2D8A"/>
                </a:solidFill>
              </a:rPr>
              <a:t>privada de libertad </a:t>
            </a:r>
            <a:r>
              <a:rPr lang="es-ES" sz="1500" i="1" dirty="0">
                <a:solidFill>
                  <a:srgbClr val="000000"/>
                </a:solidFill>
              </a:rPr>
              <a:t>será tratada con el </a:t>
            </a:r>
            <a:r>
              <a:rPr lang="es-ES" sz="1500" i="1" dirty="0">
                <a:solidFill>
                  <a:srgbClr val="2D2D8A"/>
                </a:solidFill>
              </a:rPr>
              <a:t>respeto debido a la dignidad inherente al ser humano.</a:t>
            </a:r>
          </a:p>
          <a:p>
            <a:pPr marL="342900" indent="-342900" fontAlgn="base">
              <a:spcBef>
                <a:spcPct val="0"/>
              </a:spcBef>
              <a:spcAft>
                <a:spcPct val="0"/>
              </a:spcAft>
              <a:buFont typeface="+mj-lt"/>
              <a:buAutoNum type="arabicPeriod"/>
              <a:defRPr/>
            </a:pPr>
            <a:endParaRPr lang="es-ES" sz="1600" i="1" dirty="0">
              <a:solidFill>
                <a:srgbClr val="000000"/>
              </a:solidFill>
            </a:endParaRPr>
          </a:p>
        </p:txBody>
      </p:sp>
    </p:spTree>
    <p:extLst>
      <p:ext uri="{BB962C8B-B14F-4D97-AF65-F5344CB8AC3E}">
        <p14:creationId xmlns:p14="http://schemas.microsoft.com/office/powerpoint/2010/main" val="36188023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www.google.com.do/url?source=imglanding&amp;ct=img&amp;q=http://images04.olx.com.ve/ui/11/21/69/1304535425_195611269_1-Fotos-de--CARTELoN-ESTE-ES-UN-AMBIENTE-100-LIBRE-DE-HUMO-DE-TABACO.jpg&amp;sa=X&amp;ei=rKnYTou0M5OctwfDzv3uAQ&amp;ved=0CAsQ8wc&amp;usg=AFQjCNHei0VJqncJkpofJ7I0CX5Qa75uG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3" y="1052736"/>
            <a:ext cx="6421927" cy="394563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6"/>
          <p:cNvSpPr>
            <a:spLocks noChangeArrowheads="1"/>
          </p:cNvSpPr>
          <p:nvPr/>
        </p:nvSpPr>
        <p:spPr bwMode="auto">
          <a:xfrm>
            <a:off x="683568" y="5291799"/>
            <a:ext cx="8208912" cy="1089529"/>
          </a:xfrm>
          <a:prstGeom prst="rect">
            <a:avLst/>
          </a:prstGeom>
          <a:solidFill>
            <a:schemeClr val="bg1">
              <a:alpha val="65881"/>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p>
            <a:pPr marL="285750" indent="-285750" algn="just" fontAlgn="base">
              <a:lnSpc>
                <a:spcPct val="120000"/>
              </a:lnSpc>
              <a:spcBef>
                <a:spcPct val="0"/>
              </a:spcBef>
              <a:spcAft>
                <a:spcPct val="0"/>
              </a:spcAft>
              <a:buFont typeface="Arial" pitchFamily="34" charset="0"/>
              <a:buChar char="•"/>
              <a:tabLst>
                <a:tab pos="630238" algn="l"/>
              </a:tabLst>
            </a:pPr>
            <a:r>
              <a:rPr lang="es-ES" i="1" dirty="0" smtClean="0">
                <a:solidFill>
                  <a:srgbClr val="000000"/>
                </a:solidFill>
              </a:rPr>
              <a:t>A corto plazo (2011) se espera: 10% de la disminución de las ventas.</a:t>
            </a:r>
          </a:p>
          <a:p>
            <a:pPr marL="285750" indent="-285750" algn="just" fontAlgn="base">
              <a:lnSpc>
                <a:spcPct val="120000"/>
              </a:lnSpc>
              <a:spcBef>
                <a:spcPct val="0"/>
              </a:spcBef>
              <a:spcAft>
                <a:spcPct val="0"/>
              </a:spcAft>
              <a:buFont typeface="Arial" pitchFamily="34" charset="0"/>
              <a:buChar char="•"/>
              <a:tabLst>
                <a:tab pos="630238" algn="l"/>
              </a:tabLst>
            </a:pPr>
            <a:r>
              <a:rPr lang="es-ES" i="1" dirty="0" smtClean="0">
                <a:solidFill>
                  <a:srgbClr val="000000"/>
                </a:solidFill>
              </a:rPr>
              <a:t>Impacto fiscal : La industria tabacalera en el año 2010 aportó el 5% del total de la recaudación tributaria no petrolera</a:t>
            </a:r>
          </a:p>
        </p:txBody>
      </p:sp>
    </p:spTree>
    <p:extLst>
      <p:ext uri="{BB962C8B-B14F-4D97-AF65-F5344CB8AC3E}">
        <p14:creationId xmlns:p14="http://schemas.microsoft.com/office/powerpoint/2010/main" val="369349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2700338" y="1196975"/>
            <a:ext cx="22621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s-ES" sz="4000" b="1">
                <a:solidFill>
                  <a:srgbClr val="A50021"/>
                </a:solidFill>
              </a:rPr>
              <a:t>Bioética</a:t>
            </a:r>
            <a:r>
              <a:rPr lang="es-ES" sz="2400" b="1">
                <a:solidFill>
                  <a:srgbClr val="007774"/>
                </a:solidFill>
              </a:rPr>
              <a:t>:</a:t>
            </a:r>
          </a:p>
        </p:txBody>
      </p:sp>
      <p:pic>
        <p:nvPicPr>
          <p:cNvPr id="21507" name="Picture 8" descr="bioetica579ed_cerato2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412875"/>
            <a:ext cx="2127250" cy="388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2" name="Rectangle 6"/>
          <p:cNvSpPr>
            <a:spLocks noChangeArrowheads="1"/>
          </p:cNvSpPr>
          <p:nvPr/>
        </p:nvSpPr>
        <p:spPr bwMode="auto">
          <a:xfrm>
            <a:off x="2916238" y="2420938"/>
            <a:ext cx="5689600" cy="3429000"/>
          </a:xfrm>
          <a:prstGeom prst="rect">
            <a:avLst/>
          </a:prstGeom>
          <a:solidFill>
            <a:schemeClr val="bg1">
              <a:alpha val="65881"/>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lgn="just" fontAlgn="base">
              <a:lnSpc>
                <a:spcPct val="120000"/>
              </a:lnSpc>
              <a:spcBef>
                <a:spcPct val="0"/>
              </a:spcBef>
              <a:spcAft>
                <a:spcPct val="0"/>
              </a:spcAft>
              <a:tabLst>
                <a:tab pos="630238" algn="l"/>
              </a:tabLst>
            </a:pPr>
            <a:r>
              <a:rPr lang="es-ES" sz="2000" i="1" dirty="0">
                <a:solidFill>
                  <a:srgbClr val="000000"/>
                </a:solidFill>
              </a:rPr>
              <a:t>“</a:t>
            </a:r>
            <a:r>
              <a:rPr lang="es-ES" b="1" i="1" dirty="0">
                <a:solidFill>
                  <a:srgbClr val="000000"/>
                </a:solidFill>
              </a:rPr>
              <a:t>Práctica plural y </a:t>
            </a:r>
            <a:r>
              <a:rPr lang="es-ES" b="1" i="1" dirty="0" err="1">
                <a:solidFill>
                  <a:srgbClr val="000000"/>
                </a:solidFill>
              </a:rPr>
              <a:t>transdisciplinaria</a:t>
            </a:r>
            <a:r>
              <a:rPr lang="es-ES" i="1" dirty="0">
                <a:solidFill>
                  <a:srgbClr val="000000"/>
                </a:solidFill>
              </a:rPr>
              <a:t> dedicada a </a:t>
            </a:r>
            <a:r>
              <a:rPr lang="es-ES" i="1" dirty="0">
                <a:solidFill>
                  <a:srgbClr val="A50021"/>
                </a:solidFill>
              </a:rPr>
              <a:t>resolución de </a:t>
            </a:r>
            <a:r>
              <a:rPr lang="es-ES" b="1" i="1" dirty="0">
                <a:solidFill>
                  <a:srgbClr val="A50021"/>
                </a:solidFill>
              </a:rPr>
              <a:t>dilemas éticos que plantean a la humanidad y las relaciones de ésta con la biosfera</a:t>
            </a:r>
            <a:r>
              <a:rPr lang="es-ES" i="1" dirty="0">
                <a:solidFill>
                  <a:srgbClr val="000000"/>
                </a:solidFill>
              </a:rPr>
              <a:t>, el ejercicio y avance de las ciencias de la salud y la vida incluyendo la aplicación sus tecnologías conexas, </a:t>
            </a:r>
            <a:r>
              <a:rPr lang="es-ES" b="1" i="1" dirty="0">
                <a:solidFill>
                  <a:srgbClr val="000000"/>
                </a:solidFill>
              </a:rPr>
              <a:t>teniendo en cuenta el respeto y la </a:t>
            </a:r>
            <a:r>
              <a:rPr lang="es-ES" b="1" i="1" dirty="0">
                <a:solidFill>
                  <a:srgbClr val="A50021"/>
                </a:solidFill>
              </a:rPr>
              <a:t>dignidad de la persona</a:t>
            </a:r>
            <a:r>
              <a:rPr lang="es-ES" b="1" i="1" dirty="0">
                <a:solidFill>
                  <a:srgbClr val="000000"/>
                </a:solidFill>
              </a:rPr>
              <a:t>, la observancia de los </a:t>
            </a:r>
            <a:r>
              <a:rPr lang="es-ES" b="1" i="1" dirty="0">
                <a:solidFill>
                  <a:srgbClr val="A50021"/>
                </a:solidFill>
              </a:rPr>
              <a:t>derechos humanos</a:t>
            </a:r>
            <a:r>
              <a:rPr lang="es-ES" b="1" i="1" dirty="0">
                <a:solidFill>
                  <a:srgbClr val="000000"/>
                </a:solidFill>
              </a:rPr>
              <a:t>, las </a:t>
            </a:r>
            <a:r>
              <a:rPr lang="es-ES" b="1" i="1" dirty="0">
                <a:solidFill>
                  <a:srgbClr val="A50021"/>
                </a:solidFill>
              </a:rPr>
              <a:t>libertades fundamentales</a:t>
            </a:r>
            <a:r>
              <a:rPr lang="es-ES" b="1" i="1" dirty="0">
                <a:solidFill>
                  <a:srgbClr val="000000"/>
                </a:solidFill>
              </a:rPr>
              <a:t> y los aspectos relacionados con su </a:t>
            </a:r>
            <a:r>
              <a:rPr lang="es-ES" b="1" i="1" dirty="0">
                <a:solidFill>
                  <a:srgbClr val="A50021"/>
                </a:solidFill>
              </a:rPr>
              <a:t>disponibilidad y accesibilidad</a:t>
            </a:r>
            <a:r>
              <a:rPr lang="es-ES" sz="1600" i="1" dirty="0">
                <a:solidFill>
                  <a:srgbClr val="000000"/>
                </a:solidFill>
              </a:rPr>
              <a:t>”</a:t>
            </a:r>
          </a:p>
        </p:txBody>
      </p:sp>
    </p:spTree>
    <p:extLst>
      <p:ext uri="{BB962C8B-B14F-4D97-AF65-F5344CB8AC3E}">
        <p14:creationId xmlns:p14="http://schemas.microsoft.com/office/powerpoint/2010/main" val="3187492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fade">
                                      <p:cBhvr>
                                        <p:cTn id="7" dur="1000"/>
                                        <p:tgtEl>
                                          <p:spTgt spid="24578"/>
                                        </p:tgtEl>
                                      </p:cBhvr>
                                    </p:animEffect>
                                  </p:childTnLst>
                                </p:cTn>
                              </p:par>
                            </p:childTnLst>
                          </p:cTn>
                        </p:par>
                        <p:par>
                          <p:cTn id="8" fill="hold" nodeType="afterGroup">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4582"/>
                                        </p:tgtEl>
                                        <p:attrNameLst>
                                          <p:attrName>style.visibility</p:attrName>
                                        </p:attrNameLst>
                                      </p:cBhvr>
                                      <p:to>
                                        <p:strVal val="visible"/>
                                      </p:to>
                                    </p:set>
                                    <p:animEffect transition="in" filter="fade">
                                      <p:cBhvr>
                                        <p:cTn id="11" dur="1000"/>
                                        <p:tgtEl>
                                          <p:spTgt spid="24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8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6" name="Rectangle 8"/>
          <p:cNvSpPr>
            <a:spLocks noChangeArrowheads="1"/>
          </p:cNvSpPr>
          <p:nvPr/>
        </p:nvSpPr>
        <p:spPr bwMode="auto">
          <a:xfrm>
            <a:off x="5003800" y="1916113"/>
            <a:ext cx="28527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lang="es-ES" sz="3200" b="1">
                <a:solidFill>
                  <a:srgbClr val="A50021"/>
                </a:solidFill>
              </a:rPr>
              <a:t>Bioseguridad</a:t>
            </a:r>
            <a:r>
              <a:rPr lang="es-ES" b="1">
                <a:solidFill>
                  <a:srgbClr val="007774"/>
                </a:solidFill>
              </a:rPr>
              <a:t>:</a:t>
            </a:r>
          </a:p>
        </p:txBody>
      </p:sp>
      <p:grpSp>
        <p:nvGrpSpPr>
          <p:cNvPr id="2" name="Group 14"/>
          <p:cNvGrpSpPr>
            <a:grpSpLocks/>
          </p:cNvGrpSpPr>
          <p:nvPr/>
        </p:nvGrpSpPr>
        <p:grpSpPr bwMode="auto">
          <a:xfrm>
            <a:off x="611188" y="188913"/>
            <a:ext cx="4321175" cy="3744912"/>
            <a:chOff x="249" y="1888"/>
            <a:chExt cx="2722" cy="1966"/>
          </a:xfrm>
        </p:grpSpPr>
        <p:pic>
          <p:nvPicPr>
            <p:cNvPr id="22533" name="Picture 6" descr="fresatransgeni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 y="2387"/>
              <a:ext cx="1956" cy="1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Picture 13" descr="9092144-concepto-de-riesgo-biol-gico"/>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83" y="1888"/>
              <a:ext cx="1588" cy="1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543" name="Rectangle 15"/>
          <p:cNvSpPr>
            <a:spLocks noChangeArrowheads="1"/>
          </p:cNvSpPr>
          <p:nvPr/>
        </p:nvSpPr>
        <p:spPr bwMode="auto">
          <a:xfrm>
            <a:off x="2195513" y="3440113"/>
            <a:ext cx="6553200" cy="3013075"/>
          </a:xfrm>
          <a:prstGeom prst="rect">
            <a:avLst/>
          </a:prstGeom>
          <a:solidFill>
            <a:schemeClr val="bg1">
              <a:alpha val="65097"/>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lgn="just" fontAlgn="base">
              <a:lnSpc>
                <a:spcPct val="120000"/>
              </a:lnSpc>
              <a:spcBef>
                <a:spcPct val="0"/>
              </a:spcBef>
              <a:spcAft>
                <a:spcPct val="0"/>
              </a:spcAft>
              <a:tabLst>
                <a:tab pos="630238" algn="l"/>
              </a:tabLst>
            </a:pPr>
            <a:r>
              <a:rPr lang="es-ES" sz="2000" i="1">
                <a:solidFill>
                  <a:srgbClr val="000000"/>
                </a:solidFill>
              </a:rPr>
              <a:t>“Previsiones orientadas a </a:t>
            </a:r>
            <a:r>
              <a:rPr lang="es-ES" sz="2000" b="1" i="1">
                <a:solidFill>
                  <a:srgbClr val="000000"/>
                </a:solidFill>
              </a:rPr>
              <a:t>minimizar el riesgo a la salud humana</a:t>
            </a:r>
            <a:r>
              <a:rPr lang="es-ES" sz="2000" i="1">
                <a:solidFill>
                  <a:srgbClr val="000000"/>
                </a:solidFill>
              </a:rPr>
              <a:t> por el </a:t>
            </a:r>
            <a:r>
              <a:rPr lang="es-ES" sz="2000" i="1">
                <a:solidFill>
                  <a:srgbClr val="A50021"/>
                </a:solidFill>
              </a:rPr>
              <a:t>manejo, destino y salida de los agentes contaminantes, tóxicos, biológicos, y otros</a:t>
            </a:r>
            <a:r>
              <a:rPr lang="es-ES" sz="2000" i="1">
                <a:solidFill>
                  <a:srgbClr val="000000"/>
                </a:solidFill>
              </a:rPr>
              <a:t>, </a:t>
            </a:r>
            <a:r>
              <a:rPr lang="es-ES" sz="2000" b="1" i="1">
                <a:solidFill>
                  <a:srgbClr val="000000"/>
                </a:solidFill>
              </a:rPr>
              <a:t>derivados de las actividades de la biotecnología moderna</a:t>
            </a:r>
            <a:r>
              <a:rPr lang="es-ES" sz="2000" i="1">
                <a:solidFill>
                  <a:srgbClr val="000000"/>
                </a:solidFill>
              </a:rPr>
              <a:t>, incluyendo a organismos modificados genéticamente, agentes biológicos peligrosos y organismos exóticos, bajo condiciones de confinamiento o de liberación al ambiente</a:t>
            </a:r>
            <a:r>
              <a:rPr lang="es-ES" sz="1600" i="1">
                <a:solidFill>
                  <a:srgbClr val="000000"/>
                </a:solidFill>
              </a:rPr>
              <a:t>”</a:t>
            </a:r>
          </a:p>
        </p:txBody>
      </p:sp>
    </p:spTree>
    <p:extLst>
      <p:ext uri="{BB962C8B-B14F-4D97-AF65-F5344CB8AC3E}">
        <p14:creationId xmlns:p14="http://schemas.microsoft.com/office/powerpoint/2010/main" val="24403211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536"/>
                                        </p:tgtEl>
                                        <p:attrNameLst>
                                          <p:attrName>style.visibility</p:attrName>
                                        </p:attrNameLst>
                                      </p:cBhvr>
                                      <p:to>
                                        <p:strVal val="visible"/>
                                      </p:to>
                                    </p:set>
                                    <p:animEffect transition="in" filter="fade">
                                      <p:cBhvr>
                                        <p:cTn id="7" dur="1000"/>
                                        <p:tgtEl>
                                          <p:spTgt spid="22536"/>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2000"/>
                                        <p:tgtEl>
                                          <p:spTgt spid="2"/>
                                        </p:tgtEl>
                                      </p:cBhvr>
                                    </p:animEffect>
                                  </p:childTnLst>
                                </p:cTn>
                              </p:par>
                            </p:childTnLst>
                          </p:cTn>
                        </p:par>
                        <p:par>
                          <p:cTn id="11" fill="hold" nodeType="afterGroup">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22543"/>
                                        </p:tgtEl>
                                        <p:attrNameLst>
                                          <p:attrName>style.visibility</p:attrName>
                                        </p:attrNameLst>
                                      </p:cBhvr>
                                      <p:to>
                                        <p:strVal val="visible"/>
                                      </p:to>
                                    </p:set>
                                    <p:animEffect transition="in" filter="fade">
                                      <p:cBhvr>
                                        <p:cTn id="14" dur="1000"/>
                                        <p:tgtEl>
                                          <p:spTgt spid="22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6" grpId="0"/>
      <p:bldP spid="2254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5" name="Picture 5" descr="muscui_te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2636838"/>
            <a:ext cx="2808287" cy="272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Rectangle 6"/>
          <p:cNvSpPr>
            <a:spLocks noChangeArrowheads="1"/>
          </p:cNvSpPr>
          <p:nvPr/>
        </p:nvSpPr>
        <p:spPr bwMode="auto">
          <a:xfrm>
            <a:off x="3348038" y="2579688"/>
            <a:ext cx="5041900"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fontAlgn="base">
              <a:spcBef>
                <a:spcPct val="0"/>
              </a:spcBef>
              <a:spcAft>
                <a:spcPct val="0"/>
              </a:spcAft>
            </a:pPr>
            <a:r>
              <a:rPr lang="es-ES" sz="2000">
                <a:solidFill>
                  <a:srgbClr val="000000"/>
                </a:solidFill>
              </a:rPr>
              <a:t>“Grupos de </a:t>
            </a:r>
            <a:r>
              <a:rPr lang="es-ES" sz="2000" b="1">
                <a:solidFill>
                  <a:srgbClr val="000000"/>
                </a:solidFill>
              </a:rPr>
              <a:t>consenso transdisciplinarios</a:t>
            </a:r>
            <a:r>
              <a:rPr lang="es-ES" sz="2000">
                <a:solidFill>
                  <a:srgbClr val="000000"/>
                </a:solidFill>
              </a:rPr>
              <a:t> que </a:t>
            </a:r>
            <a:r>
              <a:rPr lang="es-ES" sz="2000">
                <a:solidFill>
                  <a:srgbClr val="A50021"/>
                </a:solidFill>
              </a:rPr>
              <a:t>hacen vida en centros de investigación o de atención en salud</a:t>
            </a:r>
            <a:r>
              <a:rPr lang="es-ES" sz="2000">
                <a:solidFill>
                  <a:srgbClr val="000000"/>
                </a:solidFill>
              </a:rPr>
              <a:t>, que se encargan de abordar los </a:t>
            </a:r>
            <a:r>
              <a:rPr lang="es-ES" sz="2000" b="1">
                <a:solidFill>
                  <a:srgbClr val="000000"/>
                </a:solidFill>
              </a:rPr>
              <a:t>aspectos éticos</a:t>
            </a:r>
            <a:r>
              <a:rPr lang="es-ES" sz="2000">
                <a:solidFill>
                  <a:srgbClr val="000000"/>
                </a:solidFill>
              </a:rPr>
              <a:t> vinculados a la </a:t>
            </a:r>
            <a:r>
              <a:rPr lang="es-ES" sz="2000" b="1">
                <a:solidFill>
                  <a:srgbClr val="A50021"/>
                </a:solidFill>
              </a:rPr>
              <a:t>investigación en seres humanos, a mejorar la atención  de los usuarios </a:t>
            </a:r>
            <a:r>
              <a:rPr lang="es-ES" sz="2000" b="1">
                <a:solidFill>
                  <a:srgbClr val="000000"/>
                </a:solidFill>
              </a:rPr>
              <a:t>y/o a garantizar el manejo seguro de agentes </a:t>
            </a:r>
            <a:r>
              <a:rPr lang="es-ES" sz="2000">
                <a:solidFill>
                  <a:srgbClr val="000000"/>
                </a:solidFill>
              </a:rPr>
              <a:t>químicos y biológicos</a:t>
            </a:r>
            <a:r>
              <a:rPr lang="es-ES" sz="2000" b="1">
                <a:solidFill>
                  <a:srgbClr val="000000"/>
                </a:solidFill>
              </a:rPr>
              <a:t> que puedan afectar la salud</a:t>
            </a:r>
            <a:r>
              <a:rPr lang="es-ES" sz="2000">
                <a:solidFill>
                  <a:srgbClr val="000000"/>
                </a:solidFill>
              </a:rPr>
              <a:t>” </a:t>
            </a:r>
          </a:p>
        </p:txBody>
      </p:sp>
      <p:sp>
        <p:nvSpPr>
          <p:cNvPr id="15367" name="Rectangle 7"/>
          <p:cNvSpPr>
            <a:spLocks noChangeArrowheads="1"/>
          </p:cNvSpPr>
          <p:nvPr/>
        </p:nvSpPr>
        <p:spPr bwMode="auto">
          <a:xfrm>
            <a:off x="2268538" y="1344613"/>
            <a:ext cx="573563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r" fontAlgn="base">
              <a:spcBef>
                <a:spcPct val="0"/>
              </a:spcBef>
              <a:spcAft>
                <a:spcPct val="0"/>
              </a:spcAft>
            </a:pPr>
            <a:r>
              <a:rPr lang="es-ES" sz="2400" b="1">
                <a:solidFill>
                  <a:srgbClr val="A50021"/>
                </a:solidFill>
              </a:rPr>
              <a:t>Comités de Bioética y/o Bioseguridad </a:t>
            </a:r>
          </a:p>
          <a:p>
            <a:pPr algn="r" fontAlgn="base">
              <a:spcBef>
                <a:spcPct val="0"/>
              </a:spcBef>
              <a:spcAft>
                <a:spcPct val="0"/>
              </a:spcAft>
            </a:pPr>
            <a:r>
              <a:rPr lang="es-ES" sz="2400" b="1">
                <a:solidFill>
                  <a:srgbClr val="A50021"/>
                </a:solidFill>
              </a:rPr>
              <a:t>en Salud</a:t>
            </a:r>
            <a:r>
              <a:rPr lang="es-ES" sz="2400">
                <a:solidFill>
                  <a:srgbClr val="A50021"/>
                </a:solidFill>
              </a:rPr>
              <a:t>: </a:t>
            </a:r>
          </a:p>
        </p:txBody>
      </p:sp>
      <p:sp>
        <p:nvSpPr>
          <p:cNvPr id="15368" name="Rectangle 8"/>
          <p:cNvSpPr>
            <a:spLocks noChangeArrowheads="1"/>
          </p:cNvSpPr>
          <p:nvPr/>
        </p:nvSpPr>
        <p:spPr bwMode="auto">
          <a:xfrm>
            <a:off x="611188" y="5876925"/>
            <a:ext cx="8208962" cy="366713"/>
          </a:xfrm>
          <a:prstGeom prst="rect">
            <a:avLst/>
          </a:prstGeom>
          <a:solidFill>
            <a:schemeClr val="accent2">
              <a:alpha val="784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spcBef>
                <a:spcPct val="0"/>
              </a:spcBef>
              <a:spcAft>
                <a:spcPct val="0"/>
              </a:spcAft>
            </a:pPr>
            <a:r>
              <a:rPr lang="es-ES" b="1" i="1">
                <a:solidFill>
                  <a:srgbClr val="000000"/>
                </a:solidFill>
              </a:rPr>
              <a:t>Brazos Ejecutores</a:t>
            </a:r>
            <a:endParaRPr lang="es-ES" b="1" i="1">
              <a:solidFill>
                <a:srgbClr val="A50021"/>
              </a:solidFill>
            </a:endParaRPr>
          </a:p>
        </p:txBody>
      </p:sp>
    </p:spTree>
    <p:extLst>
      <p:ext uri="{BB962C8B-B14F-4D97-AF65-F5344CB8AC3E}">
        <p14:creationId xmlns:p14="http://schemas.microsoft.com/office/powerpoint/2010/main" val="27075208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7"/>
                                        </p:tgtEl>
                                        <p:attrNameLst>
                                          <p:attrName>style.visibility</p:attrName>
                                        </p:attrNameLst>
                                      </p:cBhvr>
                                      <p:to>
                                        <p:strVal val="visible"/>
                                      </p:to>
                                    </p:set>
                                    <p:animEffect transition="in" filter="fade">
                                      <p:cBhvr>
                                        <p:cTn id="7" dur="1000"/>
                                        <p:tgtEl>
                                          <p:spTgt spid="15367"/>
                                        </p:tgtEl>
                                      </p:cBhvr>
                                    </p:animEffect>
                                  </p:childTnLst>
                                </p:cTn>
                              </p:par>
                              <p:par>
                                <p:cTn id="8" presetID="55" presetClass="entr" presetSubtype="0" fill="hold" grpId="0" nodeType="withEffect">
                                  <p:stCondLst>
                                    <p:cond delay="0"/>
                                  </p:stCondLst>
                                  <p:childTnLst>
                                    <p:set>
                                      <p:cBhvr>
                                        <p:cTn id="9" dur="1" fill="hold">
                                          <p:stCondLst>
                                            <p:cond delay="0"/>
                                          </p:stCondLst>
                                        </p:cTn>
                                        <p:tgtEl>
                                          <p:spTgt spid="15368"/>
                                        </p:tgtEl>
                                        <p:attrNameLst>
                                          <p:attrName>style.visibility</p:attrName>
                                        </p:attrNameLst>
                                      </p:cBhvr>
                                      <p:to>
                                        <p:strVal val="visible"/>
                                      </p:to>
                                    </p:set>
                                    <p:anim calcmode="lin" valueType="num">
                                      <p:cBhvr>
                                        <p:cTn id="10" dur="2000" fill="hold"/>
                                        <p:tgtEl>
                                          <p:spTgt spid="15368"/>
                                        </p:tgtEl>
                                        <p:attrNameLst>
                                          <p:attrName>ppt_w</p:attrName>
                                        </p:attrNameLst>
                                      </p:cBhvr>
                                      <p:tavLst>
                                        <p:tav tm="0">
                                          <p:val>
                                            <p:strVal val="#ppt_w*0.70"/>
                                          </p:val>
                                        </p:tav>
                                        <p:tav tm="100000">
                                          <p:val>
                                            <p:strVal val="#ppt_w"/>
                                          </p:val>
                                        </p:tav>
                                      </p:tavLst>
                                    </p:anim>
                                    <p:anim calcmode="lin" valueType="num">
                                      <p:cBhvr>
                                        <p:cTn id="11" dur="2000" fill="hold"/>
                                        <p:tgtEl>
                                          <p:spTgt spid="15368"/>
                                        </p:tgtEl>
                                        <p:attrNameLst>
                                          <p:attrName>ppt_h</p:attrName>
                                        </p:attrNameLst>
                                      </p:cBhvr>
                                      <p:tavLst>
                                        <p:tav tm="0">
                                          <p:val>
                                            <p:strVal val="#ppt_h"/>
                                          </p:val>
                                        </p:tav>
                                        <p:tav tm="100000">
                                          <p:val>
                                            <p:strVal val="#ppt_h"/>
                                          </p:val>
                                        </p:tav>
                                      </p:tavLst>
                                    </p:anim>
                                    <p:animEffect transition="in" filter="fade">
                                      <p:cBhvr>
                                        <p:cTn id="12" dur="2000"/>
                                        <p:tgtEl>
                                          <p:spTgt spid="15368"/>
                                        </p:tgtEl>
                                      </p:cBhvr>
                                    </p:animEffect>
                                  </p:childTnLst>
                                </p:cTn>
                              </p:par>
                              <p:par>
                                <p:cTn id="13" presetID="10" presetClass="entr" presetSubtype="0" fill="hold" nodeType="withEffect">
                                  <p:stCondLst>
                                    <p:cond delay="0"/>
                                  </p:stCondLst>
                                  <p:childTnLst>
                                    <p:set>
                                      <p:cBhvr>
                                        <p:cTn id="14" dur="1" fill="hold">
                                          <p:stCondLst>
                                            <p:cond delay="0"/>
                                          </p:stCondLst>
                                        </p:cTn>
                                        <p:tgtEl>
                                          <p:spTgt spid="15365"/>
                                        </p:tgtEl>
                                        <p:attrNameLst>
                                          <p:attrName>style.visibility</p:attrName>
                                        </p:attrNameLst>
                                      </p:cBhvr>
                                      <p:to>
                                        <p:strVal val="visible"/>
                                      </p:to>
                                    </p:set>
                                    <p:animEffect transition="in" filter="fade">
                                      <p:cBhvr>
                                        <p:cTn id="15" dur="1000"/>
                                        <p:tgtEl>
                                          <p:spTgt spid="1536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366"/>
                                        </p:tgtEl>
                                        <p:attrNameLst>
                                          <p:attrName>style.visibility</p:attrName>
                                        </p:attrNameLst>
                                      </p:cBhvr>
                                      <p:to>
                                        <p:strVal val="visible"/>
                                      </p:to>
                                    </p:set>
                                    <p:animEffect transition="in" filter="fade">
                                      <p:cBhvr>
                                        <p:cTn id="20" dur="10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6" grpId="0"/>
      <p:bldP spid="15367" grpId="0"/>
      <p:bldP spid="1536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p:cNvSpPr/>
          <p:nvPr/>
        </p:nvSpPr>
        <p:spPr>
          <a:xfrm>
            <a:off x="-324544" y="5085185"/>
            <a:ext cx="9577064" cy="13681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30" name="Picture 6" descr="http://www.celulasmadrela.com/themes/Celulasmadre/images/celulasmadre_02.jpg"/>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val="0"/>
              </a:ext>
            </a:extLst>
          </a:blip>
          <a:srcRect t="45543" r="3867" b="8834"/>
          <a:stretch/>
        </p:blipFill>
        <p:spPr bwMode="auto">
          <a:xfrm>
            <a:off x="3203848" y="1005029"/>
            <a:ext cx="4949271" cy="3792123"/>
          </a:xfrm>
          <a:prstGeom prst="rect">
            <a:avLst/>
          </a:prstGeom>
          <a:noFill/>
          <a:extLst>
            <a:ext uri="{909E8E84-426E-40DD-AFC4-6F175D3DCCD1}">
              <a14:hiddenFill xmlns:a14="http://schemas.microsoft.com/office/drawing/2010/main">
                <a:solidFill>
                  <a:srgbClr val="FFFFFF"/>
                </a:solidFill>
              </a14:hiddenFill>
            </a:ext>
          </a:extLst>
        </p:spPr>
      </p:pic>
      <p:sp>
        <p:nvSpPr>
          <p:cNvPr id="4103" name="Rectangle 31"/>
          <p:cNvSpPr>
            <a:spLocks noChangeArrowheads="1"/>
          </p:cNvSpPr>
          <p:nvPr/>
        </p:nvSpPr>
        <p:spPr bwMode="auto">
          <a:xfrm>
            <a:off x="6227763" y="547966"/>
            <a:ext cx="21723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fontAlgn="base">
              <a:spcBef>
                <a:spcPct val="0"/>
              </a:spcBef>
              <a:spcAft>
                <a:spcPct val="0"/>
              </a:spcAft>
            </a:pPr>
            <a:r>
              <a:rPr lang="es-ES" b="1" u="sng" dirty="0">
                <a:solidFill>
                  <a:srgbClr val="A50021"/>
                </a:solidFill>
              </a:rPr>
              <a:t>       </a:t>
            </a:r>
            <a:r>
              <a:rPr lang="es-ES" b="1" u="sng" dirty="0" smtClean="0">
                <a:solidFill>
                  <a:srgbClr val="A50021"/>
                </a:solidFill>
              </a:rPr>
              <a:t>Justificación </a:t>
            </a:r>
            <a:endParaRPr lang="es-ES" u="sng" dirty="0">
              <a:solidFill>
                <a:srgbClr val="A50021"/>
              </a:solidFill>
            </a:endParaRPr>
          </a:p>
        </p:txBody>
      </p:sp>
      <p:pic>
        <p:nvPicPr>
          <p:cNvPr id="1026" name="Picture 2" descr="Celulas Madres Venezuel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5127" y="979505"/>
            <a:ext cx="2415147" cy="244827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031" name="Picture 7"/>
          <p:cNvPicPr>
            <a:picLocks noChangeAspect="1" noChangeArrowheads="1"/>
          </p:cNvPicPr>
          <p:nvPr/>
        </p:nvPicPr>
        <p:blipFill rotWithShape="1">
          <a:blip r:embed="rId6">
            <a:extLst>
              <a:ext uri="{28A0092B-C50C-407E-A947-70E740481C1C}">
                <a14:useLocalDpi xmlns:a14="http://schemas.microsoft.com/office/drawing/2010/main" val="0"/>
              </a:ext>
            </a:extLst>
          </a:blip>
          <a:srcRect t="12878" r="6685" b="56636"/>
          <a:stretch/>
        </p:blipFill>
        <p:spPr bwMode="auto">
          <a:xfrm>
            <a:off x="3221079" y="1049645"/>
            <a:ext cx="3470563" cy="65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5 Tabla"/>
          <p:cNvGraphicFramePr>
            <a:graphicFrameLocks noGrp="1"/>
          </p:cNvGraphicFramePr>
          <p:nvPr>
            <p:extLst>
              <p:ext uri="{D42A27DB-BD31-4B8C-83A1-F6EECF244321}">
                <p14:modId xmlns:p14="http://schemas.microsoft.com/office/powerpoint/2010/main" val="1731949536"/>
              </p:ext>
            </p:extLst>
          </p:nvPr>
        </p:nvGraphicFramePr>
        <p:xfrm>
          <a:off x="3380825" y="1915075"/>
          <a:ext cx="4772294" cy="2872740"/>
        </p:xfrm>
        <a:graphic>
          <a:graphicData uri="http://schemas.openxmlformats.org/drawingml/2006/table">
            <a:tbl>
              <a:tblPr/>
              <a:tblGrid>
                <a:gridCol w="4772294"/>
              </a:tblGrid>
              <a:tr h="0">
                <a:tc>
                  <a:txBody>
                    <a:bodyPr/>
                    <a:lstStyle/>
                    <a:p>
                      <a:pPr algn="ctr" fontAlgn="t"/>
                      <a:r>
                        <a:rPr lang="es-ES" sz="1600" b="0" i="1" dirty="0">
                          <a:solidFill>
                            <a:srgbClr val="666666"/>
                          </a:solidFill>
                          <a:effectLst/>
                          <a:latin typeface="Arial"/>
                        </a:rPr>
                        <a:t>"Antes de dar a luz mí médico me habló de la importancia de salvar las Células Madre del cordón umbilical de mi bebé</a:t>
                      </a:r>
                      <a:r>
                        <a:rPr lang="es-ES" sz="1600" b="0" i="1" dirty="0" smtClean="0">
                          <a:solidFill>
                            <a:srgbClr val="666666"/>
                          </a:solidFill>
                          <a:effectLst/>
                          <a:latin typeface="Arial"/>
                        </a:rPr>
                        <a:t>.</a:t>
                      </a:r>
                    </a:p>
                    <a:p>
                      <a:pPr algn="ctr" fontAlgn="t"/>
                      <a:endParaRPr lang="es-ES" sz="500" b="1" i="1" dirty="0">
                        <a:effectLst/>
                        <a:latin typeface="Verdana"/>
                      </a:endParaRPr>
                    </a:p>
                    <a:p>
                      <a:pPr algn="ctr" fontAlgn="t"/>
                      <a:r>
                        <a:rPr lang="es-ES" sz="1600" b="0" i="1" dirty="0">
                          <a:solidFill>
                            <a:srgbClr val="666666"/>
                          </a:solidFill>
                          <a:effectLst/>
                          <a:latin typeface="Arial"/>
                        </a:rPr>
                        <a:t>Hoy esa decisión </a:t>
                      </a:r>
                      <a:r>
                        <a:rPr lang="es-ES" sz="1600" b="1" i="1" dirty="0">
                          <a:solidFill>
                            <a:srgbClr val="CC0000"/>
                          </a:solidFill>
                          <a:effectLst/>
                          <a:latin typeface="Arial"/>
                        </a:rPr>
                        <a:t>me da la tranquilidad de saber que puedo brindarle a mi familia un respaldo importante de vida</a:t>
                      </a:r>
                      <a:r>
                        <a:rPr lang="es-ES" sz="1600" b="1" i="1" dirty="0" smtClean="0">
                          <a:solidFill>
                            <a:srgbClr val="CC0000"/>
                          </a:solidFill>
                          <a:effectLst/>
                          <a:latin typeface="Arial"/>
                        </a:rPr>
                        <a:t>.</a:t>
                      </a:r>
                    </a:p>
                    <a:p>
                      <a:pPr algn="ctr" fontAlgn="t"/>
                      <a:endParaRPr lang="es-ES" sz="500" b="0" i="1" dirty="0">
                        <a:solidFill>
                          <a:srgbClr val="666666"/>
                        </a:solidFill>
                        <a:effectLst/>
                        <a:latin typeface="Arial"/>
                      </a:endParaRPr>
                    </a:p>
                    <a:p>
                      <a:pPr algn="ctr" fontAlgn="t"/>
                      <a:r>
                        <a:rPr lang="es-ES" sz="1600" b="0" i="1" dirty="0">
                          <a:solidFill>
                            <a:srgbClr val="666666"/>
                          </a:solidFill>
                          <a:effectLst/>
                          <a:latin typeface="Arial"/>
                        </a:rPr>
                        <a:t>La ciencia es maravillosa y la naturaleza sabia por eso </a:t>
                      </a:r>
                      <a:r>
                        <a:rPr lang="es-ES" sz="1600" b="1" i="1" dirty="0">
                          <a:solidFill>
                            <a:srgbClr val="CC0000"/>
                          </a:solidFill>
                          <a:effectLst/>
                          <a:latin typeface="Arial"/>
                        </a:rPr>
                        <a:t>me siento afortunada de contar con una alternativa de prevención para la salud de los míos</a:t>
                      </a:r>
                      <a:r>
                        <a:rPr lang="es-ES" sz="1600" b="0" i="1" dirty="0" smtClean="0">
                          <a:solidFill>
                            <a:srgbClr val="CC0000"/>
                          </a:solidFill>
                          <a:effectLst/>
                          <a:latin typeface="Arial"/>
                        </a:rPr>
                        <a:t>".</a:t>
                      </a:r>
                    </a:p>
                    <a:p>
                      <a:pPr algn="r" fontAlgn="t"/>
                      <a:r>
                        <a:rPr lang="es-ES" sz="1600" b="0" i="0" dirty="0">
                          <a:solidFill>
                            <a:srgbClr val="666666"/>
                          </a:solidFill>
                          <a:effectLst/>
                          <a:latin typeface="Arial"/>
                        </a:rPr>
                        <a:t> </a:t>
                      </a:r>
                      <a:r>
                        <a:rPr lang="es-ES" sz="1600" b="0" i="1" dirty="0">
                          <a:solidFill>
                            <a:srgbClr val="666666"/>
                          </a:solidFill>
                          <a:effectLst/>
                          <a:latin typeface="Arial"/>
                        </a:rPr>
                        <a:t>Daniela </a:t>
                      </a:r>
                      <a:r>
                        <a:rPr lang="es-ES" sz="1600" b="0" i="1" dirty="0" err="1">
                          <a:solidFill>
                            <a:srgbClr val="666666"/>
                          </a:solidFill>
                          <a:effectLst/>
                          <a:latin typeface="Arial"/>
                        </a:rPr>
                        <a:t>Kosán</a:t>
                      </a:r>
                      <a:endParaRPr lang="es-ES" sz="1600" b="0" i="0" dirty="0">
                        <a:solidFill>
                          <a:srgbClr val="666666"/>
                        </a:solidFill>
                        <a:effectLst/>
                        <a:latin typeface="Arial"/>
                      </a:endParaRPr>
                    </a:p>
                  </a:txBody>
                  <a:tcPr marL="19050" marR="19050" marT="19050" marB="19050">
                    <a:lnL>
                      <a:noFill/>
                    </a:lnL>
                    <a:lnR>
                      <a:noFill/>
                    </a:lnR>
                    <a:lnT>
                      <a:noFill/>
                    </a:lnT>
                    <a:lnB>
                      <a:noFill/>
                    </a:lnB>
                  </a:tcPr>
                </a:tc>
              </a:tr>
            </a:tbl>
          </a:graphicData>
        </a:graphic>
      </p:graphicFrame>
      <p:sp>
        <p:nvSpPr>
          <p:cNvPr id="7" name="6 Rectángulo"/>
          <p:cNvSpPr/>
          <p:nvPr/>
        </p:nvSpPr>
        <p:spPr>
          <a:xfrm>
            <a:off x="1928740" y="5302949"/>
            <a:ext cx="8259884" cy="646331"/>
          </a:xfrm>
          <a:prstGeom prst="rect">
            <a:avLst/>
          </a:prstGeom>
        </p:spPr>
        <p:txBody>
          <a:bodyPr wrap="square">
            <a:spAutoFit/>
          </a:bodyPr>
          <a:lstStyle/>
          <a:p>
            <a:r>
              <a:rPr lang="es-ES" dirty="0" smtClean="0">
                <a:solidFill>
                  <a:schemeClr val="accent2"/>
                </a:solidFill>
                <a:hlinkClick r:id="rId7"/>
              </a:rPr>
              <a:t>http://servicio.mercadolibre.com.ve/MLV-34218703-celulas-madre-oligoelementos-radiofrecuencia-rejuvenecete-_JM</a:t>
            </a:r>
            <a:endParaRPr lang="es-ES" dirty="0">
              <a:solidFill>
                <a:schemeClr val="accent2"/>
              </a:solidFill>
            </a:endParaRPr>
          </a:p>
        </p:txBody>
      </p:sp>
      <p:pic>
        <p:nvPicPr>
          <p:cNvPr id="1035" name="Picture 11" descr="http://www.google.com.do/url?source=imglanding&amp;ct=img&amp;q=http://2.bp.blogspot.com/_9T0GcqbAe6I/SLbmrC3ReZI/AAAAAAAAIKw/WmrCL1zlaPM/s400/Logo_ML.jpg&amp;sa=X&amp;ei=SkjYTujELcnFgAf4kqSQDw&amp;ved=0CA4Q8wc&amp;usg=AFQjCNHvOR-Awwcm3kX9x0FZuMLxr1MA3Q"/>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2998" y="5204057"/>
            <a:ext cx="1579703" cy="1101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45389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0"/>
          <p:cNvGrpSpPr>
            <a:grpSpLocks/>
          </p:cNvGrpSpPr>
          <p:nvPr/>
        </p:nvGrpSpPr>
        <p:grpSpPr bwMode="auto">
          <a:xfrm>
            <a:off x="755650" y="836613"/>
            <a:ext cx="7272338" cy="3097212"/>
            <a:chOff x="476" y="527"/>
            <a:chExt cx="4581" cy="1951"/>
          </a:xfrm>
        </p:grpSpPr>
        <p:sp>
          <p:nvSpPr>
            <p:cNvPr id="24590" name="4 Rectángulo redondeado"/>
            <p:cNvSpPr>
              <a:spLocks noChangeArrowheads="1"/>
            </p:cNvSpPr>
            <p:nvPr/>
          </p:nvSpPr>
          <p:spPr bwMode="auto">
            <a:xfrm>
              <a:off x="521" y="527"/>
              <a:ext cx="4536" cy="136"/>
            </a:xfrm>
            <a:prstGeom prst="roundRect">
              <a:avLst>
                <a:gd name="adj" fmla="val 16667"/>
              </a:avLst>
            </a:prstGeom>
            <a:solidFill>
              <a:srgbClr val="4F81B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p>
              <a:pPr algn="ctr" fontAlgn="base">
                <a:spcBef>
                  <a:spcPct val="0"/>
                </a:spcBef>
                <a:spcAft>
                  <a:spcPct val="0"/>
                </a:spcAft>
              </a:pPr>
              <a:r>
                <a:rPr lang="es-ES" sz="1400" b="1">
                  <a:solidFill>
                    <a:srgbClr val="FFFFFF"/>
                  </a:solidFill>
                  <a:latin typeface="Calibri" pitchFamily="34" charset="0"/>
                  <a:ea typeface="Arial Unicode MS" pitchFamily="34" charset="-128"/>
                  <a:cs typeface="Arial Unicode MS" pitchFamily="34" charset="-128"/>
                </a:rPr>
                <a:t>COMISIÓN NACIONAL DE BIOÉTICA Y BIOSEGURIDAD EN SALUD</a:t>
              </a:r>
              <a:endParaRPr lang="es-ES" sz="1400" b="1">
                <a:solidFill>
                  <a:srgbClr val="FFFFFF"/>
                </a:solidFill>
                <a:latin typeface="Calibri" pitchFamily="34" charset="0"/>
                <a:cs typeface="Arial" pitchFamily="34" charset="0"/>
              </a:endParaRPr>
            </a:p>
          </p:txBody>
        </p:sp>
        <p:pic>
          <p:nvPicPr>
            <p:cNvPr id="2202" name="Picture 154" descr="http://www.hrc.es/info/memoria2002/INVESTIGACION.jpg"/>
            <p:cNvPicPr>
              <a:picLocks noChangeAspect="1" noChangeArrowheads="1"/>
            </p:cNvPicPr>
            <p:nvPr/>
          </p:nvPicPr>
          <p:blipFill>
            <a:blip r:embed="rId2" cstate="print"/>
            <a:srcRect/>
            <a:stretch>
              <a:fillRect/>
            </a:stretch>
          </p:blipFill>
          <p:spPr bwMode="auto">
            <a:xfrm>
              <a:off x="497" y="711"/>
              <a:ext cx="4539" cy="8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sp>
        <p:nvSpPr>
          <p:cNvPr id="120" name="119 Rectángulo"/>
          <p:cNvSpPr/>
          <p:nvPr/>
        </p:nvSpPr>
        <p:spPr>
          <a:xfrm>
            <a:off x="900113" y="2708275"/>
            <a:ext cx="7056437" cy="1296988"/>
          </a:xfrm>
          <a:prstGeom prst="rect">
            <a:avLst/>
          </a:prstGeom>
          <a:solidFill>
            <a:schemeClr val="accent1">
              <a:lumMod val="60000"/>
              <a:lumOff val="40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base">
              <a:spcBef>
                <a:spcPct val="0"/>
              </a:spcBef>
              <a:spcAft>
                <a:spcPct val="0"/>
              </a:spcAft>
              <a:defRPr/>
            </a:pPr>
            <a:r>
              <a:rPr lang="es-ES" sz="1700">
                <a:solidFill>
                  <a:srgbClr val="1F497D"/>
                </a:solidFill>
                <a:latin typeface="Frutiger-Light"/>
                <a:cs typeface="Arial" pitchFamily="34" charset="0"/>
              </a:rPr>
              <a:t>Tiene por objetivo </a:t>
            </a:r>
            <a:r>
              <a:rPr lang="es-ES" sz="1700" b="1">
                <a:solidFill>
                  <a:srgbClr val="1F497D"/>
                </a:solidFill>
                <a:latin typeface="Frutiger-Light"/>
                <a:cs typeface="Arial" pitchFamily="34" charset="0"/>
              </a:rPr>
              <a:t>actualizar la información sobre el universo de Comités de Bioética u organizaciones afines</a:t>
            </a:r>
            <a:r>
              <a:rPr lang="es-ES" sz="1700">
                <a:solidFill>
                  <a:srgbClr val="1F497D"/>
                </a:solidFill>
                <a:latin typeface="Frutiger-Light"/>
                <a:cs typeface="Arial" pitchFamily="34" charset="0"/>
              </a:rPr>
              <a:t>, que actualmente hacen vida en  los servicios prestadores de salud y centros de investigación existentes a nivel nacional.</a:t>
            </a:r>
            <a:endParaRPr lang="es-ES" sz="1200" b="1">
              <a:solidFill>
                <a:srgbClr val="1F497D"/>
              </a:solidFill>
              <a:latin typeface="Calibri" pitchFamily="34" charset="0"/>
              <a:cs typeface="Arial" pitchFamily="34" charset="0"/>
            </a:endParaRPr>
          </a:p>
        </p:txBody>
      </p:sp>
      <p:sp>
        <p:nvSpPr>
          <p:cNvPr id="121" name="120 Rectángulo"/>
          <p:cNvSpPr/>
          <p:nvPr/>
        </p:nvSpPr>
        <p:spPr>
          <a:xfrm>
            <a:off x="2627313" y="1341438"/>
            <a:ext cx="3429000" cy="701675"/>
          </a:xfrm>
          <a:prstGeom prst="rect">
            <a:avLst/>
          </a:prstGeom>
        </p:spPr>
        <p:txBody>
          <a:bodyPr>
            <a:spAutoFit/>
          </a:bodyPr>
          <a:lstStyle/>
          <a:p>
            <a:pPr algn="ctr" fontAlgn="base">
              <a:spcBef>
                <a:spcPct val="0"/>
              </a:spcBef>
              <a:spcAft>
                <a:spcPct val="0"/>
              </a:spcAft>
              <a:defRPr/>
            </a:pPr>
            <a:r>
              <a:rPr lang="es-ES" sz="2000" b="1">
                <a:solidFill>
                  <a:srgbClr val="FFFFFF"/>
                </a:solidFill>
                <a:effectLst>
                  <a:outerShdw blurRad="38100" dist="38100" dir="2700000" algn="tl">
                    <a:srgbClr val="C0C0C0"/>
                  </a:outerShdw>
                </a:effectLst>
                <a:cs typeface="Arial" pitchFamily="34" charset="0"/>
              </a:rPr>
              <a:t>CENSO NACIONAL DE  COMITÉS DE BIOÉTICA</a:t>
            </a:r>
          </a:p>
        </p:txBody>
      </p:sp>
      <p:sp>
        <p:nvSpPr>
          <p:cNvPr id="21529" name="Rectangle 25"/>
          <p:cNvSpPr>
            <a:spLocks noChangeArrowheads="1"/>
          </p:cNvSpPr>
          <p:nvPr/>
        </p:nvSpPr>
        <p:spPr bwMode="auto">
          <a:xfrm>
            <a:off x="250825" y="4149725"/>
            <a:ext cx="74168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fontAlgn="base">
              <a:spcBef>
                <a:spcPct val="0"/>
              </a:spcBef>
              <a:spcAft>
                <a:spcPct val="0"/>
              </a:spcAft>
            </a:pPr>
            <a:r>
              <a:rPr lang="es-ES" sz="1700">
                <a:solidFill>
                  <a:srgbClr val="1F497D"/>
                </a:solidFill>
                <a:latin typeface="Frutiger-Light"/>
                <a:cs typeface="Arial" pitchFamily="34" charset="0"/>
              </a:rPr>
              <a:t>En esta </a:t>
            </a:r>
            <a:r>
              <a:rPr lang="es-ES" sz="1700" b="1">
                <a:solidFill>
                  <a:srgbClr val="A50021"/>
                </a:solidFill>
                <a:latin typeface="Frutiger-Light"/>
                <a:cs typeface="Arial" pitchFamily="34" charset="0"/>
              </a:rPr>
              <a:t>primera etapa</a:t>
            </a:r>
            <a:r>
              <a:rPr lang="es-ES" sz="1700" b="1">
                <a:solidFill>
                  <a:srgbClr val="1F497D"/>
                </a:solidFill>
                <a:latin typeface="Frutiger-Light"/>
                <a:cs typeface="Arial" pitchFamily="34" charset="0"/>
              </a:rPr>
              <a:t> </a:t>
            </a:r>
            <a:r>
              <a:rPr lang="es-ES" sz="1700">
                <a:solidFill>
                  <a:srgbClr val="1F497D"/>
                </a:solidFill>
                <a:latin typeface="Frutiger-Light"/>
                <a:cs typeface="Arial" pitchFamily="34" charset="0"/>
              </a:rPr>
              <a:t>el proceso de recolección de información estará dirigido a:</a:t>
            </a:r>
          </a:p>
          <a:p>
            <a:pPr marL="342900" indent="-342900" algn="just" fontAlgn="base">
              <a:spcBef>
                <a:spcPct val="0"/>
              </a:spcBef>
              <a:spcAft>
                <a:spcPct val="0"/>
              </a:spcAft>
            </a:pPr>
            <a:endParaRPr lang="es-ES" sz="1700">
              <a:solidFill>
                <a:srgbClr val="1F497D"/>
              </a:solidFill>
              <a:latin typeface="Frutiger-Light"/>
              <a:cs typeface="Arial" pitchFamily="34" charset="0"/>
            </a:endParaRPr>
          </a:p>
        </p:txBody>
      </p:sp>
      <p:sp>
        <p:nvSpPr>
          <p:cNvPr id="24582" name="Rectangle 26"/>
          <p:cNvSpPr>
            <a:spLocks noChangeArrowheads="1"/>
          </p:cNvSpPr>
          <p:nvPr/>
        </p:nvSpPr>
        <p:spPr bwMode="auto">
          <a:xfrm>
            <a:off x="468313" y="6446838"/>
            <a:ext cx="822325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fontAlgn="base">
              <a:spcBef>
                <a:spcPct val="0"/>
              </a:spcBef>
              <a:spcAft>
                <a:spcPct val="0"/>
              </a:spcAft>
            </a:pPr>
            <a:endParaRPr lang="es-ES" sz="1400">
              <a:solidFill>
                <a:srgbClr val="000000"/>
              </a:solidFill>
            </a:endParaRPr>
          </a:p>
        </p:txBody>
      </p:sp>
      <p:sp>
        <p:nvSpPr>
          <p:cNvPr id="21532" name="Rectangle 28"/>
          <p:cNvSpPr>
            <a:spLocks noChangeArrowheads="1"/>
          </p:cNvSpPr>
          <p:nvPr/>
        </p:nvSpPr>
        <p:spPr bwMode="auto">
          <a:xfrm>
            <a:off x="323850" y="4868863"/>
            <a:ext cx="7058025" cy="155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898525" indent="-457200" fontAlgn="base">
              <a:spcBef>
                <a:spcPct val="0"/>
              </a:spcBef>
              <a:spcAft>
                <a:spcPct val="0"/>
              </a:spcAft>
              <a:buClr>
                <a:srgbClr val="A50021"/>
              </a:buClr>
              <a:buFontTx/>
              <a:buAutoNum type="arabicPeriod"/>
            </a:pPr>
            <a:r>
              <a:rPr lang="es-ES" sz="1600" b="1">
                <a:solidFill>
                  <a:srgbClr val="1F497D"/>
                </a:solidFill>
              </a:rPr>
              <a:t>Servicios prestadores de salud  públicos a partir del </a:t>
            </a:r>
          </a:p>
          <a:p>
            <a:pPr marL="898525" indent="-457200" fontAlgn="base">
              <a:spcBef>
                <a:spcPct val="0"/>
              </a:spcBef>
              <a:spcAft>
                <a:spcPct val="0"/>
              </a:spcAft>
              <a:buClr>
                <a:srgbClr val="A50021"/>
              </a:buClr>
            </a:pPr>
            <a:r>
              <a:rPr lang="es-ES" sz="1600" b="1">
                <a:solidFill>
                  <a:srgbClr val="1F497D"/>
                </a:solidFill>
              </a:rPr>
              <a:t>         tercer nivel de atención.</a:t>
            </a:r>
          </a:p>
          <a:p>
            <a:pPr marL="898525" indent="-457200" fontAlgn="base">
              <a:spcBef>
                <a:spcPct val="0"/>
              </a:spcBef>
              <a:spcAft>
                <a:spcPct val="0"/>
              </a:spcAft>
              <a:buClr>
                <a:srgbClr val="A50021"/>
              </a:buClr>
              <a:buFontTx/>
              <a:buAutoNum type="arabicPeriod"/>
            </a:pPr>
            <a:endParaRPr lang="es-ES" sz="700" b="1">
              <a:solidFill>
                <a:srgbClr val="1F497D"/>
              </a:solidFill>
            </a:endParaRPr>
          </a:p>
          <a:p>
            <a:pPr marL="898525" indent="-457200" fontAlgn="base">
              <a:spcBef>
                <a:spcPct val="0"/>
              </a:spcBef>
              <a:spcAft>
                <a:spcPct val="0"/>
              </a:spcAft>
              <a:buClr>
                <a:srgbClr val="A50021"/>
              </a:buClr>
              <a:buFontTx/>
              <a:buAutoNum type="arabicPeriod" startAt="2"/>
            </a:pPr>
            <a:r>
              <a:rPr lang="es-ES" sz="1600" b="1">
                <a:solidFill>
                  <a:srgbClr val="1F497D"/>
                </a:solidFill>
              </a:rPr>
              <a:t>Servicios privados de atención en salud </a:t>
            </a:r>
          </a:p>
          <a:p>
            <a:pPr marL="898525" indent="-457200" fontAlgn="base">
              <a:spcBef>
                <a:spcPct val="0"/>
              </a:spcBef>
              <a:spcAft>
                <a:spcPct val="0"/>
              </a:spcAft>
              <a:buClr>
                <a:srgbClr val="A50021"/>
              </a:buClr>
              <a:buFontTx/>
              <a:buAutoNum type="arabicPeriod" startAt="2"/>
            </a:pPr>
            <a:endParaRPr lang="es-ES" sz="700" b="1">
              <a:solidFill>
                <a:srgbClr val="1F497D"/>
              </a:solidFill>
            </a:endParaRPr>
          </a:p>
          <a:p>
            <a:pPr marL="898525" indent="-457200" fontAlgn="base">
              <a:spcBef>
                <a:spcPct val="0"/>
              </a:spcBef>
              <a:spcAft>
                <a:spcPct val="0"/>
              </a:spcAft>
              <a:buClr>
                <a:srgbClr val="A50021"/>
              </a:buClr>
              <a:buFontTx/>
              <a:buAutoNum type="arabicPeriod" startAt="2"/>
            </a:pPr>
            <a:r>
              <a:rPr lang="es-ES" sz="1600" b="1">
                <a:solidFill>
                  <a:srgbClr val="1F497D"/>
                </a:solidFill>
              </a:rPr>
              <a:t>Centros de investigación adscritos al Ministerio del </a:t>
            </a:r>
          </a:p>
          <a:p>
            <a:pPr marL="898525" indent="-457200" fontAlgn="base">
              <a:spcBef>
                <a:spcPct val="0"/>
              </a:spcBef>
              <a:spcAft>
                <a:spcPct val="0"/>
              </a:spcAft>
              <a:buClr>
                <a:srgbClr val="A50021"/>
              </a:buClr>
            </a:pPr>
            <a:r>
              <a:rPr lang="es-ES" sz="1600" b="1">
                <a:solidFill>
                  <a:srgbClr val="1F497D"/>
                </a:solidFill>
              </a:rPr>
              <a:t>        Poder Popular para la Salud</a:t>
            </a:r>
            <a:r>
              <a:rPr lang="es-ES" sz="1600" b="1">
                <a:solidFill>
                  <a:srgbClr val="FFFFFF"/>
                </a:solidFill>
              </a:rPr>
              <a:t>.</a:t>
            </a:r>
            <a:r>
              <a:rPr lang="es-ES">
                <a:solidFill>
                  <a:srgbClr val="000000"/>
                </a:solidFill>
              </a:rPr>
              <a:t>  </a:t>
            </a:r>
          </a:p>
        </p:txBody>
      </p:sp>
      <p:sp>
        <p:nvSpPr>
          <p:cNvPr id="117" name="116 Rectángulo redondeado"/>
          <p:cNvSpPr/>
          <p:nvPr/>
        </p:nvSpPr>
        <p:spPr>
          <a:xfrm>
            <a:off x="6546842" y="5405462"/>
            <a:ext cx="2357454" cy="500066"/>
          </a:xfrm>
          <a:prstGeom prst="roundRect">
            <a:avLst/>
          </a:prstGeom>
          <a:solidFill>
            <a:srgbClr val="0070C0"/>
          </a:solidFill>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s-ES" sz="2400" b="1" dirty="0">
                <a:solidFill>
                  <a:srgbClr val="FFFFFF"/>
                </a:solidFill>
                <a:effectLst>
                  <a:outerShdw blurRad="38100" dist="38100" dir="2700000" algn="tl">
                    <a:srgbClr val="000000">
                      <a:alpha val="43137"/>
                    </a:srgbClr>
                  </a:outerShdw>
                </a:effectLst>
              </a:rPr>
              <a:t>Censarse</a:t>
            </a:r>
          </a:p>
        </p:txBody>
      </p:sp>
      <p:sp>
        <p:nvSpPr>
          <p:cNvPr id="40" name="39 Rectángulo redondeado"/>
          <p:cNvSpPr/>
          <p:nvPr/>
        </p:nvSpPr>
        <p:spPr>
          <a:xfrm>
            <a:off x="7037381" y="4829196"/>
            <a:ext cx="1785950" cy="357190"/>
          </a:xfrm>
          <a:prstGeom prst="roundRect">
            <a:avLst/>
          </a:prstGeom>
          <a:solidFill>
            <a:srgbClr val="C00000"/>
          </a:solidFill>
          <a:ln>
            <a:solidFill>
              <a:srgbClr val="FF0000"/>
            </a:solidFill>
          </a:ln>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s-ES" b="1" dirty="0">
                <a:solidFill>
                  <a:srgbClr val="FFFFFF"/>
                </a:solidFill>
                <a:effectLst>
                  <a:outerShdw blurRad="38100" dist="38100" dir="2700000" algn="tl">
                    <a:srgbClr val="000000">
                      <a:alpha val="43137"/>
                    </a:srgbClr>
                  </a:outerShdw>
                </a:effectLst>
              </a:rPr>
              <a:t>Instructivo</a:t>
            </a:r>
          </a:p>
        </p:txBody>
      </p:sp>
    </p:spTree>
    <p:extLst>
      <p:ext uri="{BB962C8B-B14F-4D97-AF65-F5344CB8AC3E}">
        <p14:creationId xmlns:p14="http://schemas.microsoft.com/office/powerpoint/2010/main" val="7683520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20"/>
                                        </p:tgtEl>
                                        <p:attrNameLst>
                                          <p:attrName>style.visibility</p:attrName>
                                        </p:attrNameLst>
                                      </p:cBhvr>
                                      <p:to>
                                        <p:strVal val="visible"/>
                                      </p:to>
                                    </p:set>
                                    <p:animEffect transition="in" filter="fade">
                                      <p:cBhvr>
                                        <p:cTn id="14" dur="1000"/>
                                        <p:tgtEl>
                                          <p:spTgt spid="12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1529"/>
                                        </p:tgtEl>
                                        <p:attrNameLst>
                                          <p:attrName>style.visibility</p:attrName>
                                        </p:attrNameLst>
                                      </p:cBhvr>
                                      <p:to>
                                        <p:strVal val="visible"/>
                                      </p:to>
                                    </p:set>
                                    <p:animEffect transition="in" filter="fade">
                                      <p:cBhvr>
                                        <p:cTn id="19" dur="1000"/>
                                        <p:tgtEl>
                                          <p:spTgt spid="2152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nodeType="clickEffect">
                                  <p:stCondLst>
                                    <p:cond delay="0"/>
                                  </p:stCondLst>
                                  <p:childTnLst>
                                    <p:set>
                                      <p:cBhvr>
                                        <p:cTn id="23" dur="1" fill="hold">
                                          <p:stCondLst>
                                            <p:cond delay="0"/>
                                          </p:stCondLst>
                                        </p:cTn>
                                        <p:tgtEl>
                                          <p:spTgt spid="21532">
                                            <p:txEl>
                                              <p:pRg st="0" end="0"/>
                                            </p:txEl>
                                          </p:spTgt>
                                        </p:tgtEl>
                                        <p:attrNameLst>
                                          <p:attrName>style.visibility</p:attrName>
                                        </p:attrNameLst>
                                      </p:cBhvr>
                                      <p:to>
                                        <p:strVal val="visible"/>
                                      </p:to>
                                    </p:set>
                                    <p:animEffect transition="in" filter="fade">
                                      <p:cBhvr>
                                        <p:cTn id="24" dur="1000"/>
                                        <p:tgtEl>
                                          <p:spTgt spid="21532">
                                            <p:txEl>
                                              <p:pRg st="0" end="0"/>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1532">
                                            <p:txEl>
                                              <p:pRg st="1" end="1"/>
                                            </p:txEl>
                                          </p:spTgt>
                                        </p:tgtEl>
                                        <p:attrNameLst>
                                          <p:attrName>style.visibility</p:attrName>
                                        </p:attrNameLst>
                                      </p:cBhvr>
                                      <p:to>
                                        <p:strVal val="visible"/>
                                      </p:to>
                                    </p:set>
                                    <p:animEffect transition="in" filter="fade">
                                      <p:cBhvr>
                                        <p:cTn id="27" dur="1000"/>
                                        <p:tgtEl>
                                          <p:spTgt spid="21532">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21532">
                                            <p:txEl>
                                              <p:pRg st="3" end="3"/>
                                            </p:txEl>
                                          </p:spTgt>
                                        </p:tgtEl>
                                        <p:attrNameLst>
                                          <p:attrName>style.visibility</p:attrName>
                                        </p:attrNameLst>
                                      </p:cBhvr>
                                      <p:to>
                                        <p:strVal val="visible"/>
                                      </p:to>
                                    </p:set>
                                    <p:animEffect transition="in" filter="fade">
                                      <p:cBhvr>
                                        <p:cTn id="32" dur="1000"/>
                                        <p:tgtEl>
                                          <p:spTgt spid="21532">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21532">
                                            <p:txEl>
                                              <p:pRg st="5" end="5"/>
                                            </p:txEl>
                                          </p:spTgt>
                                        </p:tgtEl>
                                        <p:attrNameLst>
                                          <p:attrName>style.visibility</p:attrName>
                                        </p:attrNameLst>
                                      </p:cBhvr>
                                      <p:to>
                                        <p:strVal val="visible"/>
                                      </p:to>
                                    </p:set>
                                    <p:animEffect transition="in" filter="fade">
                                      <p:cBhvr>
                                        <p:cTn id="37" dur="1000"/>
                                        <p:tgtEl>
                                          <p:spTgt spid="21532">
                                            <p:txEl>
                                              <p:pRg st="5" end="5"/>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1532">
                                            <p:txEl>
                                              <p:pRg st="6" end="6"/>
                                            </p:txEl>
                                          </p:spTgt>
                                        </p:tgtEl>
                                        <p:attrNameLst>
                                          <p:attrName>style.visibility</p:attrName>
                                        </p:attrNameLst>
                                      </p:cBhvr>
                                      <p:to>
                                        <p:strVal val="visible"/>
                                      </p:to>
                                    </p:set>
                                    <p:animEffect transition="in" filter="fade">
                                      <p:cBhvr>
                                        <p:cTn id="40" dur="1000"/>
                                        <p:tgtEl>
                                          <p:spTgt spid="21532">
                                            <p:txEl>
                                              <p:pRg st="6" end="6"/>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5" presetClass="entr" presetSubtype="0" fill="hold" nodeType="clickEffect">
                                  <p:stCondLst>
                                    <p:cond delay="0"/>
                                  </p:stCondLst>
                                  <p:childTnLst>
                                    <p:set>
                                      <p:cBhvr>
                                        <p:cTn id="44" dur="1" fill="hold">
                                          <p:stCondLst>
                                            <p:cond delay="0"/>
                                          </p:stCondLst>
                                        </p:cTn>
                                        <p:tgtEl>
                                          <p:spTgt spid="40"/>
                                        </p:tgtEl>
                                        <p:attrNameLst>
                                          <p:attrName>style.visibility</p:attrName>
                                        </p:attrNameLst>
                                      </p:cBhvr>
                                      <p:to>
                                        <p:strVal val="visible"/>
                                      </p:to>
                                    </p:set>
                                    <p:anim calcmode="lin" valueType="num">
                                      <p:cBhvr>
                                        <p:cTn id="45" dur="1000" fill="hold"/>
                                        <p:tgtEl>
                                          <p:spTgt spid="40"/>
                                        </p:tgtEl>
                                        <p:attrNameLst>
                                          <p:attrName>ppt_w</p:attrName>
                                        </p:attrNameLst>
                                      </p:cBhvr>
                                      <p:tavLst>
                                        <p:tav tm="0">
                                          <p:val>
                                            <p:strVal val="#ppt_w*0.70"/>
                                          </p:val>
                                        </p:tav>
                                        <p:tav tm="100000">
                                          <p:val>
                                            <p:strVal val="#ppt_w"/>
                                          </p:val>
                                        </p:tav>
                                      </p:tavLst>
                                    </p:anim>
                                    <p:anim calcmode="lin" valueType="num">
                                      <p:cBhvr>
                                        <p:cTn id="46" dur="1000" fill="hold"/>
                                        <p:tgtEl>
                                          <p:spTgt spid="40"/>
                                        </p:tgtEl>
                                        <p:attrNameLst>
                                          <p:attrName>ppt_h</p:attrName>
                                        </p:attrNameLst>
                                      </p:cBhvr>
                                      <p:tavLst>
                                        <p:tav tm="0">
                                          <p:val>
                                            <p:strVal val="#ppt_h"/>
                                          </p:val>
                                        </p:tav>
                                        <p:tav tm="100000">
                                          <p:val>
                                            <p:strVal val="#ppt_h"/>
                                          </p:val>
                                        </p:tav>
                                      </p:tavLst>
                                    </p:anim>
                                    <p:animEffect transition="in" filter="fade">
                                      <p:cBhvr>
                                        <p:cTn id="47" dur="1000"/>
                                        <p:tgtEl>
                                          <p:spTgt spid="4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5" presetClass="entr" presetSubtype="0" fill="hold" nodeType="clickEffect">
                                  <p:stCondLst>
                                    <p:cond delay="0"/>
                                  </p:stCondLst>
                                  <p:childTnLst>
                                    <p:set>
                                      <p:cBhvr>
                                        <p:cTn id="51" dur="1" fill="hold">
                                          <p:stCondLst>
                                            <p:cond delay="0"/>
                                          </p:stCondLst>
                                        </p:cTn>
                                        <p:tgtEl>
                                          <p:spTgt spid="117"/>
                                        </p:tgtEl>
                                        <p:attrNameLst>
                                          <p:attrName>style.visibility</p:attrName>
                                        </p:attrNameLst>
                                      </p:cBhvr>
                                      <p:to>
                                        <p:strVal val="visible"/>
                                      </p:to>
                                    </p:set>
                                    <p:anim calcmode="lin" valueType="num">
                                      <p:cBhvr>
                                        <p:cTn id="52" dur="1000" fill="hold"/>
                                        <p:tgtEl>
                                          <p:spTgt spid="117"/>
                                        </p:tgtEl>
                                        <p:attrNameLst>
                                          <p:attrName>ppt_w</p:attrName>
                                        </p:attrNameLst>
                                      </p:cBhvr>
                                      <p:tavLst>
                                        <p:tav tm="0">
                                          <p:val>
                                            <p:strVal val="#ppt_w*0.70"/>
                                          </p:val>
                                        </p:tav>
                                        <p:tav tm="100000">
                                          <p:val>
                                            <p:strVal val="#ppt_w"/>
                                          </p:val>
                                        </p:tav>
                                      </p:tavLst>
                                    </p:anim>
                                    <p:anim calcmode="lin" valueType="num">
                                      <p:cBhvr>
                                        <p:cTn id="53" dur="1000" fill="hold"/>
                                        <p:tgtEl>
                                          <p:spTgt spid="117"/>
                                        </p:tgtEl>
                                        <p:attrNameLst>
                                          <p:attrName>ppt_h</p:attrName>
                                        </p:attrNameLst>
                                      </p:cBhvr>
                                      <p:tavLst>
                                        <p:tav tm="0">
                                          <p:val>
                                            <p:strVal val="#ppt_h"/>
                                          </p:val>
                                        </p:tav>
                                        <p:tav tm="100000">
                                          <p:val>
                                            <p:strVal val="#ppt_h"/>
                                          </p:val>
                                        </p:tav>
                                      </p:tavLst>
                                    </p:anim>
                                    <p:animEffect transition="in" filter="fade">
                                      <p:cBhvr>
                                        <p:cTn id="54" dur="1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P spid="215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84"/>
          <p:cNvSpPr>
            <a:spLocks noChangeArrowheads="1"/>
          </p:cNvSpPr>
          <p:nvPr/>
        </p:nvSpPr>
        <p:spPr bwMode="auto">
          <a:xfrm>
            <a:off x="323850" y="188913"/>
            <a:ext cx="8424863" cy="333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s-ES">
              <a:solidFill>
                <a:srgbClr val="000000"/>
              </a:solidFill>
            </a:endParaRPr>
          </a:p>
        </p:txBody>
      </p:sp>
      <p:pic>
        <p:nvPicPr>
          <p:cNvPr id="25698" name="Picture 9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8525" y="908050"/>
            <a:ext cx="72009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77" name="Rectangle 77"/>
          <p:cNvSpPr>
            <a:spLocks noChangeArrowheads="1"/>
          </p:cNvSpPr>
          <p:nvPr/>
        </p:nvSpPr>
        <p:spPr bwMode="auto">
          <a:xfrm>
            <a:off x="898525" y="1700213"/>
            <a:ext cx="7200900" cy="5157787"/>
          </a:xfrm>
          <a:prstGeom prst="rect">
            <a:avLst/>
          </a:prstGeom>
          <a:solidFill>
            <a:schemeClr val="accent2">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s-ES">
              <a:solidFill>
                <a:srgbClr val="000000"/>
              </a:solidFill>
            </a:endParaRPr>
          </a:p>
        </p:txBody>
      </p:sp>
      <p:sp>
        <p:nvSpPr>
          <p:cNvPr id="25605" name="Rectangle 83"/>
          <p:cNvSpPr>
            <a:spLocks noChangeArrowheads="1"/>
          </p:cNvSpPr>
          <p:nvPr/>
        </p:nvSpPr>
        <p:spPr bwMode="auto">
          <a:xfrm>
            <a:off x="684213" y="6524625"/>
            <a:ext cx="8208962" cy="333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s-ES">
              <a:solidFill>
                <a:srgbClr val="000000"/>
              </a:solidFill>
            </a:endParaRPr>
          </a:p>
        </p:txBody>
      </p:sp>
      <p:grpSp>
        <p:nvGrpSpPr>
          <p:cNvPr id="2" name="Group 97"/>
          <p:cNvGrpSpPr>
            <a:grpSpLocks/>
          </p:cNvGrpSpPr>
          <p:nvPr/>
        </p:nvGrpSpPr>
        <p:grpSpPr bwMode="auto">
          <a:xfrm>
            <a:off x="971550" y="333375"/>
            <a:ext cx="3722688" cy="576263"/>
            <a:chOff x="853" y="32"/>
            <a:chExt cx="2345" cy="450"/>
          </a:xfrm>
        </p:grpSpPr>
        <p:grpSp>
          <p:nvGrpSpPr>
            <p:cNvPr id="25609" name="Group 93"/>
            <p:cNvGrpSpPr>
              <a:grpSpLocks/>
            </p:cNvGrpSpPr>
            <p:nvPr/>
          </p:nvGrpSpPr>
          <p:grpSpPr bwMode="auto">
            <a:xfrm>
              <a:off x="853" y="164"/>
              <a:ext cx="2345" cy="230"/>
              <a:chOff x="295" y="164"/>
              <a:chExt cx="2345" cy="230"/>
            </a:xfrm>
          </p:grpSpPr>
          <p:pic>
            <p:nvPicPr>
              <p:cNvPr id="25611" name="Picture 9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 y="164"/>
                <a:ext cx="15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2" name="Rectangle 95"/>
              <p:cNvSpPr>
                <a:spLocks noChangeArrowheads="1"/>
              </p:cNvSpPr>
              <p:nvPr/>
            </p:nvSpPr>
            <p:spPr bwMode="auto">
              <a:xfrm>
                <a:off x="295" y="164"/>
                <a:ext cx="771" cy="227"/>
              </a:xfrm>
              <a:prstGeom prst="rect">
                <a:avLst/>
              </a:prstGeom>
              <a:solidFill>
                <a:srgbClr val="EAEAEA"/>
              </a:solidFill>
              <a:ln w="9525">
                <a:solidFill>
                  <a:schemeClr val="tx1"/>
                </a:solidFill>
                <a:miter lim="800000"/>
                <a:headEnd/>
                <a:tailEnd/>
              </a:ln>
            </p:spPr>
            <p:txBody>
              <a:bodyPr wrap="none" anchor="ctr"/>
              <a:lstStyle/>
              <a:p>
                <a:pPr fontAlgn="base">
                  <a:spcBef>
                    <a:spcPct val="0"/>
                  </a:spcBef>
                  <a:spcAft>
                    <a:spcPct val="0"/>
                  </a:spcAft>
                </a:pPr>
                <a:endParaRPr lang="es-ES">
                  <a:solidFill>
                    <a:srgbClr val="000000"/>
                  </a:solidFill>
                </a:endParaRPr>
              </a:p>
            </p:txBody>
          </p:sp>
        </p:grpSp>
        <p:sp>
          <p:nvSpPr>
            <p:cNvPr id="254" name="253 Rectángulo redondeado"/>
            <p:cNvSpPr/>
            <p:nvPr/>
          </p:nvSpPr>
          <p:spPr>
            <a:xfrm>
              <a:off x="884" y="32"/>
              <a:ext cx="1665" cy="45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73050" indent="-273050" fontAlgn="base">
                <a:spcBef>
                  <a:spcPct val="0"/>
                </a:spcBef>
                <a:spcAft>
                  <a:spcPct val="0"/>
                </a:spcAft>
                <a:defRPr/>
              </a:pPr>
              <a:r>
                <a:rPr lang="es-ES" sz="1600">
                  <a:solidFill>
                    <a:srgbClr val="000000"/>
                  </a:solidFill>
                  <a:latin typeface="Calibri" pitchFamily="34" charset="0"/>
                  <a:cs typeface="Arial" pitchFamily="34" charset="0"/>
                </a:rPr>
                <a:t>Dirección</a:t>
              </a:r>
            </a:p>
          </p:txBody>
        </p:sp>
      </p:grpSp>
      <p:pic>
        <p:nvPicPr>
          <p:cNvPr id="16" name="Picture 102">
            <a:hlinkClick r:id="rId4" action="ppaction://hlinksldjump"/>
          </p:cNvPr>
          <p:cNvPicPr>
            <a:picLocks noChangeAspect="1" noChangeArrowheads="1"/>
          </p:cNvPicPr>
          <p:nvPr/>
        </p:nvPicPr>
        <p:blipFill>
          <a:blip r:embed="rId5" cstate="print">
            <a:duotone>
              <a:prstClr val="black"/>
              <a:srgbClr val="4F81BD">
                <a:tint val="45000"/>
                <a:satMod val="400000"/>
              </a:srgbClr>
            </a:duotone>
          </a:blip>
          <a:srcRect/>
          <a:stretch>
            <a:fillRect/>
          </a:stretch>
        </p:blipFill>
        <p:spPr bwMode="auto">
          <a:xfrm>
            <a:off x="6715140" y="6000768"/>
            <a:ext cx="1143008" cy="381003"/>
          </a:xfrm>
          <a:prstGeom prst="rect">
            <a:avLst/>
          </a:prstGeom>
          <a:noFill/>
          <a:ln w="9525">
            <a:noFill/>
            <a:miter lim="800000"/>
            <a:headEnd/>
            <a:tailEnd/>
          </a:ln>
        </p:spPr>
      </p:pic>
      <p:pic>
        <p:nvPicPr>
          <p:cNvPr id="24590"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1563" y="1714500"/>
            <a:ext cx="6867525" cy="435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71666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5698"/>
                                        </p:tgtEl>
                                        <p:attrNameLst>
                                          <p:attrName>style.visibility</p:attrName>
                                        </p:attrNameLst>
                                      </p:cBhvr>
                                      <p:to>
                                        <p:strVal val="visible"/>
                                      </p:to>
                                    </p:set>
                                    <p:animEffect transition="in" filter="fade">
                                      <p:cBhvr>
                                        <p:cTn id="12" dur="1000"/>
                                        <p:tgtEl>
                                          <p:spTgt spid="25698"/>
                                        </p:tgtEl>
                                      </p:cBhvr>
                                    </p:animEffect>
                                  </p:childTnLst>
                                </p:cTn>
                              </p:par>
                            </p:childTnLst>
                          </p:cTn>
                        </p:par>
                        <p:par>
                          <p:cTn id="13" fill="hold" nodeType="afterGroup">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5677"/>
                                        </p:tgtEl>
                                        <p:attrNameLst>
                                          <p:attrName>style.visibility</p:attrName>
                                        </p:attrNameLst>
                                      </p:cBhvr>
                                      <p:to>
                                        <p:strVal val="visible"/>
                                      </p:to>
                                    </p:set>
                                    <p:animEffect transition="in" filter="fade">
                                      <p:cBhvr>
                                        <p:cTn id="16" dur="1000"/>
                                        <p:tgtEl>
                                          <p:spTgt spid="25677"/>
                                        </p:tgtEl>
                                      </p:cBhvr>
                                    </p:animEffect>
                                  </p:childTnLst>
                                </p:cTn>
                              </p:par>
                              <p:par>
                                <p:cTn id="17" presetID="10"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par>
                                <p:cTn id="20" presetID="10" presetClass="entr" presetSubtype="0" fill="hold" nodeType="withEffect">
                                  <p:stCondLst>
                                    <p:cond delay="0"/>
                                  </p:stCondLst>
                                  <p:childTnLst>
                                    <p:set>
                                      <p:cBhvr>
                                        <p:cTn id="21" dur="1" fill="hold">
                                          <p:stCondLst>
                                            <p:cond delay="0"/>
                                          </p:stCondLst>
                                        </p:cTn>
                                        <p:tgtEl>
                                          <p:spTgt spid="24590"/>
                                        </p:tgtEl>
                                        <p:attrNameLst>
                                          <p:attrName>style.visibility</p:attrName>
                                        </p:attrNameLst>
                                      </p:cBhvr>
                                      <p:to>
                                        <p:strVal val="visible"/>
                                      </p:to>
                                    </p:set>
                                    <p:animEffect transition="in" filter="fade">
                                      <p:cBhvr>
                                        <p:cTn id="22" dur="1000"/>
                                        <p:tgtEl>
                                          <p:spTgt spid="24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7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p:cNvSpPr>
            <a:spLocks noChangeArrowheads="1"/>
          </p:cNvSpPr>
          <p:nvPr/>
        </p:nvSpPr>
        <p:spPr bwMode="auto">
          <a:xfrm>
            <a:off x="898525" y="1700213"/>
            <a:ext cx="7200900" cy="5157787"/>
          </a:xfrm>
          <a:prstGeom prst="rect">
            <a:avLst/>
          </a:prstGeom>
          <a:solidFill>
            <a:schemeClr val="accent2">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s-ES">
              <a:solidFill>
                <a:srgbClr val="000000"/>
              </a:solidFill>
            </a:endParaRPr>
          </a:p>
        </p:txBody>
      </p:sp>
      <p:sp>
        <p:nvSpPr>
          <p:cNvPr id="26627" name="Rectangle 2"/>
          <p:cNvSpPr>
            <a:spLocks noChangeArrowheads="1"/>
          </p:cNvSpPr>
          <p:nvPr/>
        </p:nvSpPr>
        <p:spPr bwMode="auto">
          <a:xfrm>
            <a:off x="323850" y="188913"/>
            <a:ext cx="8424863" cy="333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s-ES">
              <a:solidFill>
                <a:srgbClr val="000000"/>
              </a:solidFill>
            </a:endParaRPr>
          </a:p>
        </p:txBody>
      </p:sp>
      <p:pic>
        <p:nvPicPr>
          <p:cNvPr id="2662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8525" y="908050"/>
            <a:ext cx="72009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Rectangle 5"/>
          <p:cNvSpPr>
            <a:spLocks noChangeArrowheads="1"/>
          </p:cNvSpPr>
          <p:nvPr/>
        </p:nvSpPr>
        <p:spPr bwMode="auto">
          <a:xfrm>
            <a:off x="900113" y="6524625"/>
            <a:ext cx="7993062" cy="333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s-ES">
              <a:solidFill>
                <a:srgbClr val="000000"/>
              </a:solidFill>
            </a:endParaRPr>
          </a:p>
        </p:txBody>
      </p:sp>
      <p:grpSp>
        <p:nvGrpSpPr>
          <p:cNvPr id="26630" name="Group 6"/>
          <p:cNvGrpSpPr>
            <a:grpSpLocks/>
          </p:cNvGrpSpPr>
          <p:nvPr/>
        </p:nvGrpSpPr>
        <p:grpSpPr bwMode="auto">
          <a:xfrm>
            <a:off x="971550" y="333375"/>
            <a:ext cx="3722688" cy="576263"/>
            <a:chOff x="853" y="32"/>
            <a:chExt cx="2345" cy="450"/>
          </a:xfrm>
        </p:grpSpPr>
        <p:grpSp>
          <p:nvGrpSpPr>
            <p:cNvPr id="26638" name="Group 7"/>
            <p:cNvGrpSpPr>
              <a:grpSpLocks/>
            </p:cNvGrpSpPr>
            <p:nvPr/>
          </p:nvGrpSpPr>
          <p:grpSpPr bwMode="auto">
            <a:xfrm>
              <a:off x="853" y="164"/>
              <a:ext cx="2345" cy="230"/>
              <a:chOff x="295" y="164"/>
              <a:chExt cx="2345" cy="230"/>
            </a:xfrm>
          </p:grpSpPr>
          <p:pic>
            <p:nvPicPr>
              <p:cNvPr id="26640"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 y="164"/>
                <a:ext cx="15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41" name="Rectangle 9"/>
              <p:cNvSpPr>
                <a:spLocks noChangeArrowheads="1"/>
              </p:cNvSpPr>
              <p:nvPr/>
            </p:nvSpPr>
            <p:spPr bwMode="auto">
              <a:xfrm>
                <a:off x="295" y="164"/>
                <a:ext cx="771" cy="227"/>
              </a:xfrm>
              <a:prstGeom prst="rect">
                <a:avLst/>
              </a:prstGeom>
              <a:solidFill>
                <a:srgbClr val="EAEAEA"/>
              </a:solidFill>
              <a:ln w="9525">
                <a:solidFill>
                  <a:schemeClr val="tx1"/>
                </a:solidFill>
                <a:miter lim="800000"/>
                <a:headEnd/>
                <a:tailEnd/>
              </a:ln>
            </p:spPr>
            <p:txBody>
              <a:bodyPr wrap="none" anchor="ctr"/>
              <a:lstStyle/>
              <a:p>
                <a:pPr fontAlgn="base">
                  <a:spcBef>
                    <a:spcPct val="0"/>
                  </a:spcBef>
                  <a:spcAft>
                    <a:spcPct val="0"/>
                  </a:spcAft>
                </a:pPr>
                <a:endParaRPr lang="es-ES">
                  <a:solidFill>
                    <a:srgbClr val="000000"/>
                  </a:solidFill>
                </a:endParaRPr>
              </a:p>
            </p:txBody>
          </p:sp>
        </p:grpSp>
        <p:sp>
          <p:nvSpPr>
            <p:cNvPr id="254" name="253 Rectángulo redondeado"/>
            <p:cNvSpPr/>
            <p:nvPr/>
          </p:nvSpPr>
          <p:spPr>
            <a:xfrm>
              <a:off x="884" y="32"/>
              <a:ext cx="1665" cy="45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73050" indent="-273050" fontAlgn="base">
                <a:spcBef>
                  <a:spcPct val="0"/>
                </a:spcBef>
                <a:spcAft>
                  <a:spcPct val="0"/>
                </a:spcAft>
                <a:defRPr/>
              </a:pPr>
              <a:r>
                <a:rPr lang="es-ES" sz="1600">
                  <a:solidFill>
                    <a:srgbClr val="000000"/>
                  </a:solidFill>
                  <a:latin typeface="Calibri" pitchFamily="34" charset="0"/>
                  <a:cs typeface="Arial" pitchFamily="34" charset="0"/>
                </a:rPr>
                <a:t>Dirección</a:t>
              </a:r>
            </a:p>
          </p:txBody>
        </p:sp>
      </p:grpSp>
      <p:pic>
        <p:nvPicPr>
          <p:cNvPr id="25618"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688" y="1857375"/>
            <a:ext cx="709612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47 Rectángulo redondeado"/>
          <p:cNvSpPr/>
          <p:nvPr/>
        </p:nvSpPr>
        <p:spPr>
          <a:xfrm>
            <a:off x="6143636" y="6072206"/>
            <a:ext cx="1785950" cy="428596"/>
          </a:xfrm>
          <a:prstGeom prst="roundRect">
            <a:avLst/>
          </a:prstGeom>
          <a:solidFill>
            <a:srgbClr val="1F497D">
              <a:lumMod val="60000"/>
              <a:lumOff val="40000"/>
            </a:srgbClr>
          </a:solidFill>
          <a:ln w="25400" cap="flat" cmpd="sng" algn="ctr">
            <a:solidFill>
              <a:srgbClr val="4F81BD">
                <a:shade val="50000"/>
              </a:srgbClr>
            </a:solidFill>
            <a:prstDash val="solid"/>
          </a:ln>
          <a:effectLst/>
          <a:scene3d>
            <a:camera prst="orthographicFront"/>
            <a:lightRig rig="threePt" dir="t"/>
          </a:scene3d>
          <a:sp3d>
            <a:bevelT w="139700" prst="cross"/>
          </a:sp3d>
        </p:spPr>
        <p:txBody>
          <a:bodyPr anchor="ctr"/>
          <a:lstStyle/>
          <a:p>
            <a:pPr algn="ctr" fontAlgn="base">
              <a:spcBef>
                <a:spcPct val="0"/>
              </a:spcBef>
              <a:spcAft>
                <a:spcPct val="0"/>
              </a:spcAft>
              <a:defRPr/>
            </a:pPr>
            <a:r>
              <a:rPr lang="es-ES" b="1" dirty="0">
                <a:solidFill>
                  <a:prstClr val="white"/>
                </a:solidFill>
                <a:effectLst>
                  <a:outerShdw blurRad="38100" dist="38100" dir="2700000" algn="tl">
                    <a:srgbClr val="000000">
                      <a:alpha val="43137"/>
                    </a:srgbClr>
                  </a:outerShdw>
                </a:effectLst>
                <a:latin typeface="Calibri"/>
              </a:rPr>
              <a:t>Finalizar</a:t>
            </a:r>
          </a:p>
        </p:txBody>
      </p:sp>
      <p:sp>
        <p:nvSpPr>
          <p:cNvPr id="49" name="48 Rectángulo"/>
          <p:cNvSpPr/>
          <p:nvPr/>
        </p:nvSpPr>
        <p:spPr>
          <a:xfrm>
            <a:off x="500063" y="3071813"/>
            <a:ext cx="8072437" cy="3571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s-ES">
              <a:solidFill>
                <a:srgbClr val="FFFFFF"/>
              </a:solidFill>
            </a:endParaRPr>
          </a:p>
        </p:txBody>
      </p:sp>
      <p:sp>
        <p:nvSpPr>
          <p:cNvPr id="28687" name="Oval 15"/>
          <p:cNvSpPr>
            <a:spLocks noChangeArrowheads="1"/>
          </p:cNvSpPr>
          <p:nvPr/>
        </p:nvSpPr>
        <p:spPr bwMode="auto">
          <a:xfrm>
            <a:off x="4643438" y="2708275"/>
            <a:ext cx="1728787" cy="360363"/>
          </a:xfrm>
          <a:prstGeom prst="ellipse">
            <a:avLst/>
          </a:prstGeom>
          <a:noFill/>
          <a:ln w="38100">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es-ES">
              <a:solidFill>
                <a:srgbClr val="000000"/>
              </a:solidFill>
            </a:endParaRPr>
          </a:p>
        </p:txBody>
      </p:sp>
      <p:sp>
        <p:nvSpPr>
          <p:cNvPr id="28688" name="Line 16"/>
          <p:cNvSpPr>
            <a:spLocks noChangeShapeType="1"/>
          </p:cNvSpPr>
          <p:nvPr/>
        </p:nvSpPr>
        <p:spPr bwMode="auto">
          <a:xfrm>
            <a:off x="6372225" y="2924175"/>
            <a:ext cx="1728788" cy="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s-ES">
              <a:solidFill>
                <a:srgbClr val="000000"/>
              </a:solidFill>
            </a:endParaRPr>
          </a:p>
        </p:txBody>
      </p:sp>
    </p:spTree>
    <p:extLst>
      <p:ext uri="{BB962C8B-B14F-4D97-AF65-F5344CB8AC3E}">
        <p14:creationId xmlns:p14="http://schemas.microsoft.com/office/powerpoint/2010/main" val="31537438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676"/>
                                        </p:tgtEl>
                                        <p:attrNameLst>
                                          <p:attrName>style.visibility</p:attrName>
                                        </p:attrNameLst>
                                      </p:cBhvr>
                                      <p:to>
                                        <p:strVal val="visible"/>
                                      </p:to>
                                    </p:set>
                                    <p:animEffect transition="in" filter="fade">
                                      <p:cBhvr>
                                        <p:cTn id="7" dur="1000"/>
                                        <p:tgtEl>
                                          <p:spTgt spid="28676"/>
                                        </p:tgtEl>
                                      </p:cBhvr>
                                    </p:animEffect>
                                  </p:childTnLst>
                                </p:cTn>
                              </p:par>
                              <p:par>
                                <p:cTn id="8" presetID="10" presetClass="entr" presetSubtype="0" fill="hold" nodeType="withEffect">
                                  <p:stCondLst>
                                    <p:cond delay="0"/>
                                  </p:stCondLst>
                                  <p:childTnLst>
                                    <p:set>
                                      <p:cBhvr>
                                        <p:cTn id="9" dur="1" fill="hold">
                                          <p:stCondLst>
                                            <p:cond delay="0"/>
                                          </p:stCondLst>
                                        </p:cTn>
                                        <p:tgtEl>
                                          <p:spTgt spid="25618"/>
                                        </p:tgtEl>
                                        <p:attrNameLst>
                                          <p:attrName>style.visibility</p:attrName>
                                        </p:attrNameLst>
                                      </p:cBhvr>
                                      <p:to>
                                        <p:strVal val="visible"/>
                                      </p:to>
                                    </p:set>
                                    <p:animEffect transition="in" filter="fade">
                                      <p:cBhvr>
                                        <p:cTn id="10" dur="2000"/>
                                        <p:tgtEl>
                                          <p:spTgt spid="25618"/>
                                        </p:tgtEl>
                                      </p:cBhvr>
                                    </p:animEffect>
                                  </p:childTnLst>
                                </p:cTn>
                              </p:par>
                              <p:par>
                                <p:cTn id="11" presetID="10"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1000"/>
                                        <p:tgtEl>
                                          <p:spTgt spid="4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2" fill="hold" grpId="0" nodeType="clickEffect">
                                  <p:stCondLst>
                                    <p:cond delay="0"/>
                                  </p:stCondLst>
                                  <p:childTnLst>
                                    <p:set>
                                      <p:cBhvr>
                                        <p:cTn id="17" dur="1" fill="hold">
                                          <p:stCondLst>
                                            <p:cond delay="0"/>
                                          </p:stCondLst>
                                        </p:cTn>
                                        <p:tgtEl>
                                          <p:spTgt spid="28688"/>
                                        </p:tgtEl>
                                        <p:attrNameLst>
                                          <p:attrName>style.visibility</p:attrName>
                                        </p:attrNameLst>
                                      </p:cBhvr>
                                      <p:to>
                                        <p:strVal val="visible"/>
                                      </p:to>
                                    </p:set>
                                    <p:animEffect transition="in" filter="wipe(right)">
                                      <p:cBhvr>
                                        <p:cTn id="18" dur="1000"/>
                                        <p:tgtEl>
                                          <p:spTgt spid="28688"/>
                                        </p:tgtEl>
                                      </p:cBhvr>
                                    </p:animEffect>
                                  </p:childTnLst>
                                </p:cTn>
                              </p:par>
                            </p:childTnLst>
                          </p:cTn>
                        </p:par>
                        <p:par>
                          <p:cTn id="19" fill="hold" nodeType="afterGroup">
                            <p:stCondLst>
                              <p:cond delay="1000"/>
                            </p:stCondLst>
                            <p:childTnLst>
                              <p:par>
                                <p:cTn id="20" presetID="21" presetClass="entr" presetSubtype="4" fill="hold" grpId="0" nodeType="afterEffect">
                                  <p:stCondLst>
                                    <p:cond delay="0"/>
                                  </p:stCondLst>
                                  <p:childTnLst>
                                    <p:set>
                                      <p:cBhvr>
                                        <p:cTn id="21" dur="1" fill="hold">
                                          <p:stCondLst>
                                            <p:cond delay="0"/>
                                          </p:stCondLst>
                                        </p:cTn>
                                        <p:tgtEl>
                                          <p:spTgt spid="28687"/>
                                        </p:tgtEl>
                                        <p:attrNameLst>
                                          <p:attrName>style.visibility</p:attrName>
                                        </p:attrNameLst>
                                      </p:cBhvr>
                                      <p:to>
                                        <p:strVal val="visible"/>
                                      </p:to>
                                    </p:set>
                                    <p:animEffect transition="in" filter="wheel(4)">
                                      <p:cBhvr>
                                        <p:cTn id="22" dur="1000"/>
                                        <p:tgtEl>
                                          <p:spTgt spid="2868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xit" presetSubtype="0" fill="hold" grpId="0" nodeType="clickEffect">
                                  <p:stCondLst>
                                    <p:cond delay="0"/>
                                  </p:stCondLst>
                                  <p:childTnLst>
                                    <p:animEffect transition="out" filter="fade">
                                      <p:cBhvr>
                                        <p:cTn id="26" dur="2000"/>
                                        <p:tgtEl>
                                          <p:spTgt spid="49"/>
                                        </p:tgtEl>
                                      </p:cBhvr>
                                    </p:animEffect>
                                    <p:set>
                                      <p:cBhvr>
                                        <p:cTn id="27" dur="1" fill="hold">
                                          <p:stCondLst>
                                            <p:cond delay="1999"/>
                                          </p:stCondLst>
                                        </p:cTn>
                                        <p:tgtEl>
                                          <p:spTgt spid="49"/>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6" presetClass="emph" presetSubtype="0" fill="hold" nodeType="clickEffect">
                                  <p:stCondLst>
                                    <p:cond delay="0"/>
                                  </p:stCondLst>
                                  <p:childTnLst>
                                    <p:animEffect transition="out" filter="fade">
                                      <p:cBhvr>
                                        <p:cTn id="31" dur="1000" tmFilter="0, 0; .2, .5; .8, .5; 1, 0"/>
                                        <p:tgtEl>
                                          <p:spTgt spid="48"/>
                                        </p:tgtEl>
                                      </p:cBhvr>
                                    </p:animEffect>
                                    <p:animScale>
                                      <p:cBhvr>
                                        <p:cTn id="32" dur="500" autoRev="1" fill="hold"/>
                                        <p:tgtEl>
                                          <p:spTgt spid="4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nimBg="1"/>
      <p:bldP spid="49" grpId="0" animBg="1"/>
      <p:bldP spid="28687" grpId="0" animBg="1"/>
      <p:bldP spid="2868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323850" y="188913"/>
            <a:ext cx="8424863" cy="333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s-ES">
              <a:solidFill>
                <a:srgbClr val="000000"/>
              </a:solidFill>
            </a:endParaRPr>
          </a:p>
        </p:txBody>
      </p:sp>
      <p:pic>
        <p:nvPicPr>
          <p:cNvPr id="276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8525" y="908050"/>
            <a:ext cx="72009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Rectangle 4"/>
          <p:cNvSpPr>
            <a:spLocks noChangeArrowheads="1"/>
          </p:cNvSpPr>
          <p:nvPr/>
        </p:nvSpPr>
        <p:spPr bwMode="auto">
          <a:xfrm>
            <a:off x="898525" y="1700213"/>
            <a:ext cx="7200900" cy="5157787"/>
          </a:xfrm>
          <a:prstGeom prst="rect">
            <a:avLst/>
          </a:prstGeom>
          <a:solidFill>
            <a:schemeClr val="accent2">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s-ES">
              <a:solidFill>
                <a:srgbClr val="000000"/>
              </a:solidFill>
            </a:endParaRPr>
          </a:p>
        </p:txBody>
      </p:sp>
      <p:sp>
        <p:nvSpPr>
          <p:cNvPr id="27653" name="Rectangle 5"/>
          <p:cNvSpPr>
            <a:spLocks noChangeArrowheads="1"/>
          </p:cNvSpPr>
          <p:nvPr/>
        </p:nvSpPr>
        <p:spPr bwMode="auto">
          <a:xfrm>
            <a:off x="900113" y="6524625"/>
            <a:ext cx="7993062" cy="333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s-ES">
              <a:solidFill>
                <a:srgbClr val="000000"/>
              </a:solidFill>
            </a:endParaRPr>
          </a:p>
        </p:txBody>
      </p:sp>
      <p:grpSp>
        <p:nvGrpSpPr>
          <p:cNvPr id="27654" name="Group 6"/>
          <p:cNvGrpSpPr>
            <a:grpSpLocks/>
          </p:cNvGrpSpPr>
          <p:nvPr/>
        </p:nvGrpSpPr>
        <p:grpSpPr bwMode="auto">
          <a:xfrm>
            <a:off x="971550" y="333375"/>
            <a:ext cx="3722688" cy="576263"/>
            <a:chOff x="853" y="32"/>
            <a:chExt cx="2345" cy="450"/>
          </a:xfrm>
        </p:grpSpPr>
        <p:grpSp>
          <p:nvGrpSpPr>
            <p:cNvPr id="27660" name="Group 7"/>
            <p:cNvGrpSpPr>
              <a:grpSpLocks/>
            </p:cNvGrpSpPr>
            <p:nvPr/>
          </p:nvGrpSpPr>
          <p:grpSpPr bwMode="auto">
            <a:xfrm>
              <a:off x="853" y="164"/>
              <a:ext cx="2345" cy="230"/>
              <a:chOff x="295" y="164"/>
              <a:chExt cx="2345" cy="230"/>
            </a:xfrm>
          </p:grpSpPr>
          <p:pic>
            <p:nvPicPr>
              <p:cNvPr id="27662"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 y="164"/>
                <a:ext cx="15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3" name="Rectangle 9"/>
              <p:cNvSpPr>
                <a:spLocks noChangeArrowheads="1"/>
              </p:cNvSpPr>
              <p:nvPr/>
            </p:nvSpPr>
            <p:spPr bwMode="auto">
              <a:xfrm>
                <a:off x="295" y="164"/>
                <a:ext cx="771" cy="227"/>
              </a:xfrm>
              <a:prstGeom prst="rect">
                <a:avLst/>
              </a:prstGeom>
              <a:solidFill>
                <a:srgbClr val="EAEAEA"/>
              </a:solidFill>
              <a:ln w="9525">
                <a:solidFill>
                  <a:schemeClr val="tx1"/>
                </a:solidFill>
                <a:miter lim="800000"/>
                <a:headEnd/>
                <a:tailEnd/>
              </a:ln>
            </p:spPr>
            <p:txBody>
              <a:bodyPr wrap="none" anchor="ctr"/>
              <a:lstStyle/>
              <a:p>
                <a:pPr fontAlgn="base">
                  <a:spcBef>
                    <a:spcPct val="0"/>
                  </a:spcBef>
                  <a:spcAft>
                    <a:spcPct val="0"/>
                  </a:spcAft>
                </a:pPr>
                <a:endParaRPr lang="es-ES">
                  <a:solidFill>
                    <a:srgbClr val="000000"/>
                  </a:solidFill>
                </a:endParaRPr>
              </a:p>
            </p:txBody>
          </p:sp>
        </p:grpSp>
        <p:sp>
          <p:nvSpPr>
            <p:cNvPr id="254" name="253 Rectángulo redondeado"/>
            <p:cNvSpPr/>
            <p:nvPr/>
          </p:nvSpPr>
          <p:spPr>
            <a:xfrm>
              <a:off x="884" y="32"/>
              <a:ext cx="1665" cy="45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73050" indent="-273050" fontAlgn="base">
                <a:spcBef>
                  <a:spcPct val="0"/>
                </a:spcBef>
                <a:spcAft>
                  <a:spcPct val="0"/>
                </a:spcAft>
                <a:defRPr/>
              </a:pPr>
              <a:r>
                <a:rPr lang="es-ES" sz="1600">
                  <a:solidFill>
                    <a:srgbClr val="000000"/>
                  </a:solidFill>
                  <a:latin typeface="Calibri" pitchFamily="34" charset="0"/>
                  <a:cs typeface="Arial" pitchFamily="34" charset="0"/>
                </a:rPr>
                <a:t>Dirección</a:t>
              </a:r>
            </a:p>
          </p:txBody>
        </p:sp>
      </p:grpSp>
      <p:sp>
        <p:nvSpPr>
          <p:cNvPr id="29714" name="Oval 18"/>
          <p:cNvSpPr>
            <a:spLocks noChangeArrowheads="1"/>
          </p:cNvSpPr>
          <p:nvPr/>
        </p:nvSpPr>
        <p:spPr bwMode="auto">
          <a:xfrm>
            <a:off x="4859338" y="2276475"/>
            <a:ext cx="1512887" cy="360363"/>
          </a:xfrm>
          <a:prstGeom prst="ellipse">
            <a:avLst/>
          </a:prstGeom>
          <a:noFill/>
          <a:ln w="38100">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es-ES">
              <a:solidFill>
                <a:srgbClr val="000000"/>
              </a:solidFill>
            </a:endParaRPr>
          </a:p>
        </p:txBody>
      </p:sp>
      <p:sp>
        <p:nvSpPr>
          <p:cNvPr id="29715" name="Line 19"/>
          <p:cNvSpPr>
            <a:spLocks noChangeShapeType="1"/>
          </p:cNvSpPr>
          <p:nvPr/>
        </p:nvSpPr>
        <p:spPr bwMode="auto">
          <a:xfrm>
            <a:off x="6372225" y="2492375"/>
            <a:ext cx="1728788" cy="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s-ES">
              <a:solidFill>
                <a:srgbClr val="000000"/>
              </a:solidFill>
            </a:endParaRPr>
          </a:p>
        </p:txBody>
      </p:sp>
      <p:pic>
        <p:nvPicPr>
          <p:cNvPr id="27657"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563" y="1714500"/>
            <a:ext cx="6905625" cy="484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102">
            <a:hlinkClick r:id="rId5" action="ppaction://hlinksldjump"/>
          </p:cNvPr>
          <p:cNvPicPr>
            <a:picLocks noChangeAspect="1" noChangeArrowheads="1"/>
          </p:cNvPicPr>
          <p:nvPr/>
        </p:nvPicPr>
        <p:blipFill>
          <a:blip r:embed="rId6" cstate="print">
            <a:duotone>
              <a:prstClr val="black"/>
              <a:srgbClr val="4F81BD">
                <a:tint val="45000"/>
                <a:satMod val="400000"/>
              </a:srgbClr>
            </a:duotone>
          </a:blip>
          <a:srcRect/>
          <a:stretch>
            <a:fillRect/>
          </a:stretch>
        </p:blipFill>
        <p:spPr bwMode="auto">
          <a:xfrm>
            <a:off x="6858016" y="6500834"/>
            <a:ext cx="1071569" cy="357190"/>
          </a:xfrm>
          <a:prstGeom prst="rect">
            <a:avLst/>
          </a:prstGeom>
          <a:noFill/>
          <a:ln w="9525">
            <a:noFill/>
            <a:miter lim="800000"/>
            <a:headEnd/>
            <a:tailEnd/>
          </a:ln>
        </p:spPr>
      </p:pic>
      <p:sp>
        <p:nvSpPr>
          <p:cNvPr id="54" name="53 Rectángulo"/>
          <p:cNvSpPr/>
          <p:nvPr/>
        </p:nvSpPr>
        <p:spPr>
          <a:xfrm>
            <a:off x="500063" y="2857500"/>
            <a:ext cx="8072437" cy="4000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s-ES">
              <a:solidFill>
                <a:srgbClr val="FFFFFF"/>
              </a:solidFill>
            </a:endParaRPr>
          </a:p>
        </p:txBody>
      </p:sp>
    </p:spTree>
    <p:extLst>
      <p:ext uri="{BB962C8B-B14F-4D97-AF65-F5344CB8AC3E}">
        <p14:creationId xmlns:p14="http://schemas.microsoft.com/office/powerpoint/2010/main" val="17492734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9700"/>
                                        </p:tgtEl>
                                        <p:attrNameLst>
                                          <p:attrName>style.visibility</p:attrName>
                                        </p:attrNameLst>
                                      </p:cBhvr>
                                      <p:to>
                                        <p:strVal val="visible"/>
                                      </p:to>
                                    </p:set>
                                    <p:animEffect transition="in" filter="fade">
                                      <p:cBhvr>
                                        <p:cTn id="7" dur="1000"/>
                                        <p:tgtEl>
                                          <p:spTgt spid="297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9715"/>
                                        </p:tgtEl>
                                        <p:attrNameLst>
                                          <p:attrName>style.visibility</p:attrName>
                                        </p:attrNameLst>
                                      </p:cBhvr>
                                      <p:to>
                                        <p:strVal val="visible"/>
                                      </p:to>
                                    </p:set>
                                    <p:animEffect transition="in" filter="wipe(right)">
                                      <p:cBhvr>
                                        <p:cTn id="12" dur="1000"/>
                                        <p:tgtEl>
                                          <p:spTgt spid="29715"/>
                                        </p:tgtEl>
                                      </p:cBhvr>
                                    </p:animEffect>
                                  </p:childTnLst>
                                </p:cTn>
                              </p:par>
                            </p:childTnLst>
                          </p:cTn>
                        </p:par>
                        <p:par>
                          <p:cTn id="13" fill="hold" nodeType="afterGroup">
                            <p:stCondLst>
                              <p:cond delay="1000"/>
                            </p:stCondLst>
                            <p:childTnLst>
                              <p:par>
                                <p:cTn id="14" presetID="21" presetClass="entr" presetSubtype="4" fill="hold" grpId="0" nodeType="afterEffect">
                                  <p:stCondLst>
                                    <p:cond delay="0"/>
                                  </p:stCondLst>
                                  <p:childTnLst>
                                    <p:set>
                                      <p:cBhvr>
                                        <p:cTn id="15" dur="1" fill="hold">
                                          <p:stCondLst>
                                            <p:cond delay="0"/>
                                          </p:stCondLst>
                                        </p:cTn>
                                        <p:tgtEl>
                                          <p:spTgt spid="29714"/>
                                        </p:tgtEl>
                                        <p:attrNameLst>
                                          <p:attrName>style.visibility</p:attrName>
                                        </p:attrNameLst>
                                      </p:cBhvr>
                                      <p:to>
                                        <p:strVal val="visible"/>
                                      </p:to>
                                    </p:set>
                                    <p:animEffect transition="in" filter="wheel(4)">
                                      <p:cBhvr>
                                        <p:cTn id="16" dur="1000"/>
                                        <p:tgtEl>
                                          <p:spTgt spid="29714"/>
                                        </p:tgtEl>
                                      </p:cBhvr>
                                    </p:animEffect>
                                  </p:childTnLst>
                                </p:cTn>
                              </p:par>
                              <p:par>
                                <p:cTn id="17" presetID="10"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fade">
                                      <p:cBhvr>
                                        <p:cTn id="19" dur="1000"/>
                                        <p:tgtEl>
                                          <p:spTgt spid="5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xit" presetSubtype="0" fill="hold" grpId="0" nodeType="clickEffect">
                                  <p:stCondLst>
                                    <p:cond delay="0"/>
                                  </p:stCondLst>
                                  <p:childTnLst>
                                    <p:animEffect transition="out" filter="fade">
                                      <p:cBhvr>
                                        <p:cTn id="23" dur="2000"/>
                                        <p:tgtEl>
                                          <p:spTgt spid="54"/>
                                        </p:tgtEl>
                                      </p:cBhvr>
                                    </p:animEffect>
                                    <p:set>
                                      <p:cBhvr>
                                        <p:cTn id="24" dur="1" fill="hold">
                                          <p:stCondLst>
                                            <p:cond delay="1999"/>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animBg="1"/>
      <p:bldP spid="29714" grpId="0" animBg="1"/>
      <p:bldP spid="29715" grpId="0" animBg="1"/>
      <p:bldP spid="5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323850" y="188913"/>
            <a:ext cx="8424863" cy="333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s-ES">
              <a:solidFill>
                <a:srgbClr val="000000"/>
              </a:solidFill>
            </a:endParaRPr>
          </a:p>
        </p:txBody>
      </p:sp>
      <p:pic>
        <p:nvPicPr>
          <p:cNvPr id="286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8525" y="908050"/>
            <a:ext cx="72009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Rectangle 4"/>
          <p:cNvSpPr>
            <a:spLocks noChangeArrowheads="1"/>
          </p:cNvSpPr>
          <p:nvPr/>
        </p:nvSpPr>
        <p:spPr bwMode="auto">
          <a:xfrm>
            <a:off x="898525" y="1700213"/>
            <a:ext cx="7200900" cy="5157787"/>
          </a:xfrm>
          <a:prstGeom prst="rect">
            <a:avLst/>
          </a:prstGeom>
          <a:solidFill>
            <a:schemeClr val="accent2">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s-ES">
              <a:solidFill>
                <a:srgbClr val="000000"/>
              </a:solidFill>
            </a:endParaRPr>
          </a:p>
        </p:txBody>
      </p:sp>
      <p:sp>
        <p:nvSpPr>
          <p:cNvPr id="28677" name="Rectangle 5"/>
          <p:cNvSpPr>
            <a:spLocks noChangeArrowheads="1"/>
          </p:cNvSpPr>
          <p:nvPr/>
        </p:nvSpPr>
        <p:spPr bwMode="auto">
          <a:xfrm>
            <a:off x="900113" y="6524625"/>
            <a:ext cx="7993062" cy="333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s-ES">
              <a:solidFill>
                <a:srgbClr val="000000"/>
              </a:solidFill>
            </a:endParaRPr>
          </a:p>
        </p:txBody>
      </p:sp>
      <p:grpSp>
        <p:nvGrpSpPr>
          <p:cNvPr id="28678" name="Group 6"/>
          <p:cNvGrpSpPr>
            <a:grpSpLocks/>
          </p:cNvGrpSpPr>
          <p:nvPr/>
        </p:nvGrpSpPr>
        <p:grpSpPr bwMode="auto">
          <a:xfrm>
            <a:off x="971550" y="333375"/>
            <a:ext cx="3722688" cy="576263"/>
            <a:chOff x="853" y="32"/>
            <a:chExt cx="2345" cy="450"/>
          </a:xfrm>
        </p:grpSpPr>
        <p:grpSp>
          <p:nvGrpSpPr>
            <p:cNvPr id="28683" name="Group 7"/>
            <p:cNvGrpSpPr>
              <a:grpSpLocks/>
            </p:cNvGrpSpPr>
            <p:nvPr/>
          </p:nvGrpSpPr>
          <p:grpSpPr bwMode="auto">
            <a:xfrm>
              <a:off x="853" y="164"/>
              <a:ext cx="2345" cy="230"/>
              <a:chOff x="295" y="164"/>
              <a:chExt cx="2345" cy="230"/>
            </a:xfrm>
          </p:grpSpPr>
          <p:pic>
            <p:nvPicPr>
              <p:cNvPr id="28685"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 y="164"/>
                <a:ext cx="15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6" name="Rectangle 9"/>
              <p:cNvSpPr>
                <a:spLocks noChangeArrowheads="1"/>
              </p:cNvSpPr>
              <p:nvPr/>
            </p:nvSpPr>
            <p:spPr bwMode="auto">
              <a:xfrm>
                <a:off x="295" y="164"/>
                <a:ext cx="771" cy="227"/>
              </a:xfrm>
              <a:prstGeom prst="rect">
                <a:avLst/>
              </a:prstGeom>
              <a:solidFill>
                <a:srgbClr val="EAEAEA"/>
              </a:solidFill>
              <a:ln w="9525">
                <a:solidFill>
                  <a:schemeClr val="tx1"/>
                </a:solidFill>
                <a:miter lim="800000"/>
                <a:headEnd/>
                <a:tailEnd/>
              </a:ln>
            </p:spPr>
            <p:txBody>
              <a:bodyPr wrap="none" anchor="ctr"/>
              <a:lstStyle/>
              <a:p>
                <a:pPr fontAlgn="base">
                  <a:spcBef>
                    <a:spcPct val="0"/>
                  </a:spcBef>
                  <a:spcAft>
                    <a:spcPct val="0"/>
                  </a:spcAft>
                </a:pPr>
                <a:endParaRPr lang="es-ES">
                  <a:solidFill>
                    <a:srgbClr val="000000"/>
                  </a:solidFill>
                </a:endParaRPr>
              </a:p>
            </p:txBody>
          </p:sp>
        </p:grpSp>
        <p:sp>
          <p:nvSpPr>
            <p:cNvPr id="254" name="253 Rectángulo redondeado"/>
            <p:cNvSpPr/>
            <p:nvPr/>
          </p:nvSpPr>
          <p:spPr>
            <a:xfrm>
              <a:off x="884" y="32"/>
              <a:ext cx="1665" cy="45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73050" indent="-273050" fontAlgn="base">
                <a:spcBef>
                  <a:spcPct val="0"/>
                </a:spcBef>
                <a:spcAft>
                  <a:spcPct val="0"/>
                </a:spcAft>
                <a:defRPr/>
              </a:pPr>
              <a:r>
                <a:rPr lang="es-ES" sz="1600">
                  <a:solidFill>
                    <a:srgbClr val="000000"/>
                  </a:solidFill>
                  <a:latin typeface="Calibri" pitchFamily="34" charset="0"/>
                  <a:cs typeface="Arial" pitchFamily="34" charset="0"/>
                </a:rPr>
                <a:t>Dirección</a:t>
              </a:r>
            </a:p>
          </p:txBody>
        </p:sp>
      </p:grpSp>
      <p:pic>
        <p:nvPicPr>
          <p:cNvPr id="30787" name="Picture 6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1563" y="1714500"/>
            <a:ext cx="6870700" cy="464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12 Rectángulo redondeado"/>
          <p:cNvSpPr/>
          <p:nvPr/>
        </p:nvSpPr>
        <p:spPr>
          <a:xfrm>
            <a:off x="6643702" y="6500834"/>
            <a:ext cx="1285884" cy="214290"/>
          </a:xfrm>
          <a:prstGeom prst="roundRect">
            <a:avLst/>
          </a:prstGeom>
          <a:solidFill>
            <a:srgbClr val="1F497D">
              <a:lumMod val="60000"/>
              <a:lumOff val="40000"/>
            </a:srgbClr>
          </a:solidFill>
          <a:ln w="25400" cap="flat" cmpd="sng" algn="ctr">
            <a:solidFill>
              <a:srgbClr val="4F81BD">
                <a:shade val="50000"/>
              </a:srgbClr>
            </a:solidFill>
            <a:prstDash val="solid"/>
          </a:ln>
          <a:effectLst/>
          <a:scene3d>
            <a:camera prst="orthographicFront"/>
            <a:lightRig rig="threePt" dir="t"/>
          </a:scene3d>
          <a:sp3d>
            <a:bevelT w="139700" prst="cross"/>
          </a:sp3d>
        </p:spPr>
        <p:txBody>
          <a:bodyPr anchor="ctr"/>
          <a:lstStyle/>
          <a:p>
            <a:pPr algn="ctr" fontAlgn="base">
              <a:spcBef>
                <a:spcPct val="0"/>
              </a:spcBef>
              <a:spcAft>
                <a:spcPct val="0"/>
              </a:spcAft>
              <a:defRPr/>
            </a:pPr>
            <a:r>
              <a:rPr lang="es-ES" b="1" dirty="0">
                <a:solidFill>
                  <a:prstClr val="white"/>
                </a:solidFill>
                <a:effectLst>
                  <a:outerShdw blurRad="38100" dist="38100" dir="2700000" algn="tl">
                    <a:srgbClr val="000000">
                      <a:alpha val="43137"/>
                    </a:srgbClr>
                  </a:outerShdw>
                </a:effectLst>
                <a:latin typeface="Calibri"/>
              </a:rPr>
              <a:t>Finalizar</a:t>
            </a:r>
          </a:p>
        </p:txBody>
      </p:sp>
    </p:spTree>
    <p:extLst>
      <p:ext uri="{BB962C8B-B14F-4D97-AF65-F5344CB8AC3E}">
        <p14:creationId xmlns:p14="http://schemas.microsoft.com/office/powerpoint/2010/main" val="28589366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724"/>
                                        </p:tgtEl>
                                        <p:attrNameLst>
                                          <p:attrName>style.visibility</p:attrName>
                                        </p:attrNameLst>
                                      </p:cBhvr>
                                      <p:to>
                                        <p:strVal val="visible"/>
                                      </p:to>
                                    </p:set>
                                    <p:animEffect transition="in" filter="fade">
                                      <p:cBhvr>
                                        <p:cTn id="7" dur="1000"/>
                                        <p:tgtEl>
                                          <p:spTgt spid="30724"/>
                                        </p:tgtEl>
                                      </p:cBhvr>
                                    </p:animEffect>
                                  </p:childTnLst>
                                </p:cTn>
                              </p:par>
                              <p:par>
                                <p:cTn id="8" presetID="10" presetClass="entr" presetSubtype="0" fill="hold" nodeType="withEffect">
                                  <p:stCondLst>
                                    <p:cond delay="0"/>
                                  </p:stCondLst>
                                  <p:childTnLst>
                                    <p:set>
                                      <p:cBhvr>
                                        <p:cTn id="9" dur="1" fill="hold">
                                          <p:stCondLst>
                                            <p:cond delay="0"/>
                                          </p:stCondLst>
                                        </p:cTn>
                                        <p:tgtEl>
                                          <p:spTgt spid="30787"/>
                                        </p:tgtEl>
                                        <p:attrNameLst>
                                          <p:attrName>style.visibility</p:attrName>
                                        </p:attrNameLst>
                                      </p:cBhvr>
                                      <p:to>
                                        <p:strVal val="visible"/>
                                      </p:to>
                                    </p:set>
                                    <p:animEffect transition="in" filter="fade">
                                      <p:cBhvr>
                                        <p:cTn id="10" dur="1000"/>
                                        <p:tgtEl>
                                          <p:spTgt spid="30787"/>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6" presetClass="emph" presetSubtype="0" fill="hold" nodeType="clickEffect">
                                  <p:stCondLst>
                                    <p:cond delay="0"/>
                                  </p:stCondLst>
                                  <p:childTnLst>
                                    <p:animEffect transition="out" filter="fade">
                                      <p:cBhvr>
                                        <p:cTn id="17" dur="1000" tmFilter="0, 0; .2, .5; .8, .5; 1, 0"/>
                                        <p:tgtEl>
                                          <p:spTgt spid="13"/>
                                        </p:tgtEl>
                                      </p:cBhvr>
                                    </p:animEffect>
                                    <p:animScale>
                                      <p:cBhvr>
                                        <p:cTn id="18" dur="50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a:grpSpLocks/>
          </p:cNvGrpSpPr>
          <p:nvPr/>
        </p:nvGrpSpPr>
        <p:grpSpPr bwMode="auto">
          <a:xfrm>
            <a:off x="0" y="0"/>
            <a:ext cx="9144000" cy="6883400"/>
            <a:chOff x="0" y="0"/>
            <a:chExt cx="5760" cy="4336"/>
          </a:xfrm>
        </p:grpSpPr>
        <p:pic>
          <p:nvPicPr>
            <p:cNvPr id="30724" name="Picture 5" descr="Los Roqu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3" y="3203"/>
              <a:ext cx="2146" cy="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70" cy="3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70" y="0"/>
              <a:ext cx="2290" cy="1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9" descr="Orquídea">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3212"/>
              <a:ext cx="1655" cy="1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8" name="Picture 10" descr="mochima nationalpark"/>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70" y="1480"/>
              <a:ext cx="2290" cy="1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3" name="Picture 15" descr="logo_bicentenario_2010_ai"/>
            <p:cNvPicPr>
              <a:picLocks noChangeAspect="1" noChangeArrowheads="1"/>
            </p:cNvPicPr>
            <p:nvPr/>
          </p:nvPicPr>
          <p:blipFill>
            <a:blip r:embed="rId8"/>
            <a:srcRect/>
            <a:stretch>
              <a:fillRect/>
            </a:stretch>
          </p:blipFill>
          <p:spPr bwMode="auto">
            <a:xfrm>
              <a:off x="5284" y="0"/>
              <a:ext cx="476" cy="572"/>
            </a:xfrm>
            <a:prstGeom prst="rect">
              <a:avLst/>
            </a:prstGeom>
            <a:noFill/>
            <a:effectLst>
              <a:outerShdw dist="107763" dir="8100000" algn="ctr" rotWithShape="0">
                <a:srgbClr val="808080">
                  <a:alpha val="50000"/>
                </a:srgbClr>
              </a:outerShdw>
            </a:effectLst>
          </p:spPr>
        </p:pic>
        <p:pic>
          <p:nvPicPr>
            <p:cNvPr id="30730" name="Picture 19" descr="yanomami-pinturas-0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70" y="2704"/>
              <a:ext cx="2290" cy="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659" name="WordArt 11"/>
          <p:cNvSpPr>
            <a:spLocks noChangeArrowheads="1" noChangeShapeType="1" noTextEdit="1"/>
          </p:cNvSpPr>
          <p:nvPr/>
        </p:nvSpPr>
        <p:spPr bwMode="auto">
          <a:xfrm rot="-135333">
            <a:off x="3132138" y="2133600"/>
            <a:ext cx="3363912" cy="1930400"/>
          </a:xfrm>
          <a:prstGeom prst="rect">
            <a:avLst/>
          </a:prstGeom>
        </p:spPr>
        <p:txBody>
          <a:bodyPr wrap="none" fromWordArt="1">
            <a:prstTxWarp prst="textCascadeUp">
              <a:avLst>
                <a:gd name="adj" fmla="val 94796"/>
              </a:avLst>
            </a:prstTxWarp>
            <a:scene3d>
              <a:camera prst="legacyPerspectiveFront">
                <a:rot lat="20519995" lon="1080000" rev="0"/>
              </a:camera>
              <a:lightRig rig="legacyHarsh2" dir="b"/>
            </a:scene3d>
            <a:sp3d extrusionH="430200" prstMaterial="legacyMatte">
              <a:extrusionClr>
                <a:srgbClr val="FF6600"/>
              </a:extrusionClr>
            </a:sp3d>
          </a:bodyPr>
          <a:lstStyle/>
          <a:p>
            <a:pPr algn="ctr" fontAlgn="base">
              <a:spcBef>
                <a:spcPct val="0"/>
              </a:spcBef>
              <a:spcAft>
                <a:spcPct val="0"/>
              </a:spcAft>
            </a:pPr>
            <a:r>
              <a:rPr lang="es-ES" sz="4800" b="1" kern="10">
                <a:ln w="9525">
                  <a:round/>
                  <a:headEnd/>
                  <a:tailEnd/>
                </a:ln>
                <a:gradFill rotWithShape="1">
                  <a:gsLst>
                    <a:gs pos="0">
                      <a:srgbClr val="FFE701"/>
                    </a:gs>
                    <a:gs pos="100000">
                      <a:srgbClr val="FE3E02"/>
                    </a:gs>
                  </a:gsLst>
                  <a:lin ang="5520000" scaled="1"/>
                </a:gradFill>
                <a:latin typeface="High Tower Text"/>
              </a:rPr>
              <a:t>Gracias!</a:t>
            </a:r>
          </a:p>
        </p:txBody>
      </p:sp>
    </p:spTree>
    <p:extLst>
      <p:ext uri="{BB962C8B-B14F-4D97-AF65-F5344CB8AC3E}">
        <p14:creationId xmlns:p14="http://schemas.microsoft.com/office/powerpoint/2010/main" val="42909865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par>
                          <p:cTn id="8" fill="hold" nodeType="afterGroup">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7659"/>
                                        </p:tgtEl>
                                        <p:attrNameLst>
                                          <p:attrName>style.visibility</p:attrName>
                                        </p:attrNameLst>
                                      </p:cBhvr>
                                      <p:to>
                                        <p:strVal val="visible"/>
                                      </p:to>
                                    </p:set>
                                    <p:animEffect transition="in" filter="fade">
                                      <p:cBhvr>
                                        <p:cTn id="11" dur="1000"/>
                                        <p:tgtEl>
                                          <p:spTgt spid="27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Donate NOW to HDF">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322" y="1168320"/>
            <a:ext cx="885825" cy="88582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ereditary Disease Foundation">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1065380"/>
            <a:ext cx="5495925" cy="552450"/>
          </a:xfrm>
          <a:prstGeom prst="rect">
            <a:avLst/>
          </a:prstGeom>
          <a:noFill/>
          <a:extLst>
            <a:ext uri="{909E8E84-426E-40DD-AFC4-6F175D3DCCD1}">
              <a14:hiddenFill xmlns:a14="http://schemas.microsoft.com/office/drawing/2010/main">
                <a:solidFill>
                  <a:srgbClr val="FFFFFF"/>
                </a:solidFill>
              </a14:hiddenFill>
            </a:ext>
          </a:extLst>
        </p:spPr>
      </p:pic>
      <p:sp>
        <p:nvSpPr>
          <p:cNvPr id="9" name="8 Rectángulo"/>
          <p:cNvSpPr/>
          <p:nvPr/>
        </p:nvSpPr>
        <p:spPr>
          <a:xfrm>
            <a:off x="192266" y="1030670"/>
            <a:ext cx="8412182" cy="53506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4 Rectángulo"/>
          <p:cNvSpPr/>
          <p:nvPr/>
        </p:nvSpPr>
        <p:spPr>
          <a:xfrm>
            <a:off x="1403648" y="2164794"/>
            <a:ext cx="6912768" cy="400110"/>
          </a:xfrm>
          <a:prstGeom prst="rect">
            <a:avLst/>
          </a:prstGeom>
        </p:spPr>
        <p:txBody>
          <a:bodyPr wrap="square">
            <a:spAutoFit/>
          </a:bodyPr>
          <a:lstStyle/>
          <a:p>
            <a:pPr lvl="0" algn="ctr"/>
            <a:r>
              <a:rPr lang="en-US" sz="2000" b="1" i="1" u="sng" cap="small" dirty="0">
                <a:solidFill>
                  <a:srgbClr val="006666"/>
                </a:solidFill>
                <a:latin typeface="Times New Roman"/>
              </a:rPr>
              <a:t>THE VENEZUELA HUNTINGTON'S DISEASE PROJECT</a:t>
            </a:r>
            <a:endParaRPr lang="en-US" sz="2000" b="1" u="sng" cap="small" dirty="0">
              <a:solidFill>
                <a:srgbClr val="006666"/>
              </a:solidFill>
              <a:latin typeface="Times New Roman"/>
            </a:endParaRPr>
          </a:p>
        </p:txBody>
      </p:sp>
      <p:sp>
        <p:nvSpPr>
          <p:cNvPr id="6" name="5 Rectángulo"/>
          <p:cNvSpPr/>
          <p:nvPr/>
        </p:nvSpPr>
        <p:spPr>
          <a:xfrm>
            <a:off x="2448272" y="1628800"/>
            <a:ext cx="4572000" cy="461665"/>
          </a:xfrm>
          <a:prstGeom prst="rect">
            <a:avLst/>
          </a:prstGeom>
        </p:spPr>
        <p:txBody>
          <a:bodyPr>
            <a:spAutoFit/>
          </a:bodyPr>
          <a:lstStyle/>
          <a:p>
            <a:pPr algn="ctr"/>
            <a:r>
              <a:rPr lang="en-US" sz="800" dirty="0">
                <a:solidFill>
                  <a:srgbClr val="000000"/>
                </a:solidFill>
              </a:rPr>
              <a:t>3960 Broadway, 6th Floor – New York, NY 10032</a:t>
            </a:r>
            <a:br>
              <a:rPr lang="en-US" sz="800" dirty="0">
                <a:solidFill>
                  <a:srgbClr val="000000"/>
                </a:solidFill>
              </a:rPr>
            </a:br>
            <a:r>
              <a:rPr lang="en-US" sz="800" dirty="0">
                <a:solidFill>
                  <a:srgbClr val="000000"/>
                </a:solidFill>
              </a:rPr>
              <a:t>phone: 212.928.2121, fax: 212.928.2172</a:t>
            </a:r>
            <a:r>
              <a:rPr lang="en-US" sz="800" dirty="0"/>
              <a:t/>
            </a:r>
            <a:br>
              <a:rPr lang="en-US" sz="800" dirty="0"/>
            </a:br>
            <a:r>
              <a:rPr lang="en-US" sz="800" dirty="0">
                <a:solidFill>
                  <a:srgbClr val="006699"/>
                </a:solidFill>
                <a:hlinkClick r:id="rId6"/>
              </a:rPr>
              <a:t>cures@hdfoundation.org</a:t>
            </a:r>
            <a:endParaRPr lang="en-US" sz="800" dirty="0"/>
          </a:p>
        </p:txBody>
      </p:sp>
      <p:graphicFrame>
        <p:nvGraphicFramePr>
          <p:cNvPr id="7" name="6 Tabla"/>
          <p:cNvGraphicFramePr>
            <a:graphicFrameLocks noGrp="1"/>
          </p:cNvGraphicFramePr>
          <p:nvPr>
            <p:extLst>
              <p:ext uri="{D42A27DB-BD31-4B8C-83A1-F6EECF244321}">
                <p14:modId xmlns:p14="http://schemas.microsoft.com/office/powerpoint/2010/main" val="2116326611"/>
              </p:ext>
            </p:extLst>
          </p:nvPr>
        </p:nvGraphicFramePr>
        <p:xfrm>
          <a:off x="1619672" y="2276872"/>
          <a:ext cx="6840760" cy="4558414"/>
        </p:xfrm>
        <a:graphic>
          <a:graphicData uri="http://schemas.openxmlformats.org/drawingml/2006/table">
            <a:tbl>
              <a:tblPr/>
              <a:tblGrid>
                <a:gridCol w="6840760"/>
              </a:tblGrid>
              <a:tr h="367414">
                <a:tc>
                  <a:txBody>
                    <a:bodyPr/>
                    <a:lstStyle/>
                    <a:p>
                      <a:pPr algn="ctr"/>
                      <a:endParaRPr lang="en-US" sz="1400" b="1" u="sng" cap="small" dirty="0">
                        <a:solidFill>
                          <a:srgbClr val="006666"/>
                        </a:solidFill>
                        <a:effectLst/>
                        <a:latin typeface="Times New Roman"/>
                      </a:endParaRPr>
                    </a:p>
                  </a:txBody>
                  <a:tcPr marL="14368" marR="14368" marT="14368" marB="14368">
                    <a:lnL>
                      <a:noFill/>
                    </a:lnL>
                    <a:lnR>
                      <a:noFill/>
                    </a:lnR>
                    <a:lnT>
                      <a:noFill/>
                    </a:lnT>
                    <a:lnB>
                      <a:noFill/>
                    </a:lnB>
                    <a:noFill/>
                  </a:tcPr>
                </a:tc>
              </a:tr>
              <a:tr h="3449010">
                <a:tc>
                  <a:txBody>
                    <a:bodyPr/>
                    <a:lstStyle/>
                    <a:p>
                      <a:r>
                        <a:rPr lang="en-US" sz="1100" dirty="0">
                          <a:solidFill>
                            <a:srgbClr val="006699"/>
                          </a:solidFill>
                          <a:effectLst/>
                          <a:latin typeface="Arial"/>
                          <a:hlinkClick r:id="rId7"/>
                        </a:rPr>
                        <a:t>Current Venezuela Project Collaborators</a:t>
                      </a:r>
                      <a:r>
                        <a:rPr lang="en-US" sz="1100" dirty="0"/>
                        <a:t/>
                      </a:r>
                      <a:br>
                        <a:rPr lang="en-US" sz="1100" dirty="0"/>
                      </a:br>
                      <a:r>
                        <a:rPr lang="en-US" sz="1100" b="1" dirty="0">
                          <a:solidFill>
                            <a:srgbClr val="CC0000"/>
                          </a:solidFill>
                        </a:rPr>
                        <a:t>Since 1979</a:t>
                      </a:r>
                      <a:r>
                        <a:rPr lang="en-US" sz="1100" b="0" dirty="0">
                          <a:solidFill>
                            <a:srgbClr val="CC0000"/>
                          </a:solidFill>
                        </a:rPr>
                        <a:t>, </a:t>
                      </a:r>
                      <a:r>
                        <a:rPr lang="en-US" sz="1100" b="0" dirty="0"/>
                        <a:t>the U.S.-Venezuela Collaborative Research Project</a:t>
                      </a:r>
                      <a:r>
                        <a:rPr lang="en-US" sz="1100" dirty="0"/>
                        <a:t>, a team comprised of top international doctors and scientists, has been traveling each year </a:t>
                      </a:r>
                      <a:r>
                        <a:rPr lang="en-US" sz="1100" b="1" dirty="0">
                          <a:solidFill>
                            <a:srgbClr val="CC0000"/>
                          </a:solidFill>
                        </a:rPr>
                        <a:t>to very poor, rural fishing villages along the shores of Lake Maracaibo, Venezuela</a:t>
                      </a:r>
                      <a:r>
                        <a:rPr lang="en-US" sz="1100" dirty="0"/>
                        <a:t>. </a:t>
                      </a:r>
                      <a:r>
                        <a:rPr lang="en-US" sz="1100" b="1" dirty="0">
                          <a:solidFill>
                            <a:schemeClr val="accent6"/>
                          </a:solidFill>
                        </a:rPr>
                        <a:t>We are searching for a cure for a disorder called "Huntington's disease (HD)." HD is a dominantly inherited, neurodegenerative disease for which there is no treatment. </a:t>
                      </a:r>
                      <a:endParaRPr lang="en-US" sz="1100" b="1" dirty="0" smtClean="0">
                        <a:solidFill>
                          <a:schemeClr val="accent6"/>
                        </a:solidFill>
                      </a:endParaRPr>
                    </a:p>
                    <a:p>
                      <a:r>
                        <a:rPr lang="en-US" sz="1100" b="1" dirty="0" smtClean="0">
                          <a:solidFill>
                            <a:srgbClr val="C00000"/>
                          </a:solidFill>
                        </a:rPr>
                        <a:t>Venezuela </a:t>
                      </a:r>
                      <a:r>
                        <a:rPr lang="en-US" sz="1100" b="1" dirty="0">
                          <a:solidFill>
                            <a:srgbClr val="C00000"/>
                          </a:solidFill>
                        </a:rPr>
                        <a:t>has the highest concentration of Huntington's disease in the world</a:t>
                      </a:r>
                      <a:r>
                        <a:rPr lang="en-US" sz="1100" dirty="0"/>
                        <a:t>, particularly focused in the State of Zulia. </a:t>
                      </a:r>
                      <a:r>
                        <a:rPr lang="en-US" sz="1100" dirty="0" smtClean="0"/>
                        <a:t>The </a:t>
                      </a:r>
                      <a:r>
                        <a:rPr lang="en-US" sz="1100" dirty="0"/>
                        <a:t>original progenitor of this family lived in the early 1800's and left more than 18,000 descendants (more than 14,000 of whom are currently living), many of whom are either affected by the illness or at risk for this devastating and inevitably fatal neurodegenerative disease</a:t>
                      </a:r>
                      <a:r>
                        <a:rPr lang="en-US" sz="1100" dirty="0" smtClean="0"/>
                        <a:t>.</a:t>
                      </a:r>
                    </a:p>
                    <a:p>
                      <a:r>
                        <a:rPr lang="en-US" sz="1100" kern="1200" dirty="0" smtClean="0">
                          <a:solidFill>
                            <a:schemeClr val="tx1"/>
                          </a:solidFill>
                          <a:latin typeface="+mn-lt"/>
                          <a:ea typeface="+mn-ea"/>
                          <a:cs typeface="+mn-cs"/>
                        </a:rPr>
                        <a:t>This pioneering collaborative research in Venezuela and the United States has led to critical breakthroughs in understanding genetic disease and medical science. A few of the highlights of the research are as follows:</a:t>
                      </a:r>
                    </a:p>
                    <a:p>
                      <a:pPr marL="228600" indent="-228600">
                        <a:buFont typeface="+mj-lt"/>
                        <a:buAutoNum type="arabicPeriod"/>
                      </a:pPr>
                      <a:r>
                        <a:rPr lang="en-US" sz="1100" kern="1200" dirty="0" smtClean="0">
                          <a:solidFill>
                            <a:schemeClr val="tx1"/>
                          </a:solidFill>
                          <a:latin typeface="+mn-lt"/>
                          <a:ea typeface="+mn-ea"/>
                          <a:cs typeface="+mn-cs"/>
                        </a:rPr>
                        <a:t>In </a:t>
                      </a:r>
                      <a:r>
                        <a:rPr lang="en-US" sz="1100" b="1" kern="1200" dirty="0" smtClean="0">
                          <a:solidFill>
                            <a:schemeClr val="accent6"/>
                          </a:solidFill>
                          <a:latin typeface="+mn-lt"/>
                          <a:ea typeface="+mn-ea"/>
                          <a:cs typeface="+mn-cs"/>
                        </a:rPr>
                        <a:t>1983, the location of the Huntington's disease gene on chromosome 4 was</a:t>
                      </a:r>
                      <a:r>
                        <a:rPr lang="en-US" sz="1100" kern="1200" dirty="0" smtClean="0">
                          <a:solidFill>
                            <a:schemeClr val="tx1"/>
                          </a:solidFill>
                          <a:latin typeface="+mn-lt"/>
                          <a:ea typeface="+mn-ea"/>
                          <a:cs typeface="+mn-cs"/>
                        </a:rPr>
                        <a:t> found using then-unknown techniques of recombinant DNA technology. Our successful demonstration that these new scientific strategies could be used to locate disease genes opened the door for finding genes causing all different kinds of disorders, </a:t>
                      </a:r>
                    </a:p>
                    <a:p>
                      <a:pPr marL="228600" indent="-228600">
                        <a:buFont typeface="+mj-lt"/>
                        <a:buAutoNum type="arabicPeriod"/>
                      </a:pPr>
                      <a:r>
                        <a:rPr lang="en-US" sz="1100" b="1" kern="1200" dirty="0" smtClean="0">
                          <a:solidFill>
                            <a:srgbClr val="CC0000"/>
                          </a:solidFill>
                          <a:latin typeface="+mn-lt"/>
                          <a:ea typeface="+mn-ea"/>
                          <a:cs typeface="+mn-cs"/>
                        </a:rPr>
                        <a:t>In 1993, the gene for Huntington's disease itself was discovered</a:t>
                      </a:r>
                      <a:r>
                        <a:rPr lang="en-US" sz="1100" kern="1200" dirty="0" smtClean="0">
                          <a:solidFill>
                            <a:srgbClr val="CC0000"/>
                          </a:solidFill>
                          <a:latin typeface="+mn-lt"/>
                          <a:ea typeface="+mn-ea"/>
                          <a:cs typeface="+mn-cs"/>
                        </a:rPr>
                        <a:t>,</a:t>
                      </a:r>
                      <a:r>
                        <a:rPr lang="en-US" sz="1100" kern="1200" dirty="0" smtClean="0">
                          <a:solidFill>
                            <a:schemeClr val="tx1"/>
                          </a:solidFill>
                          <a:latin typeface="+mn-lt"/>
                          <a:ea typeface="+mn-ea"/>
                          <a:cs typeface="+mn-cs"/>
                        </a:rPr>
                        <a:t> leading to a dramatic re-assessment of the nature of this disease. </a:t>
                      </a:r>
                    </a:p>
                    <a:p>
                      <a:pPr marL="228600" indent="-228600">
                        <a:buFont typeface="+mj-lt"/>
                        <a:buAutoNum type="arabicPeriod"/>
                      </a:pPr>
                      <a:r>
                        <a:rPr lang="en-US" sz="1100" b="1" kern="1200" dirty="0" smtClean="0">
                          <a:solidFill>
                            <a:srgbClr val="CC0000"/>
                          </a:solidFill>
                          <a:latin typeface="+mn-lt"/>
                          <a:ea typeface="+mn-ea"/>
                          <a:cs typeface="+mn-cs"/>
                        </a:rPr>
                        <a:t>The tissues from these families with Huntington's disease in Venezuela are now located in international cell banks and are studied</a:t>
                      </a:r>
                      <a:r>
                        <a:rPr lang="en-US" sz="1100" kern="1200" dirty="0" smtClean="0">
                          <a:solidFill>
                            <a:schemeClr val="tx1"/>
                          </a:solidFill>
                          <a:latin typeface="+mn-lt"/>
                          <a:ea typeface="+mn-ea"/>
                          <a:cs typeface="+mn-cs"/>
                        </a:rPr>
                        <a:t> by investigators worldwide to understand more about human genetics in health and disease.</a:t>
                      </a:r>
                    </a:p>
                    <a:p>
                      <a:pPr marL="228600" indent="-228600">
                        <a:buFont typeface="+mj-lt"/>
                        <a:buAutoNum type="arabicPeriod"/>
                      </a:pPr>
                      <a:r>
                        <a:rPr lang="en-US" sz="1100" kern="1200" dirty="0" smtClean="0">
                          <a:solidFill>
                            <a:schemeClr val="tx1"/>
                          </a:solidFill>
                          <a:latin typeface="+mn-lt"/>
                          <a:ea typeface="+mn-ea"/>
                          <a:cs typeface="+mn-cs"/>
                        </a:rPr>
                        <a:t>The study of tissues from these families has already led to the discovery of genes for Alzheimer's disease, dwarfism and cancer</a:t>
                      </a:r>
                    </a:p>
                    <a:p>
                      <a:pPr marL="228600" indent="-228600">
                        <a:buFont typeface="+mj-lt"/>
                        <a:buAutoNum type="arabicPeriod"/>
                      </a:pPr>
                      <a:endParaRPr lang="en-US" sz="1100" kern="1200" dirty="0" smtClean="0">
                        <a:solidFill>
                          <a:schemeClr val="tx1"/>
                        </a:solidFill>
                        <a:latin typeface="+mn-lt"/>
                        <a:ea typeface="+mn-ea"/>
                        <a:cs typeface="+mn-cs"/>
                      </a:endParaRPr>
                    </a:p>
                    <a:p>
                      <a:pPr marL="228600" indent="-228600">
                        <a:buFont typeface="+mj-lt"/>
                        <a:buAutoNum type="arabicPeriod"/>
                      </a:pPr>
                      <a:endParaRPr lang="en-US" sz="1100" kern="1200" dirty="0" smtClean="0">
                        <a:solidFill>
                          <a:schemeClr val="tx1"/>
                        </a:solidFill>
                        <a:latin typeface="+mn-lt"/>
                        <a:ea typeface="+mn-ea"/>
                        <a:cs typeface="+mn-cs"/>
                      </a:endParaRPr>
                    </a:p>
                    <a:p>
                      <a:pPr marL="228600" indent="-228600">
                        <a:buFont typeface="+mj-lt"/>
                        <a:buAutoNum type="arabicPeriod"/>
                      </a:pPr>
                      <a:endParaRPr lang="en-US" sz="1100" kern="1200" dirty="0">
                        <a:solidFill>
                          <a:schemeClr val="tx1"/>
                        </a:solidFill>
                        <a:latin typeface="+mn-lt"/>
                        <a:ea typeface="+mn-ea"/>
                        <a:cs typeface="+mn-cs"/>
                      </a:endParaRPr>
                    </a:p>
                  </a:txBody>
                  <a:tcPr marL="0" marR="0" marT="0" marB="0">
                    <a:lnL>
                      <a:noFill/>
                    </a:lnL>
                    <a:lnR>
                      <a:noFill/>
                    </a:lnR>
                    <a:lnT>
                      <a:noFill/>
                    </a:lnT>
                    <a:lnB>
                      <a:noFill/>
                    </a:lnB>
                    <a:noFill/>
                  </a:tcPr>
                </a:tc>
              </a:tr>
            </a:tbl>
          </a:graphicData>
        </a:graphic>
      </p:graphicFrame>
      <p:sp>
        <p:nvSpPr>
          <p:cNvPr id="8" name="7 Rectángulo"/>
          <p:cNvSpPr/>
          <p:nvPr/>
        </p:nvSpPr>
        <p:spPr>
          <a:xfrm>
            <a:off x="543322" y="661338"/>
            <a:ext cx="7056784" cy="369332"/>
          </a:xfrm>
          <a:prstGeom prst="rect">
            <a:avLst/>
          </a:prstGeom>
        </p:spPr>
        <p:txBody>
          <a:bodyPr wrap="square">
            <a:spAutoFit/>
          </a:bodyPr>
          <a:lstStyle/>
          <a:p>
            <a:r>
              <a:rPr lang="es-ES" dirty="0" smtClean="0">
                <a:hlinkClick r:id="rId8"/>
              </a:rPr>
              <a:t>http://www.hdfoundation.org/html/venezuela_huntington.php</a:t>
            </a:r>
            <a:endParaRPr lang="es-ES" dirty="0"/>
          </a:p>
        </p:txBody>
      </p:sp>
      <p:pic>
        <p:nvPicPr>
          <p:cNvPr id="3077" name="Picture 5" descr="Nancy Wexler w/ Venezuelan Boy"/>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0839" y="2172072"/>
            <a:ext cx="1266825"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8775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p:cNvPicPr>
            <a:picLocks noChangeAspect="1" noChangeArrowheads="1"/>
          </p:cNvPicPr>
          <p:nvPr/>
        </p:nvPicPr>
        <p:blipFill>
          <a:blip r:embed="rId2"/>
          <a:srcRect/>
          <a:stretch>
            <a:fillRect/>
          </a:stretch>
        </p:blipFill>
        <p:spPr bwMode="auto">
          <a:xfrm>
            <a:off x="611560" y="1052736"/>
            <a:ext cx="2428860" cy="2495550"/>
          </a:xfrm>
          <a:prstGeom prst="round2DiagRect">
            <a:avLst>
              <a:gd name="adj1" fmla="val 0"/>
              <a:gd name="adj2" fmla="val 39827"/>
            </a:avLst>
          </a:prstGeom>
          <a:ln>
            <a:noFill/>
          </a:ln>
          <a:effectLst>
            <a:outerShdw blurRad="292100" dist="139700" dir="2700000" algn="tl" rotWithShape="0">
              <a:srgbClr val="333333">
                <a:alpha val="65000"/>
              </a:srgbClr>
            </a:outerShdw>
          </a:effectLst>
        </p:spPr>
      </p:pic>
      <p:sp>
        <p:nvSpPr>
          <p:cNvPr id="10" name="9 Rectángulo"/>
          <p:cNvSpPr/>
          <p:nvPr/>
        </p:nvSpPr>
        <p:spPr>
          <a:xfrm>
            <a:off x="4211960" y="729570"/>
            <a:ext cx="4572000" cy="369332"/>
          </a:xfrm>
          <a:prstGeom prst="rect">
            <a:avLst/>
          </a:prstGeom>
        </p:spPr>
        <p:txBody>
          <a:bodyPr>
            <a:spAutoFit/>
          </a:bodyPr>
          <a:lstStyle/>
          <a:p>
            <a:pPr algn="ctr" fontAlgn="base">
              <a:spcBef>
                <a:spcPct val="0"/>
              </a:spcBef>
              <a:spcAft>
                <a:spcPct val="0"/>
              </a:spcAft>
            </a:pPr>
            <a:r>
              <a:rPr lang="es-ES" b="1" dirty="0" smtClean="0">
                <a:solidFill>
                  <a:srgbClr val="A50021"/>
                </a:solidFill>
              </a:rPr>
              <a:t>Regulación de Ensayos Clínicos</a:t>
            </a:r>
            <a:endParaRPr lang="es-ES" b="1" dirty="0">
              <a:solidFill>
                <a:srgbClr val="A50021"/>
              </a:solidFill>
            </a:endParaRPr>
          </a:p>
        </p:txBody>
      </p:sp>
      <p:sp>
        <p:nvSpPr>
          <p:cNvPr id="20" name="Rectangle 21"/>
          <p:cNvSpPr>
            <a:spLocks noChangeArrowheads="1"/>
          </p:cNvSpPr>
          <p:nvPr/>
        </p:nvSpPr>
        <p:spPr bwMode="auto">
          <a:xfrm>
            <a:off x="3275856" y="1181070"/>
            <a:ext cx="562925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898525" indent="-365125" algn="ctr" fontAlgn="base">
              <a:spcBef>
                <a:spcPct val="0"/>
              </a:spcBef>
              <a:spcAft>
                <a:spcPct val="0"/>
              </a:spcAft>
              <a:buClr>
                <a:srgbClr val="003366"/>
              </a:buClr>
              <a:buFont typeface="Wingdings" pitchFamily="2" charset="2"/>
              <a:buNone/>
              <a:tabLst>
                <a:tab pos="898525" algn="l"/>
              </a:tabLst>
            </a:pPr>
            <a:r>
              <a:rPr lang="es-ES" sz="1400" b="1" i="1" dirty="0" smtClean="0">
                <a:solidFill>
                  <a:srgbClr val="000000"/>
                </a:solidFill>
              </a:rPr>
              <a:t>Ley </a:t>
            </a:r>
            <a:r>
              <a:rPr lang="es-ES" sz="1400" b="1" i="1" dirty="0">
                <a:solidFill>
                  <a:srgbClr val="000000"/>
                </a:solidFill>
              </a:rPr>
              <a:t>de Medicamentos </a:t>
            </a:r>
            <a:r>
              <a:rPr lang="es-ES" sz="1400" b="1" i="1" dirty="0" smtClean="0">
                <a:solidFill>
                  <a:srgbClr val="000000"/>
                </a:solidFill>
              </a:rPr>
              <a:t>-Gaceta </a:t>
            </a:r>
            <a:r>
              <a:rPr lang="es-ES" sz="1400" b="1" i="1" dirty="0">
                <a:solidFill>
                  <a:srgbClr val="000000"/>
                </a:solidFill>
              </a:rPr>
              <a:t>Oficial Nº 37.006 de fecha 3 de agosto de </a:t>
            </a:r>
            <a:r>
              <a:rPr lang="es-ES" sz="1400" b="1" i="1" dirty="0" smtClean="0">
                <a:solidFill>
                  <a:srgbClr val="000000"/>
                </a:solidFill>
              </a:rPr>
              <a:t>2000</a:t>
            </a:r>
          </a:p>
          <a:p>
            <a:pPr marL="898525" indent="-365125" algn="ctr" fontAlgn="base">
              <a:spcBef>
                <a:spcPct val="0"/>
              </a:spcBef>
              <a:spcAft>
                <a:spcPct val="0"/>
              </a:spcAft>
              <a:buClr>
                <a:srgbClr val="003366"/>
              </a:buClr>
              <a:buFont typeface="Wingdings" pitchFamily="2" charset="2"/>
              <a:buNone/>
              <a:tabLst>
                <a:tab pos="898525" algn="l"/>
              </a:tabLst>
            </a:pPr>
            <a:endParaRPr lang="es-ES" sz="1400" b="1" i="1" dirty="0" smtClean="0">
              <a:solidFill>
                <a:srgbClr val="000000"/>
              </a:solidFill>
            </a:endParaRPr>
          </a:p>
          <a:p>
            <a:pPr marL="450850" indent="-3175" defTabSz="542925" fontAlgn="base">
              <a:spcBef>
                <a:spcPct val="0"/>
              </a:spcBef>
              <a:spcAft>
                <a:spcPct val="0"/>
              </a:spcAft>
              <a:buClr>
                <a:srgbClr val="003366"/>
              </a:buClr>
              <a:buFont typeface="Wingdings" pitchFamily="2" charset="2"/>
              <a:buNone/>
              <a:tabLst>
                <a:tab pos="447675" algn="l"/>
              </a:tabLst>
            </a:pPr>
            <a:r>
              <a:rPr lang="es-ES" sz="1400" b="1" dirty="0" smtClean="0"/>
              <a:t>Artículo 71</a:t>
            </a:r>
            <a:r>
              <a:rPr lang="es-ES" sz="1400" dirty="0" smtClean="0"/>
              <a:t>: </a:t>
            </a:r>
          </a:p>
          <a:p>
            <a:pPr marL="450850" indent="-3175" defTabSz="542925" fontAlgn="base">
              <a:spcBef>
                <a:spcPct val="0"/>
              </a:spcBef>
              <a:spcAft>
                <a:spcPct val="0"/>
              </a:spcAft>
              <a:buClr>
                <a:srgbClr val="003366"/>
              </a:buClr>
              <a:buFont typeface="Wingdings" pitchFamily="2" charset="2"/>
              <a:buNone/>
              <a:tabLst>
                <a:tab pos="447675" algn="l"/>
              </a:tabLst>
            </a:pPr>
            <a:r>
              <a:rPr lang="es-ES" sz="1400" dirty="0" smtClean="0">
                <a:solidFill>
                  <a:srgbClr val="CC0000"/>
                </a:solidFill>
              </a:rPr>
              <a:t>Todo ensayo clínico debe estar autorizado </a:t>
            </a:r>
            <a:r>
              <a:rPr lang="es-ES" sz="1400" dirty="0" smtClean="0"/>
              <a:t>por el Ministerio de Salud y Desarrollo Social</a:t>
            </a:r>
            <a:r>
              <a:rPr lang="es-ES" sz="1400" dirty="0" smtClean="0">
                <a:solidFill>
                  <a:srgbClr val="CC0000"/>
                </a:solidFill>
              </a:rPr>
              <a:t>, a través de la </a:t>
            </a:r>
            <a:r>
              <a:rPr lang="es-ES" sz="1400" b="1" dirty="0" smtClean="0">
                <a:solidFill>
                  <a:srgbClr val="CC0000"/>
                </a:solidFill>
              </a:rPr>
              <a:t>Junta Revisora de Productos Farmacéuticos</a:t>
            </a:r>
          </a:p>
          <a:p>
            <a:pPr marL="450850" indent="-3175" defTabSz="542925" fontAlgn="base">
              <a:spcBef>
                <a:spcPct val="0"/>
              </a:spcBef>
              <a:spcAft>
                <a:spcPct val="0"/>
              </a:spcAft>
              <a:buClr>
                <a:srgbClr val="003366"/>
              </a:buClr>
              <a:buFont typeface="Wingdings" pitchFamily="2" charset="2"/>
              <a:buNone/>
              <a:tabLst>
                <a:tab pos="447675" algn="l"/>
              </a:tabLst>
            </a:pPr>
            <a:endParaRPr lang="es-ES" sz="1400" dirty="0"/>
          </a:p>
        </p:txBody>
      </p:sp>
      <p:sp>
        <p:nvSpPr>
          <p:cNvPr id="11" name="10 Rectángulo"/>
          <p:cNvSpPr/>
          <p:nvPr/>
        </p:nvSpPr>
        <p:spPr>
          <a:xfrm>
            <a:off x="467544" y="4293096"/>
            <a:ext cx="8172400" cy="1169551"/>
          </a:xfrm>
          <a:prstGeom prst="rect">
            <a:avLst/>
          </a:prstGeom>
        </p:spPr>
        <p:txBody>
          <a:bodyPr wrap="square">
            <a:spAutoFit/>
          </a:bodyPr>
          <a:lstStyle/>
          <a:p>
            <a:pPr marL="1162050" indent="-981075" algn="just" fontAlgn="base">
              <a:spcBef>
                <a:spcPct val="0"/>
              </a:spcBef>
              <a:spcAft>
                <a:spcPct val="0"/>
              </a:spcAft>
              <a:buClr>
                <a:srgbClr val="003366"/>
              </a:buClr>
              <a:tabLst>
                <a:tab pos="1162050" algn="l"/>
                <a:tab pos="1257300" algn="l"/>
              </a:tabLst>
            </a:pPr>
            <a:r>
              <a:rPr lang="es-ES" sz="1400" b="1" dirty="0" smtClean="0"/>
              <a:t>Artículo 72: </a:t>
            </a:r>
            <a:r>
              <a:rPr lang="es-ES" sz="1400" dirty="0" smtClean="0"/>
              <a:t>Los ensayos clínicos deberán realizarse en condiciones de </a:t>
            </a:r>
            <a:r>
              <a:rPr lang="es-ES" sz="1400" dirty="0" smtClean="0">
                <a:solidFill>
                  <a:srgbClr val="CC0000"/>
                </a:solidFill>
              </a:rPr>
              <a:t>respeto a los derechos fundamentales de la persona</a:t>
            </a:r>
            <a:r>
              <a:rPr lang="es-ES" sz="1400" dirty="0" smtClean="0"/>
              <a:t>, y a los postulados éticos que incidan en la investigación biomédica en la que resulten afectados seres humanos, siguiendo a estos efectos los contenidos en  la </a:t>
            </a:r>
            <a:r>
              <a:rPr lang="es-ES" sz="1400" b="1" dirty="0" smtClean="0">
                <a:solidFill>
                  <a:srgbClr val="CC0000"/>
                </a:solidFill>
              </a:rPr>
              <a:t>Declaración de Helsinki</a:t>
            </a:r>
            <a:r>
              <a:rPr lang="es-ES" sz="1400" dirty="0" smtClean="0">
                <a:solidFill>
                  <a:srgbClr val="CC0000"/>
                </a:solidFill>
              </a:rPr>
              <a:t> sobre Investigación en Humanos y los sucesivos postulados que actualicen la materia.</a:t>
            </a:r>
          </a:p>
        </p:txBody>
      </p:sp>
      <p:sp>
        <p:nvSpPr>
          <p:cNvPr id="13" name="12 Rectángulo"/>
          <p:cNvSpPr/>
          <p:nvPr/>
        </p:nvSpPr>
        <p:spPr>
          <a:xfrm>
            <a:off x="539552" y="5284365"/>
            <a:ext cx="8028384" cy="1384995"/>
          </a:xfrm>
          <a:prstGeom prst="rect">
            <a:avLst/>
          </a:prstGeom>
        </p:spPr>
        <p:txBody>
          <a:bodyPr wrap="square">
            <a:spAutoFit/>
          </a:bodyPr>
          <a:lstStyle/>
          <a:p>
            <a:pPr marL="990600" lvl="0" indent="-990600" algn="just" fontAlgn="base">
              <a:spcBef>
                <a:spcPct val="0"/>
              </a:spcBef>
              <a:spcAft>
                <a:spcPct val="0"/>
              </a:spcAft>
              <a:buClr>
                <a:srgbClr val="003366"/>
              </a:buClr>
            </a:pPr>
            <a:r>
              <a:rPr lang="es-ES" sz="1400" dirty="0">
                <a:solidFill>
                  <a:srgbClr val="000000"/>
                </a:solidFill>
              </a:rPr>
              <a:t> </a:t>
            </a:r>
          </a:p>
          <a:p>
            <a:pPr marL="1162050" lvl="0" indent="-1162050" algn="just" fontAlgn="base">
              <a:spcBef>
                <a:spcPct val="0"/>
              </a:spcBef>
              <a:spcAft>
                <a:spcPct val="0"/>
              </a:spcAft>
              <a:buClr>
                <a:srgbClr val="003366"/>
              </a:buClr>
            </a:pPr>
            <a:r>
              <a:rPr lang="es-ES" sz="1400" b="1" dirty="0">
                <a:solidFill>
                  <a:srgbClr val="000000"/>
                </a:solidFill>
              </a:rPr>
              <a:t>Artículo 73: </a:t>
            </a:r>
            <a:r>
              <a:rPr lang="es-ES" sz="1400" dirty="0">
                <a:solidFill>
                  <a:srgbClr val="000000"/>
                </a:solidFill>
              </a:rPr>
              <a:t>Toda persona candidata a participar en estudios de investigación, </a:t>
            </a:r>
            <a:r>
              <a:rPr lang="es-ES" sz="1400" dirty="0" smtClean="0">
                <a:solidFill>
                  <a:srgbClr val="000000"/>
                </a:solidFill>
              </a:rPr>
              <a:t>deberá </a:t>
            </a:r>
            <a:r>
              <a:rPr lang="es-ES" sz="1400" dirty="0">
                <a:solidFill>
                  <a:srgbClr val="000000"/>
                </a:solidFill>
              </a:rPr>
              <a:t>ser </a:t>
            </a:r>
            <a:r>
              <a:rPr lang="es-ES" sz="1400" dirty="0">
                <a:solidFill>
                  <a:srgbClr val="CC0000"/>
                </a:solidFill>
              </a:rPr>
              <a:t>previamente informada </a:t>
            </a:r>
            <a:r>
              <a:rPr lang="es-ES" sz="1400" dirty="0">
                <a:solidFill>
                  <a:srgbClr val="000000"/>
                </a:solidFill>
              </a:rPr>
              <a:t>acerca </a:t>
            </a:r>
            <a:r>
              <a:rPr lang="es-ES" sz="1400" dirty="0" smtClean="0">
                <a:solidFill>
                  <a:srgbClr val="000000"/>
                </a:solidFill>
              </a:rPr>
              <a:t>del </a:t>
            </a:r>
            <a:r>
              <a:rPr lang="es-ES" sz="1400" dirty="0">
                <a:solidFill>
                  <a:srgbClr val="000000"/>
                </a:solidFill>
              </a:rPr>
              <a:t>alcance y riesgo del ensayo, </a:t>
            </a:r>
            <a:r>
              <a:rPr lang="es-ES" sz="1400" dirty="0" smtClean="0">
                <a:solidFill>
                  <a:srgbClr val="000000"/>
                </a:solidFill>
              </a:rPr>
              <a:t>expresando </a:t>
            </a:r>
            <a:r>
              <a:rPr lang="es-ES" sz="1400" dirty="0">
                <a:solidFill>
                  <a:srgbClr val="000000"/>
                </a:solidFill>
              </a:rPr>
              <a:t>su consentimiento por escrito y donde manifiesta estar en pleno </a:t>
            </a:r>
            <a:r>
              <a:rPr lang="es-ES" sz="1400" dirty="0" smtClean="0">
                <a:solidFill>
                  <a:srgbClr val="000000"/>
                </a:solidFill>
              </a:rPr>
              <a:t>conocimiento </a:t>
            </a:r>
            <a:r>
              <a:rPr lang="es-ES" sz="1400" dirty="0">
                <a:solidFill>
                  <a:srgbClr val="000000"/>
                </a:solidFill>
              </a:rPr>
              <a:t>del mismo. Asimismo  deberá ser </a:t>
            </a:r>
            <a:r>
              <a:rPr lang="es-ES" sz="1400" dirty="0">
                <a:solidFill>
                  <a:srgbClr val="CC0000"/>
                </a:solidFill>
              </a:rPr>
              <a:t>aprobado por el Director del </a:t>
            </a:r>
            <a:r>
              <a:rPr lang="es-ES" sz="1400" dirty="0" smtClean="0">
                <a:solidFill>
                  <a:srgbClr val="CC0000"/>
                </a:solidFill>
              </a:rPr>
              <a:t>Instituto </a:t>
            </a:r>
            <a:r>
              <a:rPr lang="es-ES" sz="1400" dirty="0">
                <a:solidFill>
                  <a:srgbClr val="000000"/>
                </a:solidFill>
              </a:rPr>
              <a:t>donde se desarrolla la investigación</a:t>
            </a:r>
            <a:endParaRPr lang="es-ES" dirty="0"/>
          </a:p>
        </p:txBody>
      </p:sp>
      <p:sp>
        <p:nvSpPr>
          <p:cNvPr id="24" name="Rectangle 21"/>
          <p:cNvSpPr>
            <a:spLocks noChangeArrowheads="1"/>
          </p:cNvSpPr>
          <p:nvPr/>
        </p:nvSpPr>
        <p:spPr bwMode="auto">
          <a:xfrm>
            <a:off x="3275856" y="2764085"/>
            <a:ext cx="5629250" cy="1384995"/>
          </a:xfrm>
          <a:prstGeom prst="rect">
            <a:avLst/>
          </a:prstGeom>
          <a:solidFill>
            <a:schemeClr val="accent3">
              <a:lumMod val="95000"/>
            </a:schemeClr>
          </a:solidFill>
          <a:ln>
            <a:noFill/>
          </a:ln>
          <a:extLst/>
        </p:spPr>
        <p:txBody>
          <a:bodyPr wrap="square" anchor="ctr">
            <a:spAutoFit/>
          </a:bodyPr>
          <a:lstStyle/>
          <a:p>
            <a:pPr marL="450850" indent="-3175" defTabSz="542925" fontAlgn="base">
              <a:spcBef>
                <a:spcPct val="0"/>
              </a:spcBef>
              <a:spcAft>
                <a:spcPct val="0"/>
              </a:spcAft>
              <a:buClr>
                <a:srgbClr val="003366"/>
              </a:buClr>
              <a:buFont typeface="Wingdings" pitchFamily="2" charset="2"/>
              <a:buNone/>
              <a:tabLst>
                <a:tab pos="447675" algn="l"/>
              </a:tabLst>
            </a:pPr>
            <a:r>
              <a:rPr lang="es-ES" sz="1400" b="1" dirty="0" smtClean="0"/>
              <a:t>Artículo 33 y 34. </a:t>
            </a:r>
          </a:p>
          <a:p>
            <a:pPr marL="450850" indent="-3175" defTabSz="542925" fontAlgn="base">
              <a:spcBef>
                <a:spcPct val="0"/>
              </a:spcBef>
              <a:spcAft>
                <a:spcPct val="0"/>
              </a:spcAft>
              <a:buClr>
                <a:srgbClr val="003366"/>
              </a:buClr>
              <a:buFont typeface="Wingdings" pitchFamily="2" charset="2"/>
              <a:buNone/>
              <a:tabLst>
                <a:tab pos="447675" algn="l"/>
              </a:tabLst>
            </a:pPr>
            <a:r>
              <a:rPr lang="es-ES" sz="1400" dirty="0" smtClean="0"/>
              <a:t>Cuerpo </a:t>
            </a:r>
            <a:r>
              <a:rPr lang="es-ES" sz="1400" dirty="0"/>
              <a:t>colegiado, Asesor del Ministerio de </a:t>
            </a:r>
            <a:r>
              <a:rPr lang="es-ES" sz="1400" dirty="0" smtClean="0"/>
              <a:t>Salud, integrado por el </a:t>
            </a:r>
            <a:r>
              <a:rPr lang="es-ES" sz="1400" dirty="0" smtClean="0">
                <a:solidFill>
                  <a:srgbClr val="CC0000"/>
                </a:solidFill>
              </a:rPr>
              <a:t>Presidente del Instituto Nacional de Higiene "Rafael Rangel", por 2 médicos y 2 farmacéuticos</a:t>
            </a:r>
            <a:r>
              <a:rPr lang="es-ES" sz="1400" dirty="0" smtClean="0"/>
              <a:t>, con amplios y sólidos conocimientos con Farmacología Clínica, </a:t>
            </a:r>
          </a:p>
          <a:p>
            <a:pPr marL="450850" indent="-3175" defTabSz="542925" fontAlgn="base">
              <a:spcBef>
                <a:spcPct val="0"/>
              </a:spcBef>
              <a:spcAft>
                <a:spcPct val="0"/>
              </a:spcAft>
              <a:buClr>
                <a:srgbClr val="003366"/>
              </a:buClr>
              <a:buFont typeface="Wingdings" pitchFamily="2" charset="2"/>
              <a:buNone/>
              <a:tabLst>
                <a:tab pos="447675" algn="l"/>
              </a:tabLst>
            </a:pPr>
            <a:r>
              <a:rPr lang="es-ES" sz="1400" dirty="0" smtClean="0"/>
              <a:t>Salud Pública, Tecnología Farmacéutica y </a:t>
            </a:r>
            <a:r>
              <a:rPr lang="es-ES" sz="1400" dirty="0" err="1" smtClean="0"/>
              <a:t>Biofarmacia</a:t>
            </a:r>
            <a:endParaRPr lang="es-ES" sz="1200" dirty="0"/>
          </a:p>
        </p:txBody>
      </p:sp>
    </p:spTree>
    <p:extLst>
      <p:ext uri="{BB962C8B-B14F-4D97-AF65-F5344CB8AC3E}">
        <p14:creationId xmlns:p14="http://schemas.microsoft.com/office/powerpoint/2010/main" val="1713064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10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1" grpId="0"/>
      <p:bldP spid="13" grpId="0"/>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1"/>
          <p:cNvSpPr>
            <a:spLocks noChangeArrowheads="1"/>
          </p:cNvSpPr>
          <p:nvPr/>
        </p:nvSpPr>
        <p:spPr bwMode="auto">
          <a:xfrm>
            <a:off x="6557714" y="764704"/>
            <a:ext cx="2190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defPPr>
              <a:defRPr lang="es-E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s-ES" b="1" u="sng">
                <a:solidFill>
                  <a:srgbClr val="A50021"/>
                </a:solidFill>
              </a:rPr>
              <a:t>       Antecedentes </a:t>
            </a:r>
            <a:endParaRPr lang="es-ES" u="sng">
              <a:solidFill>
                <a:srgbClr val="A50021"/>
              </a:solidFill>
            </a:endParaRPr>
          </a:p>
        </p:txBody>
      </p:sp>
      <p:sp>
        <p:nvSpPr>
          <p:cNvPr id="7" name="6 Rectángulo"/>
          <p:cNvSpPr/>
          <p:nvPr/>
        </p:nvSpPr>
        <p:spPr>
          <a:xfrm>
            <a:off x="5292080" y="5949280"/>
            <a:ext cx="3159839" cy="369332"/>
          </a:xfrm>
          <a:prstGeom prst="rect">
            <a:avLst/>
          </a:prstGeom>
        </p:spPr>
        <p:txBody>
          <a:bodyPr wrap="none">
            <a:spAutoFit/>
          </a:bodyPr>
          <a:lstStyle/>
          <a:p>
            <a:pPr algn="r"/>
            <a:r>
              <a:rPr lang="es-ES" dirty="0" smtClean="0">
                <a:hlinkClick r:id="rId2"/>
              </a:rPr>
              <a:t>http://conciencia.mcti.gob.ve/</a:t>
            </a:r>
            <a:endParaRPr lang="es-ES" dirty="0"/>
          </a:p>
        </p:txBody>
      </p:sp>
      <p:pic>
        <p:nvPicPr>
          <p:cNvPr id="4098" name="Picture 2" descr="http://www.google.com.do/url?source=imglanding&amp;ct=img&amp;q=http://www.asovac.org/wp-content/uploads/2010/08/fonacit_logo.jpg&amp;sa=X&amp;ei=2ZbYTseEH5O-tgfqibXOBA&amp;ved=0CAsQ8wc&amp;usg=AFQjCNHsHtJYnUU6i9o5L-1W3mvW5d_K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1769367"/>
            <a:ext cx="3384376" cy="1138669"/>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669690" y="1343416"/>
            <a:ext cx="7943142" cy="830997"/>
          </a:xfrm>
          <a:prstGeom prst="rect">
            <a:avLst/>
          </a:prstGeom>
        </p:spPr>
        <p:txBody>
          <a:bodyPr wrap="square">
            <a:spAutoFit/>
          </a:bodyPr>
          <a:lstStyle/>
          <a:p>
            <a:r>
              <a:rPr lang="es-ES" sz="2400" dirty="0" smtClean="0">
                <a:solidFill>
                  <a:srgbClr val="CC0000"/>
                </a:solidFill>
              </a:rPr>
              <a:t>Comisión de Ética, Bioética y </a:t>
            </a:r>
            <a:r>
              <a:rPr lang="es-ES" sz="2400" dirty="0" smtClean="0">
                <a:solidFill>
                  <a:srgbClr val="CC0000"/>
                </a:solidFill>
              </a:rPr>
              <a:t>Biodiversidad-</a:t>
            </a:r>
            <a:r>
              <a:rPr lang="es-ES" sz="2400" dirty="0" err="1" smtClean="0"/>
              <a:t>Co</a:t>
            </a:r>
            <a:r>
              <a:rPr lang="es-ES" sz="2400" dirty="0" err="1" smtClean="0">
                <a:solidFill>
                  <a:srgbClr val="000000"/>
                </a:solidFill>
              </a:rPr>
              <a:t>BioBio</a:t>
            </a:r>
            <a:endParaRPr lang="es-ES" sz="2400" dirty="0" smtClean="0"/>
          </a:p>
          <a:p>
            <a:r>
              <a:rPr lang="es-ES" sz="2400" dirty="0" smtClean="0">
                <a:solidFill>
                  <a:srgbClr val="CC0000"/>
                </a:solidFill>
              </a:rPr>
              <a:t> </a:t>
            </a:r>
            <a:r>
              <a:rPr lang="es-ES" sz="2400" dirty="0" smtClean="0"/>
              <a:t>(1.994)</a:t>
            </a:r>
            <a:endParaRPr lang="es-ES" sz="2400" dirty="0">
              <a:solidFill>
                <a:srgbClr val="CC0000"/>
              </a:solidFill>
            </a:endParaRPr>
          </a:p>
        </p:txBody>
      </p:sp>
      <p:sp>
        <p:nvSpPr>
          <p:cNvPr id="9" name="8 CuadroTexto"/>
          <p:cNvSpPr txBox="1"/>
          <p:nvPr/>
        </p:nvSpPr>
        <p:spPr>
          <a:xfrm>
            <a:off x="669690" y="3140968"/>
            <a:ext cx="7790742" cy="646331"/>
          </a:xfrm>
          <a:prstGeom prst="rect">
            <a:avLst/>
          </a:prstGeom>
          <a:solidFill>
            <a:schemeClr val="bg2">
              <a:lumMod val="20000"/>
              <a:lumOff val="80000"/>
            </a:schemeClr>
          </a:solidFill>
        </p:spPr>
        <p:txBody>
          <a:bodyPr wrap="square" rtlCol="0">
            <a:spAutoFit/>
          </a:bodyPr>
          <a:lstStyle/>
          <a:p>
            <a:pPr algn="ctr"/>
            <a:r>
              <a:rPr lang="es-ES" dirty="0" smtClean="0"/>
              <a:t>Evalúa proyectos que optan por financiamiento del FONACIT, presta asesoría interinstitucional</a:t>
            </a:r>
            <a:endParaRPr lang="es-ES" dirty="0"/>
          </a:p>
        </p:txBody>
      </p:sp>
      <p:sp>
        <p:nvSpPr>
          <p:cNvPr id="12" name="11 CuadroTexto"/>
          <p:cNvSpPr txBox="1"/>
          <p:nvPr/>
        </p:nvSpPr>
        <p:spPr>
          <a:xfrm>
            <a:off x="822090" y="3935279"/>
            <a:ext cx="7790742" cy="369332"/>
          </a:xfrm>
          <a:prstGeom prst="rect">
            <a:avLst/>
          </a:prstGeom>
          <a:solidFill>
            <a:schemeClr val="bg1"/>
          </a:solidFill>
        </p:spPr>
        <p:txBody>
          <a:bodyPr wrap="square" rtlCol="0">
            <a:spAutoFit/>
          </a:bodyPr>
          <a:lstStyle/>
          <a:p>
            <a:pPr algn="ctr"/>
            <a:r>
              <a:rPr lang="es-ES" dirty="0" smtClean="0">
                <a:solidFill>
                  <a:srgbClr val="CC0000"/>
                </a:solidFill>
              </a:rPr>
              <a:t>Código de Ética para la vida </a:t>
            </a:r>
            <a:endParaRPr lang="es-ES" dirty="0">
              <a:solidFill>
                <a:srgbClr val="CC0000"/>
              </a:solidFill>
            </a:endParaRPr>
          </a:p>
        </p:txBody>
      </p:sp>
      <p:sp>
        <p:nvSpPr>
          <p:cNvPr id="11" name="10 Rectángulo"/>
          <p:cNvSpPr/>
          <p:nvPr/>
        </p:nvSpPr>
        <p:spPr>
          <a:xfrm>
            <a:off x="669690" y="4379620"/>
            <a:ext cx="7790742" cy="1569660"/>
          </a:xfrm>
          <a:prstGeom prst="rect">
            <a:avLst/>
          </a:prstGeom>
          <a:solidFill>
            <a:srgbClr val="CC0000">
              <a:alpha val="5000"/>
            </a:srgbClr>
          </a:solidFill>
        </p:spPr>
        <p:txBody>
          <a:bodyPr wrap="square">
            <a:spAutoFit/>
          </a:bodyPr>
          <a:lstStyle/>
          <a:p>
            <a:pPr algn="just"/>
            <a:r>
              <a:rPr lang="es-ES" sz="1600" b="1" dirty="0" smtClean="0"/>
              <a:t>Desarrolla </a:t>
            </a:r>
            <a:r>
              <a:rPr lang="es-ES" sz="1600" b="1" dirty="0"/>
              <a:t>las políticas y principios </a:t>
            </a:r>
            <a:r>
              <a:rPr lang="es-ES" sz="1600" b="1" dirty="0" smtClean="0"/>
              <a:t>filosóficos </a:t>
            </a:r>
            <a:r>
              <a:rPr lang="es-ES" sz="1600" dirty="0" smtClean="0">
                <a:solidFill>
                  <a:srgbClr val="CC0000"/>
                </a:solidFill>
              </a:rPr>
              <a:t>contenidos </a:t>
            </a:r>
            <a:r>
              <a:rPr lang="es-ES" sz="1600" dirty="0">
                <a:solidFill>
                  <a:srgbClr val="CC0000"/>
                </a:solidFill>
              </a:rPr>
              <a:t>en la </a:t>
            </a:r>
            <a:r>
              <a:rPr lang="es-ES" sz="1600" b="1" dirty="0">
                <a:solidFill>
                  <a:srgbClr val="CC0000"/>
                </a:solidFill>
              </a:rPr>
              <a:t>Constitución</a:t>
            </a:r>
            <a:r>
              <a:rPr lang="es-ES" sz="1600" dirty="0">
                <a:solidFill>
                  <a:srgbClr val="CC0000"/>
                </a:solidFill>
              </a:rPr>
              <a:t> </a:t>
            </a:r>
            <a:r>
              <a:rPr lang="es-ES" sz="1600" dirty="0"/>
              <a:t>de la República </a:t>
            </a:r>
            <a:r>
              <a:rPr lang="es-ES" sz="1600" dirty="0" smtClean="0"/>
              <a:t>Bolivariana de Venezuela (</a:t>
            </a:r>
            <a:r>
              <a:rPr lang="es-ES" sz="1600" dirty="0" smtClean="0">
                <a:solidFill>
                  <a:srgbClr val="CC0000"/>
                </a:solidFill>
              </a:rPr>
              <a:t>1999</a:t>
            </a:r>
            <a:r>
              <a:rPr lang="es-ES" sz="1600" dirty="0" smtClean="0"/>
              <a:t>), </a:t>
            </a:r>
            <a:r>
              <a:rPr lang="es-ES" sz="1600" dirty="0"/>
              <a:t>el Proyecto Nacional Simón Bolívar, la </a:t>
            </a:r>
            <a:r>
              <a:rPr lang="es-ES" sz="1600" dirty="0" smtClean="0">
                <a:solidFill>
                  <a:srgbClr val="CC0000"/>
                </a:solidFill>
              </a:rPr>
              <a:t>Ley Orgánica </a:t>
            </a:r>
            <a:r>
              <a:rPr lang="es-ES" sz="1600" dirty="0">
                <a:solidFill>
                  <a:srgbClr val="CC0000"/>
                </a:solidFill>
              </a:rPr>
              <a:t>de Ciencia, Tecnología e Innovación (LOCTI) </a:t>
            </a:r>
            <a:r>
              <a:rPr lang="es-ES" sz="1600" dirty="0" smtClean="0"/>
              <a:t>y demás </a:t>
            </a:r>
            <a:r>
              <a:rPr lang="es-ES" sz="1600" dirty="0"/>
              <a:t>leyes</a:t>
            </a:r>
            <a:r>
              <a:rPr lang="es-ES" sz="1600" b="1" dirty="0">
                <a:solidFill>
                  <a:srgbClr val="CC0000"/>
                </a:solidFill>
              </a:rPr>
              <a:t>; y la Declaración Universal sobre Bioética </a:t>
            </a:r>
            <a:r>
              <a:rPr lang="es-ES" sz="1600" b="1" dirty="0" smtClean="0">
                <a:solidFill>
                  <a:srgbClr val="CC0000"/>
                </a:solidFill>
              </a:rPr>
              <a:t>y Derechos Humanos (UNESCO 2005</a:t>
            </a:r>
            <a:r>
              <a:rPr lang="es-ES" sz="1600" b="1" dirty="0">
                <a:solidFill>
                  <a:srgbClr val="CC0000"/>
                </a:solidFill>
              </a:rPr>
              <a:t>),</a:t>
            </a:r>
            <a:r>
              <a:rPr lang="es-ES" sz="1600" dirty="0" smtClean="0"/>
              <a:t> </a:t>
            </a:r>
            <a:r>
              <a:rPr lang="es-ES" sz="1600" dirty="0"/>
              <a:t>en lineamientos filosóficos </a:t>
            </a:r>
            <a:r>
              <a:rPr lang="es-ES" sz="1600" dirty="0" smtClean="0"/>
              <a:t>básicos y </a:t>
            </a:r>
            <a:r>
              <a:rPr lang="es-ES" sz="1600" dirty="0"/>
              <a:t>normas en el ámbito de la bioética aplicados a la </a:t>
            </a:r>
            <a:r>
              <a:rPr lang="es-ES" sz="1600" dirty="0" smtClean="0"/>
              <a:t>investigación científica </a:t>
            </a:r>
            <a:r>
              <a:rPr lang="es-ES" sz="1600" dirty="0"/>
              <a:t>y tecnológica en el país.</a:t>
            </a:r>
          </a:p>
        </p:txBody>
      </p:sp>
    </p:spTree>
    <p:extLst>
      <p:ext uri="{BB962C8B-B14F-4D97-AF65-F5344CB8AC3E}">
        <p14:creationId xmlns:p14="http://schemas.microsoft.com/office/powerpoint/2010/main" val="10172368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4" name="Rectangle 12"/>
          <p:cNvSpPr>
            <a:spLocks noChangeArrowheads="1"/>
          </p:cNvSpPr>
          <p:nvPr/>
        </p:nvSpPr>
        <p:spPr bwMode="auto">
          <a:xfrm>
            <a:off x="539750" y="642938"/>
            <a:ext cx="7848600" cy="426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898525" indent="-449263" defTabSz="441325" fontAlgn="base">
              <a:spcBef>
                <a:spcPct val="50000"/>
              </a:spcBef>
              <a:spcAft>
                <a:spcPct val="0"/>
              </a:spcAft>
              <a:buClr>
                <a:srgbClr val="A50021"/>
              </a:buClr>
            </a:pPr>
            <a:r>
              <a:rPr lang="es-VE" sz="2500">
                <a:solidFill>
                  <a:srgbClr val="A50021"/>
                </a:solidFill>
              </a:rPr>
              <a:t>El MPP para la Salud</a:t>
            </a:r>
          </a:p>
          <a:p>
            <a:pPr marL="898525" indent="-449263" defTabSz="441325" fontAlgn="base">
              <a:spcBef>
                <a:spcPct val="50000"/>
              </a:spcBef>
              <a:spcAft>
                <a:spcPct val="0"/>
              </a:spcAft>
              <a:buClr>
                <a:srgbClr val="A50021"/>
              </a:buClr>
            </a:pPr>
            <a:endParaRPr lang="es-VE" sz="1200">
              <a:solidFill>
                <a:srgbClr val="A50021"/>
              </a:solidFill>
            </a:endParaRPr>
          </a:p>
          <a:p>
            <a:pPr marL="898525" indent="-449263" defTabSz="441325" fontAlgn="base">
              <a:spcBef>
                <a:spcPct val="50000"/>
              </a:spcBef>
              <a:spcAft>
                <a:spcPct val="0"/>
              </a:spcAft>
              <a:buClr>
                <a:srgbClr val="A50021"/>
              </a:buClr>
            </a:pPr>
            <a:r>
              <a:rPr lang="es-VE" sz="2500">
                <a:solidFill>
                  <a:srgbClr val="000000"/>
                </a:solidFill>
              </a:rPr>
              <a:t> Considerando</a:t>
            </a:r>
            <a:r>
              <a:rPr lang="es-VE" sz="1700">
                <a:solidFill>
                  <a:srgbClr val="000000"/>
                </a:solidFill>
              </a:rPr>
              <a:t>:</a:t>
            </a:r>
          </a:p>
          <a:p>
            <a:pPr marL="898525" indent="-449263" defTabSz="441325" fontAlgn="base">
              <a:spcBef>
                <a:spcPct val="50000"/>
              </a:spcBef>
              <a:spcAft>
                <a:spcPct val="0"/>
              </a:spcAft>
              <a:buClr>
                <a:srgbClr val="A50021"/>
              </a:buClr>
              <a:buFontTx/>
              <a:buChar char="•"/>
            </a:pPr>
            <a:r>
              <a:rPr lang="es-VE" sz="1700">
                <a:solidFill>
                  <a:srgbClr val="000000"/>
                </a:solidFill>
              </a:rPr>
              <a:t>El deber del Edo Venezolano de garantizar la salud de la población, como parte integrante del derecho a la vida</a:t>
            </a:r>
          </a:p>
          <a:p>
            <a:pPr marL="898525" indent="-449263" defTabSz="441325" fontAlgn="base">
              <a:spcBef>
                <a:spcPct val="50000"/>
              </a:spcBef>
              <a:spcAft>
                <a:spcPct val="0"/>
              </a:spcAft>
              <a:buClr>
                <a:srgbClr val="A50021"/>
              </a:buClr>
              <a:buFontTx/>
              <a:buChar char="•"/>
            </a:pPr>
            <a:r>
              <a:rPr lang="es-VE" sz="1700">
                <a:solidFill>
                  <a:srgbClr val="000000"/>
                </a:solidFill>
              </a:rPr>
              <a:t>Los avances de la tecnología y la ciencia y su aplicación </a:t>
            </a:r>
          </a:p>
          <a:p>
            <a:pPr marL="898525" indent="-449263" defTabSz="441325" fontAlgn="base">
              <a:spcBef>
                <a:spcPct val="50000"/>
              </a:spcBef>
              <a:spcAft>
                <a:spcPct val="0"/>
              </a:spcAft>
              <a:buClr>
                <a:srgbClr val="A50021"/>
              </a:buClr>
              <a:buFontTx/>
              <a:buChar char="•"/>
            </a:pPr>
            <a:r>
              <a:rPr lang="es-VE" sz="1700">
                <a:solidFill>
                  <a:srgbClr val="000000"/>
                </a:solidFill>
              </a:rPr>
              <a:t>Que  se hace necesario velar por los principios éticos que garanticen el resguardo del derecho a la vida, de la dignidad y el bienestar de las personas sujetas a la investigación y a la atención en salud</a:t>
            </a:r>
          </a:p>
          <a:p>
            <a:pPr marL="898525" indent="-449263" algn="ctr" defTabSz="441325" fontAlgn="base">
              <a:spcBef>
                <a:spcPct val="50000"/>
              </a:spcBef>
              <a:spcAft>
                <a:spcPct val="0"/>
              </a:spcAft>
              <a:buClr>
                <a:srgbClr val="A50021"/>
              </a:buClr>
            </a:pPr>
            <a:r>
              <a:rPr lang="es-VE" sz="2100" b="1">
                <a:solidFill>
                  <a:srgbClr val="000000"/>
                </a:solidFill>
              </a:rPr>
              <a:t>Resuelve Crear</a:t>
            </a:r>
          </a:p>
          <a:p>
            <a:pPr marL="898525" indent="-449263" algn="ctr" defTabSz="441325" fontAlgn="base">
              <a:spcBef>
                <a:spcPct val="50000"/>
              </a:spcBef>
              <a:spcAft>
                <a:spcPct val="0"/>
              </a:spcAft>
              <a:buClr>
                <a:srgbClr val="A50021"/>
              </a:buClr>
            </a:pPr>
            <a:endParaRPr lang="es-VE" sz="2100" b="1">
              <a:solidFill>
                <a:srgbClr val="000000"/>
              </a:solidFill>
            </a:endParaRPr>
          </a:p>
        </p:txBody>
      </p:sp>
      <p:grpSp>
        <p:nvGrpSpPr>
          <p:cNvPr id="2" name="Group 18"/>
          <p:cNvGrpSpPr>
            <a:grpSpLocks/>
          </p:cNvGrpSpPr>
          <p:nvPr/>
        </p:nvGrpSpPr>
        <p:grpSpPr bwMode="auto">
          <a:xfrm>
            <a:off x="1116013" y="4437063"/>
            <a:ext cx="7200900" cy="1728787"/>
            <a:chOff x="703" y="2795"/>
            <a:chExt cx="4536" cy="1225"/>
          </a:xfrm>
        </p:grpSpPr>
        <p:pic>
          <p:nvPicPr>
            <p:cNvPr id="17415" name="Picture 17" descr="Guayasam%C3%AD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 y="2795"/>
              <a:ext cx="4491" cy="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6" name="Rectangle 13"/>
            <p:cNvSpPr>
              <a:spLocks noChangeArrowheads="1"/>
            </p:cNvSpPr>
            <p:nvPr/>
          </p:nvSpPr>
          <p:spPr bwMode="auto">
            <a:xfrm>
              <a:off x="703" y="3113"/>
              <a:ext cx="4309" cy="583"/>
            </a:xfrm>
            <a:prstGeom prst="rect">
              <a:avLst/>
            </a:prstGeom>
            <a:solidFill>
              <a:schemeClr val="bg1">
                <a:alpha val="9097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spcBef>
                  <a:spcPct val="0"/>
                </a:spcBef>
                <a:spcAft>
                  <a:spcPct val="0"/>
                </a:spcAft>
              </a:pPr>
              <a:r>
                <a:rPr lang="es-VE" sz="2400" b="1">
                  <a:solidFill>
                    <a:srgbClr val="86001A"/>
                  </a:solidFill>
                </a:rPr>
                <a:t>Comisión Nacional de Bioética y Bioseguridad en Salud</a:t>
              </a:r>
              <a:endParaRPr lang="es-ES" sz="2400" b="1">
                <a:solidFill>
                  <a:srgbClr val="86001A"/>
                </a:solidFill>
              </a:endParaRPr>
            </a:p>
          </p:txBody>
        </p:sp>
      </p:grpSp>
      <p:sp>
        <p:nvSpPr>
          <p:cNvPr id="17412" name="Rectangle 20"/>
          <p:cNvSpPr>
            <a:spLocks noChangeArrowheads="1"/>
          </p:cNvSpPr>
          <p:nvPr/>
        </p:nvSpPr>
        <p:spPr bwMode="auto">
          <a:xfrm>
            <a:off x="1116013" y="6524625"/>
            <a:ext cx="7777162" cy="333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s-ES">
              <a:solidFill>
                <a:srgbClr val="000000"/>
              </a:solidFill>
            </a:endParaRPr>
          </a:p>
        </p:txBody>
      </p:sp>
      <p:sp>
        <p:nvSpPr>
          <p:cNvPr id="16389" name="Rectangle 21"/>
          <p:cNvSpPr>
            <a:spLocks noChangeArrowheads="1"/>
          </p:cNvSpPr>
          <p:nvPr/>
        </p:nvSpPr>
        <p:spPr bwMode="auto">
          <a:xfrm>
            <a:off x="468313" y="6286500"/>
            <a:ext cx="82232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fontAlgn="base">
              <a:spcBef>
                <a:spcPct val="0"/>
              </a:spcBef>
              <a:spcAft>
                <a:spcPct val="0"/>
              </a:spcAft>
            </a:pPr>
            <a:r>
              <a:rPr lang="es-ES" sz="1400" dirty="0">
                <a:solidFill>
                  <a:srgbClr val="000000"/>
                </a:solidFill>
              </a:rPr>
              <a:t>Resolución Ministerial Nº 158, del 10 de septiembre de 2010, publicada en la Gaceta Oficial Nº39.508, de fecha 13 de septiembre de 2010 </a:t>
            </a:r>
          </a:p>
        </p:txBody>
      </p:sp>
      <p:sp>
        <p:nvSpPr>
          <p:cNvPr id="8" name="7 Rectángulo"/>
          <p:cNvSpPr>
            <a:spLocks noChangeArrowheads="1"/>
          </p:cNvSpPr>
          <p:nvPr/>
        </p:nvSpPr>
        <p:spPr bwMode="auto">
          <a:xfrm>
            <a:off x="1214438" y="1058863"/>
            <a:ext cx="7643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buFont typeface="Wingdings" pitchFamily="2" charset="2"/>
              <a:buChar char="v"/>
            </a:pPr>
            <a:r>
              <a:rPr lang="es-ES">
                <a:solidFill>
                  <a:srgbClr val="002060"/>
                </a:solidFill>
              </a:rPr>
              <a:t>Con el apoyo de CoBioBios del MPPCTI</a:t>
            </a:r>
          </a:p>
        </p:txBody>
      </p:sp>
    </p:spTree>
    <p:extLst>
      <p:ext uri="{BB962C8B-B14F-4D97-AF65-F5344CB8AC3E}">
        <p14:creationId xmlns:p14="http://schemas.microsoft.com/office/powerpoint/2010/main" val="32917712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8444">
                                            <p:txEl>
                                              <p:pRg st="0" end="0"/>
                                            </p:txEl>
                                          </p:spTgt>
                                        </p:tgtEl>
                                        <p:attrNameLst>
                                          <p:attrName>style.visibility</p:attrName>
                                        </p:attrNameLst>
                                      </p:cBhvr>
                                      <p:to>
                                        <p:strVal val="visible"/>
                                      </p:to>
                                    </p:set>
                                    <p:animEffect transition="in" filter="fade">
                                      <p:cBhvr>
                                        <p:cTn id="7" dur="1000"/>
                                        <p:tgtEl>
                                          <p:spTgt spid="1844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par>
                          <p:cTn id="13" fill="hold" nodeType="afterGroup">
                            <p:stCondLst>
                              <p:cond delay="1000"/>
                            </p:stCondLst>
                            <p:childTnLst>
                              <p:par>
                                <p:cTn id="14" presetID="10" presetClass="entr" presetSubtype="0" fill="hold" nodeType="afterEffect">
                                  <p:stCondLst>
                                    <p:cond delay="0"/>
                                  </p:stCondLst>
                                  <p:childTnLst>
                                    <p:set>
                                      <p:cBhvr>
                                        <p:cTn id="15" dur="1" fill="hold">
                                          <p:stCondLst>
                                            <p:cond delay="0"/>
                                          </p:stCondLst>
                                        </p:cTn>
                                        <p:tgtEl>
                                          <p:spTgt spid="18444">
                                            <p:txEl>
                                              <p:pRg st="2" end="2"/>
                                            </p:txEl>
                                          </p:spTgt>
                                        </p:tgtEl>
                                        <p:attrNameLst>
                                          <p:attrName>style.visibility</p:attrName>
                                        </p:attrNameLst>
                                      </p:cBhvr>
                                      <p:to>
                                        <p:strVal val="visible"/>
                                      </p:to>
                                    </p:set>
                                    <p:animEffect transition="in" filter="fade">
                                      <p:cBhvr>
                                        <p:cTn id="16" dur="1000"/>
                                        <p:tgtEl>
                                          <p:spTgt spid="18444">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18444">
                                            <p:txEl>
                                              <p:pRg st="3" end="3"/>
                                            </p:txEl>
                                          </p:spTgt>
                                        </p:tgtEl>
                                        <p:attrNameLst>
                                          <p:attrName>style.visibility</p:attrName>
                                        </p:attrNameLst>
                                      </p:cBhvr>
                                      <p:to>
                                        <p:strVal val="visible"/>
                                      </p:to>
                                    </p:set>
                                    <p:animEffect transition="in" filter="fade">
                                      <p:cBhvr>
                                        <p:cTn id="21" dur="1000"/>
                                        <p:tgtEl>
                                          <p:spTgt spid="18444">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18444">
                                            <p:txEl>
                                              <p:pRg st="4" end="4"/>
                                            </p:txEl>
                                          </p:spTgt>
                                        </p:tgtEl>
                                        <p:attrNameLst>
                                          <p:attrName>style.visibility</p:attrName>
                                        </p:attrNameLst>
                                      </p:cBhvr>
                                      <p:to>
                                        <p:strVal val="visible"/>
                                      </p:to>
                                    </p:set>
                                    <p:animEffect transition="in" filter="fade">
                                      <p:cBhvr>
                                        <p:cTn id="26" dur="1000"/>
                                        <p:tgtEl>
                                          <p:spTgt spid="18444">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nodeType="clickEffect">
                                  <p:stCondLst>
                                    <p:cond delay="0"/>
                                  </p:stCondLst>
                                  <p:childTnLst>
                                    <p:set>
                                      <p:cBhvr>
                                        <p:cTn id="30" dur="1" fill="hold">
                                          <p:stCondLst>
                                            <p:cond delay="0"/>
                                          </p:stCondLst>
                                        </p:cTn>
                                        <p:tgtEl>
                                          <p:spTgt spid="18444">
                                            <p:txEl>
                                              <p:pRg st="5" end="5"/>
                                            </p:txEl>
                                          </p:spTgt>
                                        </p:tgtEl>
                                        <p:attrNameLst>
                                          <p:attrName>style.visibility</p:attrName>
                                        </p:attrNameLst>
                                      </p:cBhvr>
                                      <p:to>
                                        <p:strVal val="visible"/>
                                      </p:to>
                                    </p:set>
                                    <p:animEffect transition="in" filter="fade">
                                      <p:cBhvr>
                                        <p:cTn id="31" dur="1000"/>
                                        <p:tgtEl>
                                          <p:spTgt spid="18444">
                                            <p:txEl>
                                              <p:pRg st="5" end="5"/>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nodeType="clickEffect">
                                  <p:stCondLst>
                                    <p:cond delay="0"/>
                                  </p:stCondLst>
                                  <p:childTnLst>
                                    <p:set>
                                      <p:cBhvr>
                                        <p:cTn id="35" dur="1" fill="hold">
                                          <p:stCondLst>
                                            <p:cond delay="0"/>
                                          </p:stCondLst>
                                        </p:cTn>
                                        <p:tgtEl>
                                          <p:spTgt spid="18444">
                                            <p:txEl>
                                              <p:pRg st="6" end="6"/>
                                            </p:txEl>
                                          </p:spTgt>
                                        </p:tgtEl>
                                        <p:attrNameLst>
                                          <p:attrName>style.visibility</p:attrName>
                                        </p:attrNameLst>
                                      </p:cBhvr>
                                      <p:to>
                                        <p:strVal val="visible"/>
                                      </p:to>
                                    </p:set>
                                    <p:animEffect transition="in" filter="fade">
                                      <p:cBhvr>
                                        <p:cTn id="36" dur="1000"/>
                                        <p:tgtEl>
                                          <p:spTgt spid="18444">
                                            <p:txEl>
                                              <p:pRg st="6" end="6"/>
                                            </p:txEl>
                                          </p:spTgt>
                                        </p:tgtEl>
                                      </p:cBhvr>
                                    </p:animEffect>
                                  </p:childTnLst>
                                </p:cTn>
                              </p:par>
                            </p:childTnLst>
                          </p:cTn>
                        </p:par>
                        <p:par>
                          <p:cTn id="37" fill="hold" nodeType="afterGroup">
                            <p:stCondLst>
                              <p:cond delay="1000"/>
                            </p:stCondLst>
                            <p:childTnLst>
                              <p:par>
                                <p:cTn id="38" presetID="55" presetClass="entr" presetSubtype="0" fill="hold" nodeType="afterEffect">
                                  <p:stCondLst>
                                    <p:cond delay="0"/>
                                  </p:stCondLst>
                                  <p:childTnLst>
                                    <p:set>
                                      <p:cBhvr>
                                        <p:cTn id="39" dur="1" fill="hold">
                                          <p:stCondLst>
                                            <p:cond delay="0"/>
                                          </p:stCondLst>
                                        </p:cTn>
                                        <p:tgtEl>
                                          <p:spTgt spid="2"/>
                                        </p:tgtEl>
                                        <p:attrNameLst>
                                          <p:attrName>style.visibility</p:attrName>
                                        </p:attrNameLst>
                                      </p:cBhvr>
                                      <p:to>
                                        <p:strVal val="visible"/>
                                      </p:to>
                                    </p:set>
                                    <p:anim calcmode="lin" valueType="num">
                                      <p:cBhvr>
                                        <p:cTn id="40" dur="1000" fill="hold"/>
                                        <p:tgtEl>
                                          <p:spTgt spid="2"/>
                                        </p:tgtEl>
                                        <p:attrNameLst>
                                          <p:attrName>ppt_w</p:attrName>
                                        </p:attrNameLst>
                                      </p:cBhvr>
                                      <p:tavLst>
                                        <p:tav tm="0">
                                          <p:val>
                                            <p:strVal val="#ppt_w*0.70"/>
                                          </p:val>
                                        </p:tav>
                                        <p:tav tm="100000">
                                          <p:val>
                                            <p:strVal val="#ppt_w"/>
                                          </p:val>
                                        </p:tav>
                                      </p:tavLst>
                                    </p:anim>
                                    <p:anim calcmode="lin" valueType="num">
                                      <p:cBhvr>
                                        <p:cTn id="41" dur="1000" fill="hold"/>
                                        <p:tgtEl>
                                          <p:spTgt spid="2"/>
                                        </p:tgtEl>
                                        <p:attrNameLst>
                                          <p:attrName>ppt_h</p:attrName>
                                        </p:attrNameLst>
                                      </p:cBhvr>
                                      <p:tavLst>
                                        <p:tav tm="0">
                                          <p:val>
                                            <p:strVal val="#ppt_h"/>
                                          </p:val>
                                        </p:tav>
                                        <p:tav tm="100000">
                                          <p:val>
                                            <p:strVal val="#ppt_h"/>
                                          </p:val>
                                        </p:tav>
                                      </p:tavLst>
                                    </p:anim>
                                    <p:animEffect transition="in" filter="fade">
                                      <p:cBhvr>
                                        <p:cTn id="42" dur="1000"/>
                                        <p:tgtEl>
                                          <p:spTgt spid="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6389"/>
                                        </p:tgtEl>
                                        <p:attrNameLst>
                                          <p:attrName>style.visibility</p:attrName>
                                        </p:attrNameLst>
                                      </p:cBhvr>
                                      <p:to>
                                        <p:strVal val="visible"/>
                                      </p:to>
                                    </p:set>
                                    <p:animEffect transition="in" filter="fade">
                                      <p:cBhvr>
                                        <p:cTn id="47" dur="1000"/>
                                        <p:tgtEl>
                                          <p:spTgt spid="16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908050"/>
            <a:ext cx="2341563"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Rectangle 6"/>
          <p:cNvSpPr>
            <a:spLocks noChangeArrowheads="1"/>
          </p:cNvSpPr>
          <p:nvPr/>
        </p:nvSpPr>
        <p:spPr bwMode="auto">
          <a:xfrm>
            <a:off x="3203575" y="908050"/>
            <a:ext cx="236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fontAlgn="base">
              <a:spcBef>
                <a:spcPct val="0"/>
              </a:spcBef>
              <a:spcAft>
                <a:spcPct val="0"/>
              </a:spcAft>
            </a:pPr>
            <a:r>
              <a:rPr lang="es-ES" b="1">
                <a:solidFill>
                  <a:srgbClr val="A50021"/>
                </a:solidFill>
              </a:rPr>
              <a:t>Comités de Bioética</a:t>
            </a:r>
            <a:endParaRPr lang="es-ES">
              <a:solidFill>
                <a:srgbClr val="A50021"/>
              </a:solidFill>
            </a:endParaRPr>
          </a:p>
        </p:txBody>
      </p:sp>
      <p:sp>
        <p:nvSpPr>
          <p:cNvPr id="16391" name="Rectangle 7"/>
          <p:cNvSpPr>
            <a:spLocks noChangeArrowheads="1"/>
          </p:cNvSpPr>
          <p:nvPr/>
        </p:nvSpPr>
        <p:spPr bwMode="auto">
          <a:xfrm>
            <a:off x="3563938" y="1484313"/>
            <a:ext cx="45720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82563" fontAlgn="base">
              <a:spcBef>
                <a:spcPct val="0"/>
              </a:spcBef>
              <a:spcAft>
                <a:spcPct val="0"/>
              </a:spcAft>
            </a:pPr>
            <a:r>
              <a:rPr lang="es-ES" dirty="0">
                <a:solidFill>
                  <a:srgbClr val="000000"/>
                </a:solidFill>
              </a:rPr>
              <a:t>Denota un grupo de personas que se reúnen para abordar sistemáticamente y de forma continua la dimensión ética de las:</a:t>
            </a:r>
          </a:p>
        </p:txBody>
      </p:sp>
      <p:sp>
        <p:nvSpPr>
          <p:cNvPr id="16392" name="Rectangle 8"/>
          <p:cNvSpPr>
            <a:spLocks noChangeArrowheads="1"/>
          </p:cNvSpPr>
          <p:nvPr/>
        </p:nvSpPr>
        <p:spPr bwMode="auto">
          <a:xfrm>
            <a:off x="4211638" y="2708275"/>
            <a:ext cx="45720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708025" indent="-342900" fontAlgn="base">
              <a:spcBef>
                <a:spcPct val="0"/>
              </a:spcBef>
              <a:spcAft>
                <a:spcPct val="0"/>
              </a:spcAft>
              <a:buFontTx/>
              <a:buAutoNum type="alphaLcParenR"/>
            </a:pPr>
            <a:r>
              <a:rPr lang="es-ES">
                <a:solidFill>
                  <a:srgbClr val="000000"/>
                </a:solidFill>
              </a:rPr>
              <a:t>Ciencias médicas y de la salud, </a:t>
            </a:r>
          </a:p>
          <a:p>
            <a:pPr marL="708025" indent="-342900" fontAlgn="base">
              <a:spcBef>
                <a:spcPct val="0"/>
              </a:spcBef>
              <a:spcAft>
                <a:spcPct val="0"/>
              </a:spcAft>
              <a:buFontTx/>
              <a:buAutoNum type="alphaLcParenR"/>
            </a:pPr>
            <a:r>
              <a:rPr lang="es-ES">
                <a:solidFill>
                  <a:srgbClr val="000000"/>
                </a:solidFill>
              </a:rPr>
              <a:t>Ciencias biológicas</a:t>
            </a:r>
          </a:p>
          <a:p>
            <a:pPr marL="708025" indent="-342900" fontAlgn="base">
              <a:spcBef>
                <a:spcPct val="0"/>
              </a:spcBef>
              <a:spcAft>
                <a:spcPct val="0"/>
              </a:spcAft>
              <a:buFontTx/>
              <a:buAutoNum type="alphaLcParenR"/>
            </a:pPr>
            <a:r>
              <a:rPr lang="es-ES">
                <a:solidFill>
                  <a:srgbClr val="000000"/>
                </a:solidFill>
              </a:rPr>
              <a:t>Políticas de salud innovadoras. </a:t>
            </a:r>
          </a:p>
        </p:txBody>
      </p:sp>
      <p:sp>
        <p:nvSpPr>
          <p:cNvPr id="16395" name="Rectangle 11"/>
          <p:cNvSpPr>
            <a:spLocks noChangeArrowheads="1"/>
          </p:cNvSpPr>
          <p:nvPr/>
        </p:nvSpPr>
        <p:spPr bwMode="auto">
          <a:xfrm>
            <a:off x="1584325" y="4005263"/>
            <a:ext cx="6372225" cy="2012950"/>
          </a:xfrm>
          <a:prstGeom prst="rect">
            <a:avLst/>
          </a:prstGeom>
          <a:solidFill>
            <a:schemeClr val="accent2">
              <a:alpha val="784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625475" indent="-352425" fontAlgn="base">
              <a:spcBef>
                <a:spcPct val="0"/>
              </a:spcBef>
              <a:spcAft>
                <a:spcPct val="0"/>
              </a:spcAft>
            </a:pPr>
            <a:r>
              <a:rPr lang="es-ES" b="1">
                <a:solidFill>
                  <a:srgbClr val="000000"/>
                </a:solidFill>
              </a:rPr>
              <a:t>Modalidades: </a:t>
            </a:r>
          </a:p>
          <a:p>
            <a:pPr marL="625475" indent="-352425" fontAlgn="base">
              <a:spcBef>
                <a:spcPct val="0"/>
              </a:spcBef>
              <a:spcAft>
                <a:spcPct val="0"/>
              </a:spcAft>
            </a:pPr>
            <a:endParaRPr lang="es-ES" b="1">
              <a:solidFill>
                <a:srgbClr val="000000"/>
              </a:solidFill>
            </a:endParaRPr>
          </a:p>
          <a:p>
            <a:pPr marL="625475" indent="-352425" fontAlgn="base">
              <a:lnSpc>
                <a:spcPct val="125000"/>
              </a:lnSpc>
              <a:spcBef>
                <a:spcPct val="0"/>
              </a:spcBef>
              <a:spcAft>
                <a:spcPct val="0"/>
              </a:spcAft>
            </a:pPr>
            <a:r>
              <a:rPr lang="es-ES">
                <a:solidFill>
                  <a:srgbClr val="000000"/>
                </a:solidFill>
              </a:rPr>
              <a:t>• 	</a:t>
            </a:r>
            <a:r>
              <a:rPr lang="es-ES" b="1">
                <a:solidFill>
                  <a:srgbClr val="A50021"/>
                </a:solidFill>
              </a:rPr>
              <a:t>Comité normativo y/o consultivo</a:t>
            </a:r>
          </a:p>
          <a:p>
            <a:pPr marL="625475" indent="-352425" fontAlgn="base">
              <a:lnSpc>
                <a:spcPct val="125000"/>
              </a:lnSpc>
              <a:spcBef>
                <a:spcPct val="0"/>
              </a:spcBef>
              <a:spcAft>
                <a:spcPct val="0"/>
              </a:spcAft>
            </a:pPr>
            <a:r>
              <a:rPr lang="es-ES">
                <a:solidFill>
                  <a:srgbClr val="000000"/>
                </a:solidFill>
              </a:rPr>
              <a:t>• 	Comité de asociación de profesionales de la salud</a:t>
            </a:r>
          </a:p>
          <a:p>
            <a:pPr marL="625475" indent="-352425" fontAlgn="base">
              <a:lnSpc>
                <a:spcPct val="125000"/>
              </a:lnSpc>
              <a:spcBef>
                <a:spcPct val="0"/>
              </a:spcBef>
              <a:spcAft>
                <a:spcPct val="0"/>
              </a:spcAft>
            </a:pPr>
            <a:r>
              <a:rPr lang="es-ES">
                <a:solidFill>
                  <a:srgbClr val="000000"/>
                </a:solidFill>
              </a:rPr>
              <a:t>• 	Comité de ética asistencial/hospitalaria</a:t>
            </a:r>
          </a:p>
          <a:p>
            <a:pPr marL="625475" indent="-352425" fontAlgn="base">
              <a:lnSpc>
                <a:spcPct val="125000"/>
              </a:lnSpc>
              <a:spcBef>
                <a:spcPct val="0"/>
              </a:spcBef>
              <a:spcAft>
                <a:spcPct val="0"/>
              </a:spcAft>
            </a:pPr>
            <a:r>
              <a:rPr lang="es-ES">
                <a:solidFill>
                  <a:srgbClr val="000000"/>
                </a:solidFill>
              </a:rPr>
              <a:t>• 	Comité de ética de la investigación</a:t>
            </a:r>
          </a:p>
        </p:txBody>
      </p:sp>
    </p:spTree>
    <p:extLst>
      <p:ext uri="{BB962C8B-B14F-4D97-AF65-F5344CB8AC3E}">
        <p14:creationId xmlns:p14="http://schemas.microsoft.com/office/powerpoint/2010/main" val="2407611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6389"/>
                                        </p:tgtEl>
                                        <p:attrNameLst>
                                          <p:attrName>style.visibility</p:attrName>
                                        </p:attrNameLst>
                                      </p:cBhvr>
                                      <p:to>
                                        <p:strVal val="visible"/>
                                      </p:to>
                                    </p:set>
                                    <p:animEffect transition="in" filter="fade">
                                      <p:cBhvr>
                                        <p:cTn id="7" dur="1000"/>
                                        <p:tgtEl>
                                          <p:spTgt spid="1638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390"/>
                                        </p:tgtEl>
                                        <p:attrNameLst>
                                          <p:attrName>style.visibility</p:attrName>
                                        </p:attrNameLst>
                                      </p:cBhvr>
                                      <p:to>
                                        <p:strVal val="visible"/>
                                      </p:to>
                                    </p:set>
                                    <p:animEffect transition="in" filter="fade">
                                      <p:cBhvr>
                                        <p:cTn id="10" dur="1000"/>
                                        <p:tgtEl>
                                          <p:spTgt spid="1639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391"/>
                                        </p:tgtEl>
                                        <p:attrNameLst>
                                          <p:attrName>style.visibility</p:attrName>
                                        </p:attrNameLst>
                                      </p:cBhvr>
                                      <p:to>
                                        <p:strVal val="visible"/>
                                      </p:to>
                                    </p:set>
                                    <p:animEffect transition="in" filter="fade">
                                      <p:cBhvr>
                                        <p:cTn id="15" dur="1000"/>
                                        <p:tgtEl>
                                          <p:spTgt spid="1639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6392"/>
                                        </p:tgtEl>
                                        <p:attrNameLst>
                                          <p:attrName>style.visibility</p:attrName>
                                        </p:attrNameLst>
                                      </p:cBhvr>
                                      <p:to>
                                        <p:strVal val="visible"/>
                                      </p:to>
                                    </p:set>
                                    <p:animEffect transition="in" filter="fade">
                                      <p:cBhvr>
                                        <p:cTn id="20" dur="1000"/>
                                        <p:tgtEl>
                                          <p:spTgt spid="1639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395"/>
                                        </p:tgtEl>
                                        <p:attrNameLst>
                                          <p:attrName>style.visibility</p:attrName>
                                        </p:attrNameLst>
                                      </p:cBhvr>
                                      <p:to>
                                        <p:strVal val="visible"/>
                                      </p:to>
                                    </p:set>
                                    <p:animEffect transition="in" filter="fade">
                                      <p:cBhvr>
                                        <p:cTn id="25" dur="1000"/>
                                        <p:tgtEl>
                                          <p:spTgt spid="16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p:bldP spid="16391" grpId="0"/>
      <p:bldP spid="16392" grpId="0"/>
      <p:bldP spid="1639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1" name="Picture 5" descr="Guayasam%C3%AD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412875"/>
            <a:ext cx="1079500"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Rectangle 6"/>
          <p:cNvSpPr>
            <a:spLocks noChangeArrowheads="1"/>
          </p:cNvSpPr>
          <p:nvPr/>
        </p:nvSpPr>
        <p:spPr bwMode="auto">
          <a:xfrm>
            <a:off x="1979613" y="1196975"/>
            <a:ext cx="6565900" cy="822325"/>
          </a:xfrm>
          <a:prstGeom prst="rect">
            <a:avLst/>
          </a:prstGeom>
          <a:solidFill>
            <a:schemeClr val="bg1">
              <a:alpha val="9097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spcBef>
                <a:spcPct val="0"/>
              </a:spcBef>
              <a:spcAft>
                <a:spcPct val="0"/>
              </a:spcAft>
            </a:pPr>
            <a:r>
              <a:rPr lang="es-VE" sz="2400" b="1">
                <a:solidFill>
                  <a:srgbClr val="86001A"/>
                </a:solidFill>
              </a:rPr>
              <a:t>Comisión Nacional de Bioética y Bioseguridad en Salud</a:t>
            </a:r>
            <a:endParaRPr lang="es-ES" sz="2400" b="1">
              <a:solidFill>
                <a:srgbClr val="86001A"/>
              </a:solidFill>
            </a:endParaRPr>
          </a:p>
        </p:txBody>
      </p:sp>
      <p:sp>
        <p:nvSpPr>
          <p:cNvPr id="19464" name="Rectangle 8"/>
          <p:cNvSpPr>
            <a:spLocks noChangeArrowheads="1"/>
          </p:cNvSpPr>
          <p:nvPr/>
        </p:nvSpPr>
        <p:spPr bwMode="auto">
          <a:xfrm>
            <a:off x="2124075" y="2584450"/>
            <a:ext cx="6335713" cy="310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fontAlgn="base">
              <a:lnSpc>
                <a:spcPct val="110000"/>
              </a:lnSpc>
              <a:spcBef>
                <a:spcPct val="0"/>
              </a:spcBef>
              <a:spcAft>
                <a:spcPct val="0"/>
              </a:spcAft>
            </a:pPr>
            <a:r>
              <a:rPr lang="es-ES" sz="2000">
                <a:solidFill>
                  <a:srgbClr val="000000"/>
                </a:solidFill>
              </a:rPr>
              <a:t>“Es un órgano </a:t>
            </a:r>
            <a:r>
              <a:rPr lang="es-ES" sz="2000" b="1">
                <a:solidFill>
                  <a:srgbClr val="000000"/>
                </a:solidFill>
              </a:rPr>
              <a:t>adscrito al </a:t>
            </a:r>
          </a:p>
          <a:p>
            <a:pPr algn="ctr" fontAlgn="base">
              <a:lnSpc>
                <a:spcPct val="110000"/>
              </a:lnSpc>
              <a:spcBef>
                <a:spcPct val="0"/>
              </a:spcBef>
              <a:spcAft>
                <a:spcPct val="0"/>
              </a:spcAft>
            </a:pPr>
            <a:r>
              <a:rPr lang="es-ES" sz="2000" b="1">
                <a:solidFill>
                  <a:srgbClr val="000000"/>
                </a:solidFill>
              </a:rPr>
              <a:t>Ministerio del Poder Popular</a:t>
            </a:r>
            <a:r>
              <a:rPr lang="es-ES" sz="2000">
                <a:solidFill>
                  <a:srgbClr val="000000"/>
                </a:solidFill>
              </a:rPr>
              <a:t> </a:t>
            </a:r>
            <a:r>
              <a:rPr lang="es-ES" sz="2000" b="1">
                <a:solidFill>
                  <a:srgbClr val="000000"/>
                </a:solidFill>
              </a:rPr>
              <a:t>para la Salud</a:t>
            </a:r>
            <a:r>
              <a:rPr lang="es-ES" sz="2000">
                <a:solidFill>
                  <a:srgbClr val="000000"/>
                </a:solidFill>
              </a:rPr>
              <a:t>, </a:t>
            </a:r>
          </a:p>
          <a:p>
            <a:pPr algn="ctr" fontAlgn="base">
              <a:lnSpc>
                <a:spcPct val="110000"/>
              </a:lnSpc>
              <a:spcBef>
                <a:spcPct val="0"/>
              </a:spcBef>
              <a:spcAft>
                <a:spcPct val="0"/>
              </a:spcAft>
            </a:pPr>
            <a:r>
              <a:rPr lang="es-ES" sz="2000">
                <a:solidFill>
                  <a:srgbClr val="000000"/>
                </a:solidFill>
              </a:rPr>
              <a:t>que tiene por objeto </a:t>
            </a:r>
            <a:r>
              <a:rPr lang="es-ES" sz="2000" b="1">
                <a:solidFill>
                  <a:srgbClr val="A50021"/>
                </a:solidFill>
              </a:rPr>
              <a:t>normar, regular y supervisar</a:t>
            </a:r>
            <a:r>
              <a:rPr lang="es-ES" sz="2000">
                <a:solidFill>
                  <a:srgbClr val="A50021"/>
                </a:solidFill>
              </a:rPr>
              <a:t> </a:t>
            </a:r>
            <a:r>
              <a:rPr lang="es-ES" sz="2000">
                <a:solidFill>
                  <a:srgbClr val="000000"/>
                </a:solidFill>
              </a:rPr>
              <a:t>lo relacionado con</a:t>
            </a:r>
            <a:r>
              <a:rPr lang="es-ES" sz="2000">
                <a:solidFill>
                  <a:srgbClr val="A50021"/>
                </a:solidFill>
              </a:rPr>
              <a:t> </a:t>
            </a:r>
            <a:r>
              <a:rPr lang="es-ES" sz="2000" b="1">
                <a:solidFill>
                  <a:srgbClr val="000000"/>
                </a:solidFill>
              </a:rPr>
              <a:t>los aspectos éticos</a:t>
            </a:r>
            <a:r>
              <a:rPr lang="es-ES" sz="2000">
                <a:solidFill>
                  <a:srgbClr val="A50021"/>
                </a:solidFill>
              </a:rPr>
              <a:t> </a:t>
            </a:r>
            <a:r>
              <a:rPr lang="es-ES" sz="2000">
                <a:solidFill>
                  <a:srgbClr val="000000"/>
                </a:solidFill>
              </a:rPr>
              <a:t>y</a:t>
            </a:r>
            <a:r>
              <a:rPr lang="es-ES" sz="2000">
                <a:solidFill>
                  <a:srgbClr val="A50021"/>
                </a:solidFill>
              </a:rPr>
              <a:t>  </a:t>
            </a:r>
            <a:r>
              <a:rPr lang="es-ES" sz="2000" b="1">
                <a:solidFill>
                  <a:srgbClr val="000000"/>
                </a:solidFill>
              </a:rPr>
              <a:t>de bioseguridad</a:t>
            </a:r>
            <a:r>
              <a:rPr lang="es-ES" sz="2000">
                <a:solidFill>
                  <a:srgbClr val="A50021"/>
                </a:solidFill>
              </a:rPr>
              <a:t> </a:t>
            </a:r>
            <a:r>
              <a:rPr lang="es-ES" sz="2000" b="1">
                <a:solidFill>
                  <a:srgbClr val="A50021"/>
                </a:solidFill>
              </a:rPr>
              <a:t>de la acción científica</a:t>
            </a:r>
            <a:r>
              <a:rPr lang="es-ES" sz="2000">
                <a:solidFill>
                  <a:srgbClr val="A50021"/>
                </a:solidFill>
              </a:rPr>
              <a:t> </a:t>
            </a:r>
            <a:r>
              <a:rPr lang="es-ES" sz="2000">
                <a:solidFill>
                  <a:srgbClr val="000000"/>
                </a:solidFill>
              </a:rPr>
              <a:t>y en todas las</a:t>
            </a:r>
            <a:r>
              <a:rPr lang="es-ES" sz="2000">
                <a:solidFill>
                  <a:srgbClr val="A50021"/>
                </a:solidFill>
              </a:rPr>
              <a:t> </a:t>
            </a:r>
            <a:r>
              <a:rPr lang="es-ES" sz="2000" b="1">
                <a:solidFill>
                  <a:srgbClr val="A50021"/>
                </a:solidFill>
              </a:rPr>
              <a:t>prácticas relacionadas a salud y la vida humana,</a:t>
            </a:r>
            <a:r>
              <a:rPr lang="es-ES" sz="2000">
                <a:solidFill>
                  <a:srgbClr val="000000"/>
                </a:solidFill>
              </a:rPr>
              <a:t> </a:t>
            </a:r>
          </a:p>
          <a:p>
            <a:pPr algn="ctr" fontAlgn="base">
              <a:lnSpc>
                <a:spcPct val="110000"/>
              </a:lnSpc>
              <a:spcBef>
                <a:spcPct val="0"/>
              </a:spcBef>
              <a:spcAft>
                <a:spcPct val="0"/>
              </a:spcAft>
            </a:pPr>
            <a:r>
              <a:rPr lang="es-ES" sz="2000">
                <a:solidFill>
                  <a:srgbClr val="000000"/>
                </a:solidFill>
              </a:rPr>
              <a:t>constituyendo a su vez un </a:t>
            </a:r>
            <a:r>
              <a:rPr lang="es-ES" sz="2000" b="1">
                <a:solidFill>
                  <a:srgbClr val="000000"/>
                </a:solidFill>
              </a:rPr>
              <a:t>espacio de reflexión y deliberación</a:t>
            </a:r>
            <a:r>
              <a:rPr lang="es-ES" sz="2000" b="1">
                <a:solidFill>
                  <a:srgbClr val="A50021"/>
                </a:solidFill>
              </a:rPr>
              <a:t> en la evaluación, asesoramiento y consulta </a:t>
            </a:r>
            <a:r>
              <a:rPr lang="es-ES" sz="2000">
                <a:solidFill>
                  <a:srgbClr val="000000"/>
                </a:solidFill>
              </a:rPr>
              <a:t>sobre los aspectos referidos</a:t>
            </a:r>
            <a:r>
              <a:rPr lang="es-ES" sz="2000" b="1">
                <a:solidFill>
                  <a:srgbClr val="000000"/>
                </a:solidFill>
              </a:rPr>
              <a:t>”</a:t>
            </a:r>
          </a:p>
        </p:txBody>
      </p:sp>
    </p:spTree>
    <p:extLst>
      <p:ext uri="{BB962C8B-B14F-4D97-AF65-F5344CB8AC3E}">
        <p14:creationId xmlns:p14="http://schemas.microsoft.com/office/powerpoint/2010/main" val="17474988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fade">
                                      <p:cBhvr>
                                        <p:cTn id="7" dur="1000"/>
                                        <p:tgtEl>
                                          <p:spTgt spid="1946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462"/>
                                        </p:tgtEl>
                                        <p:attrNameLst>
                                          <p:attrName>style.visibility</p:attrName>
                                        </p:attrNameLst>
                                      </p:cBhvr>
                                      <p:to>
                                        <p:strVal val="visible"/>
                                      </p:to>
                                    </p:set>
                                    <p:animEffect transition="in" filter="fade">
                                      <p:cBhvr>
                                        <p:cTn id="10" dur="1000"/>
                                        <p:tgtEl>
                                          <p:spTgt spid="1946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9464">
                                            <p:txEl>
                                              <p:pRg st="0" end="0"/>
                                            </p:txEl>
                                          </p:spTgt>
                                        </p:tgtEl>
                                        <p:attrNameLst>
                                          <p:attrName>style.visibility</p:attrName>
                                        </p:attrNameLst>
                                      </p:cBhvr>
                                      <p:to>
                                        <p:strVal val="visible"/>
                                      </p:to>
                                    </p:set>
                                    <p:animEffect transition="in" filter="fade">
                                      <p:cBhvr>
                                        <p:cTn id="15" dur="1000"/>
                                        <p:tgtEl>
                                          <p:spTgt spid="19464">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9464">
                                            <p:txEl>
                                              <p:pRg st="1" end="1"/>
                                            </p:txEl>
                                          </p:spTgt>
                                        </p:tgtEl>
                                        <p:attrNameLst>
                                          <p:attrName>style.visibility</p:attrName>
                                        </p:attrNameLst>
                                      </p:cBhvr>
                                      <p:to>
                                        <p:strVal val="visible"/>
                                      </p:to>
                                    </p:set>
                                    <p:animEffect transition="in" filter="fade">
                                      <p:cBhvr>
                                        <p:cTn id="18" dur="1000"/>
                                        <p:tgtEl>
                                          <p:spTgt spid="19464">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19464">
                                            <p:txEl>
                                              <p:pRg st="2" end="2"/>
                                            </p:txEl>
                                          </p:spTgt>
                                        </p:tgtEl>
                                        <p:attrNameLst>
                                          <p:attrName>style.visibility</p:attrName>
                                        </p:attrNameLst>
                                      </p:cBhvr>
                                      <p:to>
                                        <p:strVal val="visible"/>
                                      </p:to>
                                    </p:set>
                                    <p:animEffect transition="in" filter="fade">
                                      <p:cBhvr>
                                        <p:cTn id="23" dur="1000"/>
                                        <p:tgtEl>
                                          <p:spTgt spid="19464">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19464">
                                            <p:txEl>
                                              <p:pRg st="3" end="3"/>
                                            </p:txEl>
                                          </p:spTgt>
                                        </p:tgtEl>
                                        <p:attrNameLst>
                                          <p:attrName>style.visibility</p:attrName>
                                        </p:attrNameLst>
                                      </p:cBhvr>
                                      <p:to>
                                        <p:strVal val="visible"/>
                                      </p:to>
                                    </p:set>
                                    <p:animEffect transition="in" filter="fade">
                                      <p:cBhvr>
                                        <p:cTn id="28" dur="2000"/>
                                        <p:tgtEl>
                                          <p:spTgt spid="1946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1" name="Picture 11" descr="Guayasam%C3%ADn"/>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258888" y="1341438"/>
            <a:ext cx="7129462"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2" name="Rectangle 12"/>
          <p:cNvSpPr>
            <a:spLocks noChangeArrowheads="1"/>
          </p:cNvSpPr>
          <p:nvPr/>
        </p:nvSpPr>
        <p:spPr bwMode="auto">
          <a:xfrm>
            <a:off x="900113" y="2708275"/>
            <a:ext cx="7488237" cy="2305050"/>
          </a:xfrm>
          <a:prstGeom prst="rect">
            <a:avLst/>
          </a:prstGeom>
          <a:solidFill>
            <a:schemeClr val="accent2">
              <a:alpha val="4117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s-ES">
              <a:solidFill>
                <a:srgbClr val="000000"/>
              </a:solidFill>
            </a:endParaRPr>
          </a:p>
        </p:txBody>
      </p:sp>
      <p:sp>
        <p:nvSpPr>
          <p:cNvPr id="20485" name="Rectangle 5"/>
          <p:cNvSpPr>
            <a:spLocks noChangeArrowheads="1"/>
          </p:cNvSpPr>
          <p:nvPr/>
        </p:nvSpPr>
        <p:spPr bwMode="auto">
          <a:xfrm>
            <a:off x="900113" y="1390050"/>
            <a:ext cx="7488237" cy="4785926"/>
          </a:xfrm>
          <a:prstGeom prst="rect">
            <a:avLst/>
          </a:prstGeom>
          <a:solidFill>
            <a:schemeClr val="bg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42900" indent="-342900" algn="just" fontAlgn="base">
              <a:spcBef>
                <a:spcPct val="0"/>
              </a:spcBef>
              <a:spcAft>
                <a:spcPct val="0"/>
              </a:spcAft>
              <a:buClr>
                <a:srgbClr val="A50021"/>
              </a:buClr>
              <a:buFontTx/>
              <a:buAutoNum type="alphaLcParenR"/>
            </a:pPr>
            <a:r>
              <a:rPr lang="es-ES" sz="1500" b="1" dirty="0">
                <a:solidFill>
                  <a:srgbClr val="000000"/>
                </a:solidFill>
                <a:ea typeface="Times New Roman" pitchFamily="18" charset="0"/>
                <a:cs typeface="Arial" pitchFamily="34" charset="0"/>
              </a:rPr>
              <a:t>Vigilar y supervisar</a:t>
            </a:r>
            <a:r>
              <a:rPr lang="es-ES" sz="1500" dirty="0">
                <a:solidFill>
                  <a:srgbClr val="000000"/>
                </a:solidFill>
                <a:ea typeface="Times New Roman" pitchFamily="18" charset="0"/>
                <a:cs typeface="Arial" pitchFamily="34" charset="0"/>
              </a:rPr>
              <a:t> todo lo relacionado con los aspectos éticos de la investigación y atención en salud</a:t>
            </a:r>
          </a:p>
          <a:p>
            <a:pPr marL="342900" indent="-342900" algn="just" fontAlgn="base">
              <a:spcBef>
                <a:spcPct val="0"/>
              </a:spcBef>
              <a:spcAft>
                <a:spcPct val="0"/>
              </a:spcAft>
              <a:buClr>
                <a:srgbClr val="A50021"/>
              </a:buClr>
              <a:buFontTx/>
              <a:buAutoNum type="alphaLcParenR"/>
            </a:pPr>
            <a:endParaRPr lang="es-ES" sz="1500" dirty="0">
              <a:solidFill>
                <a:srgbClr val="000000"/>
              </a:solidFill>
              <a:ea typeface="Times New Roman" pitchFamily="18" charset="0"/>
              <a:cs typeface="Arial" pitchFamily="34" charset="0"/>
            </a:endParaRPr>
          </a:p>
          <a:p>
            <a:pPr marL="342900" indent="-342900" algn="just" fontAlgn="base">
              <a:spcBef>
                <a:spcPct val="0"/>
              </a:spcBef>
              <a:spcAft>
                <a:spcPct val="0"/>
              </a:spcAft>
              <a:buClr>
                <a:srgbClr val="A50021"/>
              </a:buClr>
              <a:buFontTx/>
              <a:buAutoNum type="alphaLcParenR"/>
            </a:pPr>
            <a:endParaRPr lang="es-ES" sz="500" dirty="0">
              <a:solidFill>
                <a:srgbClr val="000000"/>
              </a:solidFill>
              <a:ea typeface="Times New Roman" pitchFamily="18" charset="0"/>
              <a:cs typeface="Arial" pitchFamily="34" charset="0"/>
            </a:endParaRPr>
          </a:p>
          <a:p>
            <a:pPr marL="342900" indent="-342900" algn="just" fontAlgn="base">
              <a:spcBef>
                <a:spcPct val="0"/>
              </a:spcBef>
              <a:spcAft>
                <a:spcPct val="0"/>
              </a:spcAft>
              <a:buClr>
                <a:srgbClr val="A50021"/>
              </a:buClr>
              <a:buFontTx/>
              <a:buAutoNum type="alphaLcParenR" startAt="2"/>
            </a:pPr>
            <a:r>
              <a:rPr lang="es-ES" sz="1500" b="1" dirty="0">
                <a:solidFill>
                  <a:srgbClr val="000000"/>
                </a:solidFill>
                <a:ea typeface="Times New Roman" pitchFamily="18" charset="0"/>
                <a:cs typeface="Arial" pitchFamily="34" charset="0"/>
              </a:rPr>
              <a:t>Asesorar al Ministerio</a:t>
            </a:r>
            <a:r>
              <a:rPr lang="es-ES" sz="1500" dirty="0">
                <a:solidFill>
                  <a:srgbClr val="000000"/>
                </a:solidFill>
                <a:ea typeface="Times New Roman" pitchFamily="18" charset="0"/>
                <a:cs typeface="Arial" pitchFamily="34" charset="0"/>
              </a:rPr>
              <a:t> del Poder Popular par la Salud y a otras Instituciones que lo soliciten sobre temas específicos de bioética y bioseguridad </a:t>
            </a:r>
          </a:p>
          <a:p>
            <a:pPr marL="342900" indent="-342900" algn="just" fontAlgn="base">
              <a:spcBef>
                <a:spcPct val="0"/>
              </a:spcBef>
              <a:spcAft>
                <a:spcPct val="0"/>
              </a:spcAft>
              <a:buClr>
                <a:srgbClr val="A50021"/>
              </a:buClr>
              <a:buFontTx/>
              <a:buAutoNum type="alphaLcParenR" startAt="2"/>
            </a:pPr>
            <a:endParaRPr lang="es-ES" sz="1500" dirty="0">
              <a:solidFill>
                <a:srgbClr val="000000"/>
              </a:solidFill>
              <a:ea typeface="Times New Roman" pitchFamily="18" charset="0"/>
              <a:cs typeface="Arial" pitchFamily="34" charset="0"/>
            </a:endParaRPr>
          </a:p>
          <a:p>
            <a:pPr marL="342900" indent="-342900" algn="just" fontAlgn="base">
              <a:spcBef>
                <a:spcPct val="0"/>
              </a:spcBef>
              <a:spcAft>
                <a:spcPct val="0"/>
              </a:spcAft>
              <a:buClr>
                <a:srgbClr val="A50021"/>
              </a:buClr>
              <a:buFontTx/>
              <a:buAutoNum type="alphaLcParenR" startAt="2"/>
            </a:pPr>
            <a:r>
              <a:rPr lang="es-ES" sz="1500" b="1" dirty="0">
                <a:solidFill>
                  <a:srgbClr val="A50021"/>
                </a:solidFill>
                <a:ea typeface="Times New Roman" pitchFamily="18" charset="0"/>
                <a:cs typeface="Arial" pitchFamily="34" charset="0"/>
              </a:rPr>
              <a:t>Definir normas éticas</a:t>
            </a:r>
            <a:r>
              <a:rPr lang="es-ES" sz="1500" dirty="0">
                <a:solidFill>
                  <a:srgbClr val="000000"/>
                </a:solidFill>
                <a:ea typeface="Times New Roman" pitchFamily="18" charset="0"/>
                <a:cs typeface="Arial" pitchFamily="34" charset="0"/>
              </a:rPr>
              <a:t> para la investigación, promoción en salud, prevención, diagnóstico y tratamiento de las enfermedades. </a:t>
            </a:r>
          </a:p>
          <a:p>
            <a:pPr marL="342900" indent="-342900" algn="just" fontAlgn="base">
              <a:spcBef>
                <a:spcPct val="0"/>
              </a:spcBef>
              <a:spcAft>
                <a:spcPct val="0"/>
              </a:spcAft>
              <a:buClr>
                <a:srgbClr val="A50021"/>
              </a:buClr>
              <a:buFontTx/>
              <a:buAutoNum type="alphaLcParenR" startAt="2"/>
            </a:pPr>
            <a:endParaRPr lang="es-ES" sz="1500" dirty="0">
              <a:solidFill>
                <a:srgbClr val="000000"/>
              </a:solidFill>
            </a:endParaRPr>
          </a:p>
          <a:p>
            <a:pPr marL="342900" indent="-342900" algn="just" eaLnBrk="0" fontAlgn="base" hangingPunct="0">
              <a:spcBef>
                <a:spcPct val="0"/>
              </a:spcBef>
              <a:spcAft>
                <a:spcPct val="0"/>
              </a:spcAft>
              <a:buClr>
                <a:srgbClr val="A50021"/>
              </a:buClr>
              <a:buFontTx/>
              <a:buAutoNum type="alphaLcParenR" startAt="4"/>
            </a:pPr>
            <a:r>
              <a:rPr lang="es-ES" sz="1500" b="1" dirty="0">
                <a:solidFill>
                  <a:srgbClr val="A50021"/>
                </a:solidFill>
                <a:cs typeface="Times New Roman" pitchFamily="18" charset="0"/>
              </a:rPr>
              <a:t>Promover la creación de Comisiones de Bioética y Bioseguridad</a:t>
            </a:r>
            <a:r>
              <a:rPr lang="es-ES" sz="1500" dirty="0">
                <a:solidFill>
                  <a:srgbClr val="000000"/>
                </a:solidFill>
                <a:cs typeface="Times New Roman" pitchFamily="18" charset="0"/>
              </a:rPr>
              <a:t> en todas las instituciones de salud y supervisar su funcionamiento.</a:t>
            </a:r>
          </a:p>
          <a:p>
            <a:pPr marL="342900" indent="-342900" algn="just" eaLnBrk="0" fontAlgn="base" hangingPunct="0">
              <a:spcBef>
                <a:spcPct val="0"/>
              </a:spcBef>
              <a:spcAft>
                <a:spcPct val="0"/>
              </a:spcAft>
              <a:buClr>
                <a:srgbClr val="A50021"/>
              </a:buClr>
            </a:pPr>
            <a:endParaRPr lang="es-ES" sz="1500" dirty="0">
              <a:solidFill>
                <a:srgbClr val="000000"/>
              </a:solidFill>
            </a:endParaRPr>
          </a:p>
          <a:p>
            <a:pPr marL="342900" indent="-342900" algn="just" eaLnBrk="0" fontAlgn="base" hangingPunct="0">
              <a:spcBef>
                <a:spcPct val="0"/>
              </a:spcBef>
              <a:spcAft>
                <a:spcPct val="0"/>
              </a:spcAft>
              <a:buClr>
                <a:srgbClr val="A50021"/>
              </a:buClr>
              <a:buFontTx/>
              <a:buAutoNum type="alphaLcParenR" startAt="5"/>
            </a:pPr>
            <a:r>
              <a:rPr lang="es-ES" sz="1500" dirty="0">
                <a:solidFill>
                  <a:srgbClr val="000000"/>
                </a:solidFill>
                <a:cs typeface="Times New Roman" pitchFamily="18" charset="0"/>
              </a:rPr>
              <a:t>Elaborar los </a:t>
            </a:r>
            <a:r>
              <a:rPr lang="es-ES" sz="1500" b="1" dirty="0">
                <a:solidFill>
                  <a:srgbClr val="A50021"/>
                </a:solidFill>
                <a:cs typeface="Times New Roman" pitchFamily="18" charset="0"/>
              </a:rPr>
              <a:t>lineamientos para la formación</a:t>
            </a:r>
            <a:r>
              <a:rPr lang="es-ES" sz="1500" dirty="0">
                <a:solidFill>
                  <a:srgbClr val="000000"/>
                </a:solidFill>
                <a:cs typeface="Times New Roman" pitchFamily="18" charset="0"/>
              </a:rPr>
              <a:t> en Bioética y Bioseguridad de los miembros de las Comisiones de Bioética y del personal de las instituciones de </a:t>
            </a:r>
            <a:r>
              <a:rPr lang="es-ES" sz="1500" dirty="0" smtClean="0">
                <a:solidFill>
                  <a:srgbClr val="000000"/>
                </a:solidFill>
                <a:cs typeface="Times New Roman" pitchFamily="18" charset="0"/>
              </a:rPr>
              <a:t>Salud.</a:t>
            </a:r>
          </a:p>
          <a:p>
            <a:pPr marL="342900" indent="-342900" algn="just" eaLnBrk="0" fontAlgn="base" hangingPunct="0">
              <a:spcBef>
                <a:spcPct val="0"/>
              </a:spcBef>
              <a:spcAft>
                <a:spcPct val="0"/>
              </a:spcAft>
              <a:buClr>
                <a:srgbClr val="A50021"/>
              </a:buClr>
              <a:buFontTx/>
              <a:buAutoNum type="alphaLcParenR" startAt="5"/>
            </a:pPr>
            <a:endParaRPr lang="es-ES" sz="1500" dirty="0" smtClean="0">
              <a:solidFill>
                <a:srgbClr val="000000"/>
              </a:solidFill>
              <a:cs typeface="Times New Roman" pitchFamily="18" charset="0"/>
            </a:endParaRPr>
          </a:p>
          <a:p>
            <a:pPr marL="342900" indent="-342900" algn="just" eaLnBrk="0" fontAlgn="base" hangingPunct="0">
              <a:spcBef>
                <a:spcPct val="0"/>
              </a:spcBef>
              <a:spcAft>
                <a:spcPct val="0"/>
              </a:spcAft>
              <a:buClr>
                <a:srgbClr val="A50021"/>
              </a:buClr>
              <a:buFontTx/>
              <a:buAutoNum type="alphaLcParenR" startAt="5"/>
            </a:pPr>
            <a:r>
              <a:rPr lang="es-ES" sz="1500" b="1" dirty="0" smtClean="0">
                <a:solidFill>
                  <a:srgbClr val="000000"/>
                </a:solidFill>
                <a:cs typeface="Times New Roman" pitchFamily="18" charset="0"/>
              </a:rPr>
              <a:t>Recomendar</a:t>
            </a:r>
            <a:r>
              <a:rPr lang="es-ES" sz="1500" b="1" dirty="0" smtClean="0">
                <a:solidFill>
                  <a:srgbClr val="A50021"/>
                </a:solidFill>
                <a:cs typeface="Times New Roman" pitchFamily="18" charset="0"/>
              </a:rPr>
              <a:t> </a:t>
            </a:r>
            <a:r>
              <a:rPr lang="es-ES" sz="1500" dirty="0">
                <a:solidFill>
                  <a:srgbClr val="000000"/>
                </a:solidFill>
                <a:cs typeface="Times New Roman" pitchFamily="18" charset="0"/>
              </a:rPr>
              <a:t>al Ministro o Ministra del Poder popular para la Salud la aprobación o desaprobación de los protocolos de investigaciones nacionales o internacionales que requieren la utilización de procedimientos que afectan de manera directa o indirecta la salud o integridad del ser humano.</a:t>
            </a:r>
          </a:p>
        </p:txBody>
      </p:sp>
      <p:sp>
        <p:nvSpPr>
          <p:cNvPr id="20486" name="Rectangle 6"/>
          <p:cNvSpPr>
            <a:spLocks noChangeArrowheads="1"/>
          </p:cNvSpPr>
          <p:nvPr/>
        </p:nvSpPr>
        <p:spPr bwMode="auto">
          <a:xfrm>
            <a:off x="1403350" y="765175"/>
            <a:ext cx="6565900" cy="671513"/>
          </a:xfrm>
          <a:prstGeom prst="rect">
            <a:avLst/>
          </a:prstGeom>
          <a:solidFill>
            <a:schemeClr val="bg1">
              <a:alpha val="9097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fontAlgn="base">
              <a:spcBef>
                <a:spcPct val="0"/>
              </a:spcBef>
              <a:spcAft>
                <a:spcPct val="0"/>
              </a:spcAft>
            </a:pPr>
            <a:r>
              <a:rPr lang="es-VE" sz="2000" b="1">
                <a:solidFill>
                  <a:srgbClr val="86001A"/>
                </a:solidFill>
              </a:rPr>
              <a:t>Funciones </a:t>
            </a:r>
          </a:p>
          <a:p>
            <a:pPr algn="r" fontAlgn="base">
              <a:spcBef>
                <a:spcPct val="0"/>
              </a:spcBef>
              <a:spcAft>
                <a:spcPct val="0"/>
              </a:spcAft>
            </a:pPr>
            <a:endParaRPr lang="es-ES" b="1">
              <a:solidFill>
                <a:srgbClr val="86001A"/>
              </a:solidFill>
            </a:endParaRPr>
          </a:p>
        </p:txBody>
      </p:sp>
    </p:spTree>
    <p:extLst>
      <p:ext uri="{BB962C8B-B14F-4D97-AF65-F5344CB8AC3E}">
        <p14:creationId xmlns:p14="http://schemas.microsoft.com/office/powerpoint/2010/main" val="8113643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486"/>
                                        </p:tgtEl>
                                        <p:attrNameLst>
                                          <p:attrName>style.visibility</p:attrName>
                                        </p:attrNameLst>
                                      </p:cBhvr>
                                      <p:to>
                                        <p:strVal val="visible"/>
                                      </p:to>
                                    </p:set>
                                    <p:animEffect transition="in" filter="fade">
                                      <p:cBhvr>
                                        <p:cTn id="7" dur="1000"/>
                                        <p:tgtEl>
                                          <p:spTgt spid="20486"/>
                                        </p:tgtEl>
                                      </p:cBhvr>
                                    </p:animEffect>
                                  </p:childTnLst>
                                </p:cTn>
                              </p:par>
                              <p:par>
                                <p:cTn id="8" presetID="10" presetClass="entr" presetSubtype="0" fill="hold" nodeType="withEffect">
                                  <p:stCondLst>
                                    <p:cond delay="0"/>
                                  </p:stCondLst>
                                  <p:childTnLst>
                                    <p:set>
                                      <p:cBhvr>
                                        <p:cTn id="9" dur="1" fill="hold">
                                          <p:stCondLst>
                                            <p:cond delay="0"/>
                                          </p:stCondLst>
                                        </p:cTn>
                                        <p:tgtEl>
                                          <p:spTgt spid="20491"/>
                                        </p:tgtEl>
                                        <p:attrNameLst>
                                          <p:attrName>style.visibility</p:attrName>
                                        </p:attrNameLst>
                                      </p:cBhvr>
                                      <p:to>
                                        <p:strVal val="visible"/>
                                      </p:to>
                                    </p:set>
                                    <p:animEffect transition="in" filter="fade">
                                      <p:cBhvr>
                                        <p:cTn id="10" dur="1000"/>
                                        <p:tgtEl>
                                          <p:spTgt spid="2049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20485">
                                            <p:txEl>
                                              <p:pRg st="0" end="0"/>
                                            </p:txEl>
                                          </p:spTgt>
                                        </p:tgtEl>
                                        <p:attrNameLst>
                                          <p:attrName>style.visibility</p:attrName>
                                        </p:attrNameLst>
                                      </p:cBhvr>
                                      <p:to>
                                        <p:strVal val="visible"/>
                                      </p:to>
                                    </p:set>
                                    <p:animEffect transition="in" filter="fade">
                                      <p:cBhvr>
                                        <p:cTn id="15" dur="1000"/>
                                        <p:tgtEl>
                                          <p:spTgt spid="20485">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0485">
                                            <p:txEl>
                                              <p:pRg st="3" end="3"/>
                                            </p:txEl>
                                          </p:spTgt>
                                        </p:tgtEl>
                                        <p:attrNameLst>
                                          <p:attrName>style.visibility</p:attrName>
                                        </p:attrNameLst>
                                      </p:cBhvr>
                                      <p:to>
                                        <p:strVal val="visible"/>
                                      </p:to>
                                    </p:set>
                                    <p:animEffect transition="in" filter="fade">
                                      <p:cBhvr>
                                        <p:cTn id="18" dur="1000"/>
                                        <p:tgtEl>
                                          <p:spTgt spid="20485">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20485">
                                            <p:txEl>
                                              <p:pRg st="5" end="5"/>
                                            </p:txEl>
                                          </p:spTgt>
                                        </p:tgtEl>
                                        <p:attrNameLst>
                                          <p:attrName>style.visibility</p:attrName>
                                        </p:attrNameLst>
                                      </p:cBhvr>
                                      <p:to>
                                        <p:strVal val="visible"/>
                                      </p:to>
                                    </p:set>
                                    <p:animEffect transition="in" filter="fade">
                                      <p:cBhvr>
                                        <p:cTn id="23" dur="1000"/>
                                        <p:tgtEl>
                                          <p:spTgt spid="20485">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0485">
                                            <p:txEl>
                                              <p:pRg st="7" end="7"/>
                                            </p:txEl>
                                          </p:spTgt>
                                        </p:tgtEl>
                                        <p:attrNameLst>
                                          <p:attrName>style.visibility</p:attrName>
                                        </p:attrNameLst>
                                      </p:cBhvr>
                                      <p:to>
                                        <p:strVal val="visible"/>
                                      </p:to>
                                    </p:set>
                                    <p:animEffect transition="in" filter="fade">
                                      <p:cBhvr>
                                        <p:cTn id="26" dur="1000"/>
                                        <p:tgtEl>
                                          <p:spTgt spid="20485">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0485">
                                            <p:txEl>
                                              <p:pRg st="9" end="9"/>
                                            </p:txEl>
                                          </p:spTgt>
                                        </p:tgtEl>
                                        <p:attrNameLst>
                                          <p:attrName>style.visibility</p:attrName>
                                        </p:attrNameLst>
                                      </p:cBhvr>
                                      <p:to>
                                        <p:strVal val="visible"/>
                                      </p:to>
                                    </p:set>
                                    <p:animEffect transition="in" filter="fade">
                                      <p:cBhvr>
                                        <p:cTn id="29" dur="1000"/>
                                        <p:tgtEl>
                                          <p:spTgt spid="20485">
                                            <p:txEl>
                                              <p:pRg st="9" end="9"/>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20485">
                                            <p:txEl>
                                              <p:pRg st="11" end="11"/>
                                            </p:txEl>
                                          </p:spTgt>
                                        </p:tgtEl>
                                        <p:attrNameLst>
                                          <p:attrName>style.visibility</p:attrName>
                                        </p:attrNameLst>
                                      </p:cBhvr>
                                      <p:to>
                                        <p:strVal val="visible"/>
                                      </p:to>
                                    </p:set>
                                    <p:animEffect transition="in" filter="fade">
                                      <p:cBhvr>
                                        <p:cTn id="32" dur="1000"/>
                                        <p:tgtEl>
                                          <p:spTgt spid="20485">
                                            <p:txEl>
                                              <p:pRg st="11" end="11"/>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0492"/>
                                        </p:tgtEl>
                                        <p:attrNameLst>
                                          <p:attrName>style.visibility</p:attrName>
                                        </p:attrNameLst>
                                      </p:cBhvr>
                                      <p:to>
                                        <p:strVal val="visible"/>
                                      </p:to>
                                    </p:set>
                                    <p:animEffect transition="in" filter="fade">
                                      <p:cBhvr>
                                        <p:cTn id="35" dur="1000"/>
                                        <p:tgtEl>
                                          <p:spTgt spid="20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2" grpId="0" animBg="1"/>
      <p:bldP spid="20486" grpId="0" animBg="1"/>
    </p:bld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714</TotalTime>
  <Words>1946</Words>
  <Application>Microsoft Office PowerPoint</Application>
  <PresentationFormat>Presentación en pantalla (4:3)</PresentationFormat>
  <Paragraphs>189</Paragraphs>
  <Slides>25</Slides>
  <Notes>5</Notes>
  <HiddenSlides>0</HiddenSlides>
  <MMClips>0</MMClips>
  <ScaleCrop>false</ScaleCrop>
  <HeadingPairs>
    <vt:vector size="4" baseType="variant">
      <vt:variant>
        <vt:lpstr>Tema</vt:lpstr>
      </vt:variant>
      <vt:variant>
        <vt:i4>2</vt:i4>
      </vt:variant>
      <vt:variant>
        <vt:lpstr>Títulos de diapositiva</vt:lpstr>
      </vt:variant>
      <vt:variant>
        <vt:i4>25</vt:i4>
      </vt:variant>
    </vt:vector>
  </HeadingPairs>
  <TitlesOfParts>
    <vt:vector size="27" baseType="lpstr">
      <vt:lpstr>Diseño predeterminado</vt:lpstr>
      <vt:lpstr>1_Diseño predeterminado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Neila</dc:creator>
  <cp:lastModifiedBy>Neila</cp:lastModifiedBy>
  <cp:revision>39</cp:revision>
  <dcterms:created xsi:type="dcterms:W3CDTF">2011-12-02T02:11:52Z</dcterms:created>
  <dcterms:modified xsi:type="dcterms:W3CDTF">2011-12-02T17:15:57Z</dcterms:modified>
</cp:coreProperties>
</file>