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3" r:id="rId5"/>
    <p:sldId id="265" r:id="rId6"/>
    <p:sldId id="260" r:id="rId7"/>
    <p:sldId id="266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FF"/>
    <a:srgbClr val="B20225"/>
    <a:srgbClr val="FE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58" autoAdjust="0"/>
  </p:normalViewPr>
  <p:slideViewPr>
    <p:cSldViewPr snapToGrid="0" snapToObjects="1">
      <p:cViewPr>
        <p:scale>
          <a:sx n="121" d="100"/>
          <a:sy n="121" d="100"/>
        </p:scale>
        <p:origin x="-728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8841-BBDA-2C4A-96C9-3C24F16BA3DE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1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8841-BBDA-2C4A-96C9-3C24F16BA3DE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8841-BBDA-2C4A-96C9-3C24F16BA3DE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398"/>
            <a:ext cx="8229600" cy="75152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8841-BBDA-2C4A-96C9-3C24F16BA3DE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7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8841-BBDA-2C4A-96C9-3C24F16BA3DE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8841-BBDA-2C4A-96C9-3C24F16BA3DE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0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8841-BBDA-2C4A-96C9-3C24F16BA3DE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8841-BBDA-2C4A-96C9-3C24F16BA3DE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5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8841-BBDA-2C4A-96C9-3C24F16BA3DE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3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8841-BBDA-2C4A-96C9-3C24F16BA3DE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8841-BBDA-2C4A-96C9-3C24F16BA3DE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3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08841-BBDA-2C4A-96C9-3C24F16BA3DE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416560" y="-10160"/>
            <a:ext cx="10080625" cy="936625"/>
          </a:xfrm>
          <a:prstGeom prst="rect">
            <a:avLst/>
          </a:prstGeom>
          <a:solidFill>
            <a:srgbClr val="B20225"/>
          </a:solidFill>
          <a:ln w="9525">
            <a:solidFill>
              <a:srgbClr val="B20225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169862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320" y="1746581"/>
            <a:ext cx="9520028" cy="2896539"/>
          </a:xfrm>
          <a:prstGeom prst="rect">
            <a:avLst/>
          </a:prstGeom>
          <a:solidFill>
            <a:srgbClr val="B20225"/>
          </a:solidFill>
          <a:ln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72720" y="3911600"/>
            <a:ext cx="9672428" cy="46736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548640" y="-284480"/>
            <a:ext cx="10556240" cy="1402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98815" y="3917111"/>
            <a:ext cx="7324793" cy="634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11/12/2014		Claire Prouve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8815" y="2036276"/>
            <a:ext cx="836414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F</a:t>
            </a:r>
            <a:r>
              <a:rPr lang="en-US" sz="5400" b="1" baseline="-25000" dirty="0" smtClean="0">
                <a:solidFill>
                  <a:schemeClr val="bg1"/>
                </a:solidFill>
              </a:rPr>
              <a:t>+</a:t>
            </a:r>
            <a:r>
              <a:rPr lang="en-US" sz="5400" b="1" dirty="0" smtClean="0">
                <a:solidFill>
                  <a:schemeClr val="bg1"/>
                </a:solidFill>
              </a:rPr>
              <a:t> from </a:t>
            </a:r>
            <a:r>
              <a:rPr lang="en-US" sz="5400" b="1" dirty="0" err="1" smtClean="0">
                <a:solidFill>
                  <a:schemeClr val="bg1"/>
                </a:solidFill>
              </a:rPr>
              <a:t>KsPiPi</a:t>
            </a:r>
            <a:r>
              <a:rPr lang="en-US" sz="5400" b="1" dirty="0" smtClean="0">
                <a:solidFill>
                  <a:schemeClr val="bg1"/>
                </a:solidFill>
              </a:rPr>
              <a:t> </a:t>
            </a:r>
            <a:r>
              <a:rPr lang="en-US" sz="5400" b="1" dirty="0" err="1" smtClean="0">
                <a:solidFill>
                  <a:schemeClr val="bg1"/>
                </a:solidFill>
              </a:rPr>
              <a:t>vs</a:t>
            </a:r>
            <a:r>
              <a:rPr lang="en-US" sz="5400" b="1" dirty="0" smtClean="0">
                <a:solidFill>
                  <a:schemeClr val="bg1"/>
                </a:solidFill>
              </a:rPr>
              <a:t> 4Pi </a:t>
            </a:r>
            <a:br>
              <a:rPr lang="en-US" sz="5400" b="1" dirty="0" smtClean="0">
                <a:solidFill>
                  <a:schemeClr val="bg1"/>
                </a:solidFill>
              </a:rPr>
            </a:br>
            <a:r>
              <a:rPr lang="en-US" sz="5400" b="1" dirty="0" smtClean="0">
                <a:solidFill>
                  <a:schemeClr val="bg1"/>
                </a:solidFill>
              </a:rPr>
              <a:t>and </a:t>
            </a:r>
            <a:r>
              <a:rPr lang="en-US" sz="5400" b="1" dirty="0" err="1" smtClean="0">
                <a:solidFill>
                  <a:schemeClr val="bg1"/>
                </a:solidFill>
              </a:rPr>
              <a:t>KlPiPi</a:t>
            </a:r>
            <a:r>
              <a:rPr lang="en-US" sz="5400" b="1" dirty="0" smtClean="0">
                <a:solidFill>
                  <a:schemeClr val="bg1"/>
                </a:solidFill>
              </a:rPr>
              <a:t> </a:t>
            </a:r>
            <a:r>
              <a:rPr lang="en-US" sz="5400" b="1" dirty="0" err="1" smtClean="0">
                <a:solidFill>
                  <a:schemeClr val="bg1"/>
                </a:solidFill>
              </a:rPr>
              <a:t>vs</a:t>
            </a:r>
            <a:r>
              <a:rPr lang="en-US" sz="5400" b="1" dirty="0" smtClean="0">
                <a:solidFill>
                  <a:schemeClr val="bg1"/>
                </a:solidFill>
              </a:rPr>
              <a:t> 4Pi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9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err="1" smtClean="0"/>
              <a:t>KsPiPi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4Pi – peaking </a:t>
            </a:r>
            <a:r>
              <a:rPr lang="en-US" dirty="0" err="1" smtClean="0"/>
              <a:t>bkg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6441" y="902687"/>
            <a:ext cx="8889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Peaking </a:t>
            </a:r>
            <a:r>
              <a:rPr lang="en-US" dirty="0" err="1" smtClean="0"/>
              <a:t>bkg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KsPiPi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KsPiPi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</a:t>
            </a:r>
            <a:r>
              <a:rPr lang="en-US" dirty="0" smtClean="0"/>
              <a:t>otal number of peaking </a:t>
            </a:r>
            <a:r>
              <a:rPr lang="en-US" dirty="0" err="1" smtClean="0"/>
              <a:t>bkg</a:t>
            </a:r>
            <a:r>
              <a:rPr lang="en-US" dirty="0" smtClean="0"/>
              <a:t> events from generic MC: </a:t>
            </a:r>
            <a:r>
              <a:rPr lang="en-US" dirty="0"/>
              <a:t>18.45 ± </a:t>
            </a:r>
            <a:r>
              <a:rPr lang="en-US" dirty="0" smtClean="0"/>
              <a:t>1.13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Percentage of peaking </a:t>
            </a:r>
            <a:r>
              <a:rPr lang="en-US" dirty="0" err="1" smtClean="0"/>
              <a:t>bkg</a:t>
            </a:r>
            <a:r>
              <a:rPr lang="en-US" dirty="0" smtClean="0"/>
              <a:t> events in bin </a:t>
            </a:r>
            <a:r>
              <a:rPr lang="en-US" dirty="0" err="1" smtClean="0"/>
              <a:t>i</a:t>
            </a:r>
            <a:r>
              <a:rPr lang="en-US" dirty="0" smtClean="0"/>
              <a:t> from data: apply </a:t>
            </a:r>
            <a:r>
              <a:rPr lang="en-US" dirty="0" err="1" smtClean="0"/>
              <a:t>KsPiPi</a:t>
            </a:r>
            <a:r>
              <a:rPr lang="en-US" dirty="0" smtClean="0"/>
              <a:t>-Selection cut on 4Pi side</a:t>
            </a:r>
          </a:p>
          <a:p>
            <a:r>
              <a:rPr lang="en-US" dirty="0" smtClean="0"/>
              <a:t>     BUT: potential bias in distribution due to difference in Ks-Veto and Ks-Selection </a:t>
            </a:r>
            <a:endParaRPr lang="en-US" dirty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 descr="Screen Shot 2014-12-10 at 22.37.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25"/>
          <a:stretch/>
        </p:blipFill>
        <p:spPr>
          <a:xfrm>
            <a:off x="3022637" y="965200"/>
            <a:ext cx="2466542" cy="520842"/>
          </a:xfrm>
          <a:prstGeom prst="rect">
            <a:avLst/>
          </a:prstGeom>
        </p:spPr>
      </p:pic>
      <p:pic>
        <p:nvPicPr>
          <p:cNvPr id="5" name="Picture 4" descr="Screen Shot 2014-12-10 at 22.32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909" y="2624063"/>
            <a:ext cx="5740655" cy="40935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37949" y="2608795"/>
            <a:ext cx="4970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KsPiPi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KsPiPi</a:t>
            </a:r>
            <a:r>
              <a:rPr lang="en-US" dirty="0" smtClean="0"/>
              <a:t> MC reconstructed as </a:t>
            </a:r>
            <a:r>
              <a:rPr lang="en-US" dirty="0" err="1" smtClean="0"/>
              <a:t>KsPiPi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4Pi</a:t>
            </a:r>
          </a:p>
          <a:p>
            <a:pPr algn="r"/>
            <a:r>
              <a:rPr lang="en-US" dirty="0" smtClean="0">
                <a:solidFill>
                  <a:srgbClr val="FE0032"/>
                </a:solidFill>
              </a:rPr>
              <a:t>Ks-Veto</a:t>
            </a:r>
          </a:p>
          <a:p>
            <a:pPr algn="r"/>
            <a:r>
              <a:rPr lang="en-US" dirty="0" smtClean="0">
                <a:solidFill>
                  <a:srgbClr val="0000FF"/>
                </a:solidFill>
              </a:rPr>
              <a:t>Ks-Selection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9179" y="3417008"/>
            <a:ext cx="31976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/>
              <a:t>Determine the effect of different cuts using</a:t>
            </a:r>
            <a:br>
              <a:rPr lang="en-US" dirty="0" smtClean="0"/>
            </a:br>
            <a:r>
              <a:rPr lang="en-US" dirty="0" err="1" smtClean="0"/>
              <a:t>KsPiPi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KsPiPi</a:t>
            </a:r>
            <a:r>
              <a:rPr lang="en-US" dirty="0" smtClean="0"/>
              <a:t> signal MC (280000 events)</a:t>
            </a:r>
          </a:p>
          <a:p>
            <a:pPr marL="285750" indent="-285750">
              <a:buFont typeface="Symbol" charset="0"/>
              <a:buChar char=""/>
            </a:pPr>
            <a:r>
              <a:rPr lang="en-US" dirty="0" smtClean="0"/>
              <a:t>Weight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baseline="30000" dirty="0" err="1" smtClean="0"/>
              <a:t>peak</a:t>
            </a:r>
            <a:r>
              <a:rPr lang="en-US" dirty="0" smtClean="0"/>
              <a:t> accordingly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454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err="1" smtClean="0"/>
              <a:t>KsPiPi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4Pi – peaking </a:t>
            </a:r>
            <a:r>
              <a:rPr lang="en-US" dirty="0" err="1" smtClean="0"/>
              <a:t>bkg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6441" y="902687"/>
            <a:ext cx="8889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Peaking </a:t>
            </a:r>
            <a:r>
              <a:rPr lang="en-US" dirty="0" err="1" smtClean="0"/>
              <a:t>bkg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KsPiPi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KsPiPi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</a:t>
            </a:r>
            <a:r>
              <a:rPr lang="en-US" dirty="0" smtClean="0"/>
              <a:t>otal number of peaking </a:t>
            </a:r>
            <a:r>
              <a:rPr lang="en-US" dirty="0" err="1" smtClean="0"/>
              <a:t>bkg</a:t>
            </a:r>
            <a:r>
              <a:rPr lang="en-US" dirty="0" smtClean="0"/>
              <a:t> events from generic MC: </a:t>
            </a:r>
            <a:r>
              <a:rPr lang="en-US" dirty="0"/>
              <a:t>18.45 ± </a:t>
            </a:r>
            <a:r>
              <a:rPr lang="en-US" dirty="0" smtClean="0"/>
              <a:t>1.13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Percentage of peaking </a:t>
            </a:r>
            <a:r>
              <a:rPr lang="en-US" dirty="0" err="1" smtClean="0"/>
              <a:t>bkg</a:t>
            </a:r>
            <a:r>
              <a:rPr lang="en-US" dirty="0" smtClean="0"/>
              <a:t> events in bin </a:t>
            </a:r>
            <a:r>
              <a:rPr lang="en-US" dirty="0" err="1" smtClean="0"/>
              <a:t>i</a:t>
            </a:r>
            <a:r>
              <a:rPr lang="en-US" dirty="0" smtClean="0"/>
              <a:t> from data: apply </a:t>
            </a:r>
            <a:r>
              <a:rPr lang="en-US" dirty="0" err="1" smtClean="0"/>
              <a:t>KsPiPi</a:t>
            </a:r>
            <a:r>
              <a:rPr lang="en-US" dirty="0" smtClean="0"/>
              <a:t>-Selection cut on 4Pi side</a:t>
            </a:r>
          </a:p>
          <a:p>
            <a:r>
              <a:rPr lang="en-US" dirty="0" smtClean="0"/>
              <a:t>     BUT: potential bias in distribution due to difference in Ks-Veto and Ks-Selection </a:t>
            </a:r>
            <a:endParaRPr lang="en-US" dirty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 descr="Screen Shot 2014-12-10 at 22.37.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25"/>
          <a:stretch/>
        </p:blipFill>
        <p:spPr>
          <a:xfrm>
            <a:off x="3022637" y="965200"/>
            <a:ext cx="2466542" cy="520842"/>
          </a:xfrm>
          <a:prstGeom prst="rect">
            <a:avLst/>
          </a:prstGeom>
        </p:spPr>
      </p:pic>
      <p:pic>
        <p:nvPicPr>
          <p:cNvPr id="8" name="Picture 7" descr="Screen Shot 2014-12-10 at 22.36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817" y="2808058"/>
            <a:ext cx="8354573" cy="37560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93619" y="3341567"/>
            <a:ext cx="1734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E0032"/>
                </a:solidFill>
              </a:rPr>
              <a:t>All differences within uncertainties anyway….</a:t>
            </a:r>
            <a:endParaRPr lang="en-US" dirty="0">
              <a:solidFill>
                <a:srgbClr val="FE00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269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err="1" smtClean="0"/>
              <a:t>KsPiPi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4Pi - efficiency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09905" y="1060123"/>
            <a:ext cx="8774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KsPiPi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4Pi signal selection efficiency now determined from </a:t>
            </a:r>
            <a:r>
              <a:rPr lang="en-US" b="1" dirty="0" err="1" smtClean="0"/>
              <a:t>KsPiPi</a:t>
            </a:r>
            <a:r>
              <a:rPr lang="en-US" b="1" dirty="0" smtClean="0"/>
              <a:t> </a:t>
            </a:r>
            <a:r>
              <a:rPr lang="en-US" b="1" dirty="0" err="1" smtClean="0"/>
              <a:t>vs</a:t>
            </a:r>
            <a:r>
              <a:rPr lang="en-US" b="1" dirty="0" smtClean="0"/>
              <a:t> 4Pi signal MC alone</a:t>
            </a:r>
            <a:endParaRPr lang="en-US" b="1" dirty="0"/>
          </a:p>
          <a:p>
            <a:r>
              <a:rPr lang="en-US" dirty="0" smtClean="0"/>
              <a:t>260k events generated</a:t>
            </a:r>
            <a:endParaRPr lang="en-US" dirty="0"/>
          </a:p>
          <a:p>
            <a:endParaRPr lang="en-US" dirty="0"/>
          </a:p>
        </p:txBody>
      </p:sp>
      <p:pic>
        <p:nvPicPr>
          <p:cNvPr id="12" name="Picture 11" descr="Screen Shot 2014-12-10 at 22.54.1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75"/>
          <a:stretch/>
        </p:blipFill>
        <p:spPr>
          <a:xfrm>
            <a:off x="6516074" y="2192564"/>
            <a:ext cx="2657926" cy="4445000"/>
          </a:xfrm>
          <a:prstGeom prst="rect">
            <a:avLst/>
          </a:prstGeom>
        </p:spPr>
      </p:pic>
      <p:pic>
        <p:nvPicPr>
          <p:cNvPr id="28" name="Picture 27" descr="Screen Shot 2014-12-10 at 22.54.1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" r="91468"/>
          <a:stretch/>
        </p:blipFill>
        <p:spPr>
          <a:xfrm>
            <a:off x="6132341" y="2192564"/>
            <a:ext cx="383733" cy="4445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69371" y="1800921"/>
            <a:ext cx="277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Efficiencies from K3Pi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KsPipi</a:t>
            </a:r>
            <a:r>
              <a:rPr lang="en-US"/>
              <a:t> </a:t>
            </a:r>
            <a:r>
              <a:rPr lang="en-US" smtClean="0"/>
              <a:t>- </a:t>
            </a:r>
            <a:r>
              <a:rPr lang="en-US" smtClean="0"/>
              <a:t>250k </a:t>
            </a:r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16" name="Picture 15" descr="Screen Shot 2014-12-10 at 22.59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85" y="2447252"/>
            <a:ext cx="5310605" cy="400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84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err="1" smtClean="0"/>
              <a:t>KsPiPi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4Pi - T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09905" y="1060123"/>
            <a:ext cx="87740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i</a:t>
            </a:r>
            <a:r>
              <a:rPr lang="en-US" dirty="0" smtClean="0"/>
              <a:t>: fraction yield of </a:t>
            </a:r>
            <a:r>
              <a:rPr lang="en-US" dirty="0" err="1" smtClean="0"/>
              <a:t>flavour</a:t>
            </a:r>
            <a:r>
              <a:rPr lang="en-US" dirty="0" smtClean="0"/>
              <a:t> tagged </a:t>
            </a:r>
            <a:r>
              <a:rPr lang="en-US" dirty="0" err="1" smtClean="0"/>
              <a:t>KsPiPi</a:t>
            </a:r>
            <a:r>
              <a:rPr lang="en-US" dirty="0" smtClean="0"/>
              <a:t> events per bin</a:t>
            </a:r>
          </a:p>
          <a:p>
            <a:r>
              <a:rPr lang="en-US" dirty="0" err="1" smtClean="0"/>
              <a:t>K’</a:t>
            </a:r>
            <a:r>
              <a:rPr lang="en-US" baseline="-25000" dirty="0" err="1" smtClean="0"/>
              <a:t>i</a:t>
            </a:r>
            <a:r>
              <a:rPr lang="en-US" dirty="0" smtClean="0"/>
              <a:t> given by </a:t>
            </a:r>
            <a:r>
              <a:rPr lang="en-US" dirty="0"/>
              <a:t>arXiv:</a:t>
            </a:r>
            <a:r>
              <a:rPr lang="en-US" dirty="0" smtClean="0"/>
              <a:t>1401.1904 </a:t>
            </a:r>
            <a:r>
              <a:rPr lang="en-US" dirty="0" smtClean="0"/>
              <a:t>contain first order effects of mixing (which are not present at CLEO)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x, y: latest HFAG results (</a:t>
            </a:r>
            <a:r>
              <a:rPr lang="es-ES_tradnl" dirty="0" smtClean="0"/>
              <a:t>x </a:t>
            </a:r>
            <a:r>
              <a:rPr lang="es-ES_tradnl" dirty="0"/>
              <a:t>= (0.63 ± 0.19)%, y = (0.75 ± 0.12)% </a:t>
            </a:r>
            <a:r>
              <a:rPr lang="es-ES_tradnl" dirty="0" smtClean="0"/>
              <a:t>)</a:t>
            </a:r>
            <a:endParaRPr lang="en-US" dirty="0" smtClean="0"/>
          </a:p>
          <a:p>
            <a:r>
              <a:rPr lang="en-US" dirty="0" smtClean="0"/>
              <a:t>=&gt; fit for T</a:t>
            </a:r>
            <a:r>
              <a:rPr lang="en-US" baseline="-25000" dirty="0" smtClean="0"/>
              <a:t>i</a:t>
            </a:r>
            <a:r>
              <a:rPr lang="en-US" dirty="0" smtClean="0"/>
              <a:t>, using </a:t>
            </a:r>
            <a:r>
              <a:rPr lang="en-US" dirty="0"/>
              <a:t>G</a:t>
            </a:r>
            <a:r>
              <a:rPr lang="en-US" dirty="0" smtClean="0"/>
              <a:t>aussian constraints on c</a:t>
            </a:r>
            <a:r>
              <a:rPr lang="en-US" baseline="-25000" dirty="0" smtClean="0"/>
              <a:t>i</a:t>
            </a:r>
            <a:r>
              <a:rPr lang="en-US" dirty="0" smtClean="0"/>
              <a:t>, x and y and demanding sum T</a:t>
            </a:r>
            <a:r>
              <a:rPr lang="en-US" baseline="-25000" dirty="0" smtClean="0"/>
              <a:t>i</a:t>
            </a:r>
            <a:r>
              <a:rPr lang="en-US" dirty="0" smtClean="0"/>
              <a:t> =1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 descr="Screen Shot 2014-12-10 at 23.00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5" y="1884807"/>
            <a:ext cx="3117094" cy="562362"/>
          </a:xfrm>
          <a:prstGeom prst="rect">
            <a:avLst/>
          </a:prstGeom>
        </p:spPr>
      </p:pic>
      <p:pic>
        <p:nvPicPr>
          <p:cNvPr id="4" name="Picture 3" descr="Screen Shot 2014-12-10 at 23.03.1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76" b="19716"/>
          <a:stretch/>
        </p:blipFill>
        <p:spPr>
          <a:xfrm>
            <a:off x="-1084782" y="3773447"/>
            <a:ext cx="5686265" cy="2566300"/>
          </a:xfrm>
          <a:prstGeom prst="rect">
            <a:avLst/>
          </a:prstGeom>
        </p:spPr>
      </p:pic>
      <p:pic>
        <p:nvPicPr>
          <p:cNvPr id="5" name="Picture 4" descr="Screen Shot 2014-12-11 at 10.24.4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483" y="3746311"/>
            <a:ext cx="4615984" cy="27434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918" y="3410431"/>
            <a:ext cx="391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values w/o mixing: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72066" y="3452415"/>
            <a:ext cx="391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 values with mixing: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53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KsPiPi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4Pi -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endParaRPr lang="en-US" baseline="-25000" dirty="0"/>
          </a:p>
        </p:txBody>
      </p:sp>
      <p:pic>
        <p:nvPicPr>
          <p:cNvPr id="4" name="Picture 3" descr="Screen Shot 2014-12-10 at 23.13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08" y="1292037"/>
            <a:ext cx="53467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51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KlPiPi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4Pi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986" y="913182"/>
            <a:ext cx="744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Plan for raw signal yield: cut on </a:t>
            </a:r>
            <a:r>
              <a:rPr lang="en-US" dirty="0" err="1" smtClean="0"/>
              <a:t>MissMassSq</a:t>
            </a:r>
            <a:r>
              <a:rPr lang="en-US" dirty="0" smtClean="0"/>
              <a:t> and fit to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bc</a:t>
            </a:r>
            <a:r>
              <a:rPr lang="en-US" dirty="0" smtClean="0"/>
              <a:t>(D)</a:t>
            </a:r>
            <a:endParaRPr lang="en-US" dirty="0"/>
          </a:p>
        </p:txBody>
      </p:sp>
      <p:pic>
        <p:nvPicPr>
          <p:cNvPr id="4" name="Picture 3" descr="Screen Shot 2014-12-10 at 23.43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4" y="1282514"/>
            <a:ext cx="3162901" cy="30629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4525" y="1626922"/>
            <a:ext cx="5268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ignal shape: fixed from signal MC</a:t>
            </a:r>
          </a:p>
          <a:p>
            <a:r>
              <a:rPr lang="en-US" dirty="0"/>
              <a:t>p</a:t>
            </a:r>
            <a:r>
              <a:rPr lang="en-US" dirty="0" smtClean="0"/>
              <a:t>eaking </a:t>
            </a:r>
            <a:r>
              <a:rPr lang="en-US" dirty="0" err="1" smtClean="0"/>
              <a:t>bkg</a:t>
            </a:r>
            <a:r>
              <a:rPr lang="en-US" dirty="0" smtClean="0"/>
              <a:t> shape: same as signal</a:t>
            </a:r>
          </a:p>
          <a:p>
            <a:r>
              <a:rPr lang="en-US" dirty="0"/>
              <a:t>n</a:t>
            </a:r>
            <a:r>
              <a:rPr lang="en-US" dirty="0" smtClean="0"/>
              <a:t>umber of peaking </a:t>
            </a:r>
            <a:r>
              <a:rPr lang="en-US" dirty="0" err="1" smtClean="0"/>
              <a:t>bkg</a:t>
            </a:r>
            <a:r>
              <a:rPr lang="en-US" dirty="0" smtClean="0"/>
              <a:t> events: </a:t>
            </a:r>
            <a:r>
              <a:rPr lang="en-US" dirty="0" smtClean="0">
                <a:solidFill>
                  <a:srgbClr val="FE0032"/>
                </a:solidFill>
              </a:rPr>
              <a:t>…?</a:t>
            </a:r>
            <a:endParaRPr lang="en-US" dirty="0">
              <a:solidFill>
                <a:srgbClr val="FE0032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067567" y="1847343"/>
            <a:ext cx="1206958" cy="1102109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1962615" y="2088587"/>
            <a:ext cx="1311910" cy="1574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DMb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03228" y="2052521"/>
            <a:ext cx="3896313" cy="575315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82656" y="3297450"/>
            <a:ext cx="3400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ll events</a:t>
            </a:r>
          </a:p>
          <a:p>
            <a:r>
              <a:rPr lang="en-US" sz="1600" dirty="0" smtClean="0">
                <a:solidFill>
                  <a:srgbClr val="FE0032"/>
                </a:solidFill>
              </a:rPr>
              <a:t>Signal or </a:t>
            </a:r>
            <a:r>
              <a:rPr lang="en-US" sz="1600" dirty="0" err="1" smtClean="0">
                <a:solidFill>
                  <a:srgbClr val="FE0032"/>
                </a:solidFill>
              </a:rPr>
              <a:t>KsPiPi</a:t>
            </a:r>
            <a:r>
              <a:rPr lang="en-US" sz="1600" dirty="0" smtClean="0">
                <a:solidFill>
                  <a:srgbClr val="FE0032"/>
                </a:solidFill>
              </a:rPr>
              <a:t> </a:t>
            </a:r>
            <a:r>
              <a:rPr lang="en-US" sz="1600" dirty="0" err="1" smtClean="0">
                <a:solidFill>
                  <a:srgbClr val="FE0032"/>
                </a:solidFill>
              </a:rPr>
              <a:t>vs</a:t>
            </a:r>
            <a:r>
              <a:rPr lang="en-US" sz="1600" dirty="0" smtClean="0">
                <a:solidFill>
                  <a:srgbClr val="FE0032"/>
                </a:solidFill>
              </a:rPr>
              <a:t> </a:t>
            </a:r>
            <a:r>
              <a:rPr lang="en-US" sz="1600" dirty="0" err="1" smtClean="0">
                <a:solidFill>
                  <a:srgbClr val="FE0032"/>
                </a:solidFill>
              </a:rPr>
              <a:t>KlPiPi</a:t>
            </a:r>
            <a:r>
              <a:rPr lang="en-US" sz="1600" dirty="0">
                <a:solidFill>
                  <a:srgbClr val="FE0032"/>
                </a:solidFill>
              </a:rPr>
              <a:t> </a:t>
            </a:r>
            <a:r>
              <a:rPr lang="en-US" sz="1600" dirty="0" smtClean="0">
                <a:solidFill>
                  <a:srgbClr val="FE0032"/>
                </a:solidFill>
              </a:rPr>
              <a:t>or </a:t>
            </a:r>
            <a:br>
              <a:rPr lang="en-US" sz="1600" dirty="0" smtClean="0">
                <a:solidFill>
                  <a:srgbClr val="FE0032"/>
                </a:solidFill>
              </a:rPr>
            </a:br>
            <a:r>
              <a:rPr lang="en-US" sz="1600" dirty="0" err="1" smtClean="0">
                <a:solidFill>
                  <a:srgbClr val="FE0032"/>
                </a:solidFill>
              </a:rPr>
              <a:t>KsPiPi</a:t>
            </a:r>
            <a:r>
              <a:rPr lang="en-US" sz="1600" dirty="0" smtClean="0">
                <a:solidFill>
                  <a:srgbClr val="FE0032"/>
                </a:solidFill>
              </a:rPr>
              <a:t> </a:t>
            </a:r>
            <a:r>
              <a:rPr lang="en-US" sz="1600" dirty="0" err="1" smtClean="0">
                <a:solidFill>
                  <a:srgbClr val="FE0032"/>
                </a:solidFill>
              </a:rPr>
              <a:t>vs</a:t>
            </a:r>
            <a:r>
              <a:rPr lang="en-US" sz="1600" dirty="0" smtClean="0">
                <a:solidFill>
                  <a:srgbClr val="FE0032"/>
                </a:solidFill>
              </a:rPr>
              <a:t> ‘other</a:t>
            </a:r>
            <a:r>
              <a:rPr lang="en-US" dirty="0" smtClean="0">
                <a:solidFill>
                  <a:srgbClr val="FE0032"/>
                </a:solidFill>
              </a:rPr>
              <a:t>’</a:t>
            </a:r>
          </a:p>
          <a:p>
            <a:r>
              <a:rPr lang="en-US" sz="1600" dirty="0" smtClean="0">
                <a:solidFill>
                  <a:srgbClr val="0000FF"/>
                </a:solidFill>
              </a:rPr>
              <a:t>Everything else</a:t>
            </a:r>
            <a:br>
              <a:rPr lang="en-US" sz="1600" dirty="0" smtClean="0">
                <a:solidFill>
                  <a:srgbClr val="0000FF"/>
                </a:solidFill>
              </a:rPr>
            </a:b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03882" y="3967590"/>
            <a:ext cx="923583" cy="1028634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494490" y="4266938"/>
            <a:ext cx="1232975" cy="102863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114362" y="3495257"/>
            <a:ext cx="1613103" cy="8397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803882" y="2729030"/>
            <a:ext cx="1028536" cy="568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30182" y="2949452"/>
            <a:ext cx="451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Generic MC: </a:t>
            </a:r>
            <a:r>
              <a:rPr lang="en-US" dirty="0" smtClean="0"/>
              <a:t>after selection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05186" y="4996224"/>
            <a:ext cx="1994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about the ‘everything else’ events that seem to be peaking in </a:t>
            </a:r>
            <a:r>
              <a:rPr lang="en-US" b="1" dirty="0" err="1" smtClean="0"/>
              <a:t>M</a:t>
            </a:r>
            <a:r>
              <a:rPr lang="en-US" b="1" baseline="-25000" dirty="0" err="1" smtClean="0"/>
              <a:t>bc</a:t>
            </a:r>
            <a:r>
              <a:rPr lang="en-US" b="1" dirty="0" smtClean="0"/>
              <a:t> too?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7690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en-US" baseline="-25000" dirty="0" smtClean="0"/>
              <a:t>+</a:t>
            </a:r>
            <a:endParaRPr lang="en-US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94456" y="986649"/>
            <a:ext cx="88580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now: assume only peaking </a:t>
            </a:r>
            <a:r>
              <a:rPr lang="en-US" dirty="0" err="1" smtClean="0"/>
              <a:t>bkg</a:t>
            </a:r>
            <a:r>
              <a:rPr lang="en-US" dirty="0" smtClean="0"/>
              <a:t> is </a:t>
            </a:r>
            <a:r>
              <a:rPr lang="en-US" dirty="0" err="1" smtClean="0"/>
              <a:t>KsPiPi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KlPiPi</a:t>
            </a:r>
            <a:endParaRPr lang="en-US" dirty="0" smtClean="0"/>
          </a:p>
          <a:p>
            <a:pPr marL="285750" indent="-285750">
              <a:buFont typeface="Symbol" charset="0"/>
              <a:buChar char=""/>
            </a:pPr>
            <a:r>
              <a:rPr lang="en-US" dirty="0" smtClean="0"/>
              <a:t>Raw </a:t>
            </a:r>
            <a:r>
              <a:rPr lang="en-US" dirty="0" err="1" smtClean="0"/>
              <a:t>KlPiPi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4Pi yields from fits to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bc</a:t>
            </a:r>
            <a:r>
              <a:rPr lang="en-US" dirty="0" smtClean="0"/>
              <a:t> in each bin</a:t>
            </a:r>
          </a:p>
          <a:p>
            <a:pPr marL="285750" indent="-285750">
              <a:buFont typeface="Symbol" charset="0"/>
              <a:buChar char=""/>
            </a:pPr>
            <a:r>
              <a:rPr lang="en-US" dirty="0" smtClean="0"/>
              <a:t>Signal efficiency from </a:t>
            </a:r>
            <a:r>
              <a:rPr lang="en-US" dirty="0" err="1" smtClean="0"/>
              <a:t>KlPiPi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4Pi Signal MC</a:t>
            </a:r>
          </a:p>
          <a:p>
            <a:pPr marL="285750" indent="-285750">
              <a:buFont typeface="Symbol" charset="0"/>
              <a:buChar char=""/>
            </a:pPr>
            <a:endParaRPr lang="en-US" dirty="0"/>
          </a:p>
          <a:p>
            <a:pPr marL="285750" indent="-285750">
              <a:buFont typeface="Symbol" charset="0"/>
              <a:buChar char=""/>
            </a:pPr>
            <a:r>
              <a:rPr lang="en-US" dirty="0" smtClean="0"/>
              <a:t>Fit F</a:t>
            </a:r>
            <a:r>
              <a:rPr lang="en-US" baseline="-25000" dirty="0" smtClean="0"/>
              <a:t>+ </a:t>
            </a:r>
            <a:r>
              <a:rPr lang="en-US" dirty="0" smtClean="0"/>
              <a:t>for </a:t>
            </a:r>
            <a:r>
              <a:rPr lang="en-US" dirty="0" err="1" smtClean="0"/>
              <a:t>KsPiPi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4Pi and </a:t>
            </a:r>
            <a:r>
              <a:rPr lang="en-US" dirty="0" err="1" smtClean="0"/>
              <a:t>KlPiPi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4Pi simultaneously (leaving both norm. terms free)</a:t>
            </a:r>
            <a:endParaRPr lang="en-US" baseline="-25000" dirty="0"/>
          </a:p>
        </p:txBody>
      </p:sp>
      <p:pic>
        <p:nvPicPr>
          <p:cNvPr id="5" name="Picture 4" descr="firsttogether_normfre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9"/>
          <a:stretch/>
        </p:blipFill>
        <p:spPr>
          <a:xfrm rot="5400000">
            <a:off x="1468151" y="1261173"/>
            <a:ext cx="422147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8230" y="2624070"/>
            <a:ext cx="1658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KsPiPi</a:t>
            </a:r>
            <a:r>
              <a:rPr lang="en-US" b="1" dirty="0" smtClean="0"/>
              <a:t> </a:t>
            </a:r>
            <a:r>
              <a:rPr lang="en-US" b="1" dirty="0" err="1" smtClean="0"/>
              <a:t>vs</a:t>
            </a:r>
            <a:r>
              <a:rPr lang="en-US" b="1" dirty="0" smtClean="0"/>
              <a:t> 4Pi</a:t>
            </a:r>
          </a:p>
          <a:p>
            <a:r>
              <a:rPr lang="en-US" dirty="0" smtClean="0">
                <a:solidFill>
                  <a:srgbClr val="FE0032"/>
                </a:solidFill>
              </a:rPr>
              <a:t>Data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Fitresults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35058" y="2640022"/>
            <a:ext cx="1658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KlPiPi</a:t>
            </a:r>
            <a:r>
              <a:rPr lang="en-US" b="1" dirty="0" smtClean="0"/>
              <a:t> </a:t>
            </a:r>
            <a:r>
              <a:rPr lang="en-US" b="1" dirty="0" err="1" smtClean="0"/>
              <a:t>vs</a:t>
            </a:r>
            <a:r>
              <a:rPr lang="en-US" b="1" dirty="0" smtClean="0"/>
              <a:t> 4Pi</a:t>
            </a:r>
          </a:p>
          <a:p>
            <a:r>
              <a:rPr lang="en-US" dirty="0">
                <a:solidFill>
                  <a:srgbClr val="FE0032"/>
                </a:solidFill>
              </a:rPr>
              <a:t>Data</a:t>
            </a:r>
          </a:p>
          <a:p>
            <a:r>
              <a:rPr lang="en-US" dirty="0" err="1">
                <a:solidFill>
                  <a:srgbClr val="0000FF"/>
                </a:solidFill>
              </a:rPr>
              <a:t>Fitresults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90438" y="3471019"/>
            <a:ext cx="259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Chi2/</a:t>
            </a:r>
            <a:r>
              <a:rPr lang="en-US" dirty="0" err="1" smtClean="0"/>
              <a:t>n_dof</a:t>
            </a:r>
            <a:r>
              <a:rPr lang="en-US" dirty="0" smtClean="0"/>
              <a:t> = </a:t>
            </a:r>
            <a:r>
              <a:rPr lang="en-US" dirty="0"/>
              <a:t>0.627104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494" y="4240492"/>
            <a:ext cx="26448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B20225"/>
                </a:solidFill>
              </a:rPr>
              <a:t> </a:t>
            </a:r>
            <a:r>
              <a:rPr lang="en-US" sz="2800" b="1" dirty="0" smtClean="0">
                <a:solidFill>
                  <a:srgbClr val="B20225"/>
                </a:solidFill>
              </a:rPr>
              <a:t>F</a:t>
            </a:r>
            <a:r>
              <a:rPr lang="en-US" sz="2800" b="1" baseline="-25000" dirty="0" smtClean="0">
                <a:solidFill>
                  <a:srgbClr val="B20225"/>
                </a:solidFill>
              </a:rPr>
              <a:t>+</a:t>
            </a:r>
            <a:r>
              <a:rPr lang="en-US" sz="2800" b="1" dirty="0" smtClean="0">
                <a:solidFill>
                  <a:srgbClr val="B20225"/>
                </a:solidFill>
              </a:rPr>
              <a:t> = 0.775 ±</a:t>
            </a:r>
            <a:br>
              <a:rPr lang="en-US" sz="2800" b="1" dirty="0" smtClean="0">
                <a:solidFill>
                  <a:srgbClr val="B20225"/>
                </a:solidFill>
              </a:rPr>
            </a:br>
            <a:r>
              <a:rPr lang="en-US" sz="2800" b="1" dirty="0" smtClean="0">
                <a:solidFill>
                  <a:srgbClr val="B20225"/>
                </a:solidFill>
              </a:rPr>
              <a:t>                  0.056</a:t>
            </a:r>
            <a:endParaRPr lang="en-US" sz="2800" b="1" dirty="0">
              <a:solidFill>
                <a:srgbClr val="B202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18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4730</TotalTime>
  <Words>443</Words>
  <Application>Microsoft Macintosh PowerPoint</Application>
  <PresentationFormat>On-screen Show (4:3)</PresentationFormat>
  <Paragraphs>61</Paragraphs>
  <Slides>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KsPiPi vs 4Pi – peaking bkg</vt:lpstr>
      <vt:lpstr>KsPiPi vs 4Pi – peaking bkg</vt:lpstr>
      <vt:lpstr>KsPiPi vs 4Pi - efficiency</vt:lpstr>
      <vt:lpstr>KsPiPi vs 4Pi - Ti</vt:lpstr>
      <vt:lpstr>KsPiPi vs 4Pi - Mi</vt:lpstr>
      <vt:lpstr>KlPiPi vs 4Pi  </vt:lpstr>
      <vt:lpstr>F+</vt:lpstr>
    </vt:vector>
  </TitlesOfParts>
  <Company>Particle Physics Research Group, School of 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Prouve</dc:creator>
  <cp:lastModifiedBy>Claire Prouve</cp:lastModifiedBy>
  <cp:revision>171</cp:revision>
  <dcterms:created xsi:type="dcterms:W3CDTF">2013-12-05T15:25:25Z</dcterms:created>
  <dcterms:modified xsi:type="dcterms:W3CDTF">2014-12-11T12:50:15Z</dcterms:modified>
</cp:coreProperties>
</file>