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63" r:id="rId4"/>
    <p:sldId id="264" r:id="rId5"/>
    <p:sldId id="265" r:id="rId6"/>
    <p:sldId id="26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0225"/>
    <a:srgbClr val="FE00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30" autoAdjust="0"/>
    <p:restoredTop sz="94660"/>
  </p:normalViewPr>
  <p:slideViewPr>
    <p:cSldViewPr snapToGrid="0" snapToObjects="1">
      <p:cViewPr>
        <p:scale>
          <a:sx n="112" d="100"/>
          <a:sy n="112" d="100"/>
        </p:scale>
        <p:origin x="-1376" y="-4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D00D4-E2C4-744A-AA54-B3888C6B8712}" type="datetimeFigureOut">
              <a:rPr lang="en-US" smtClean="0"/>
              <a:t>08/07/2016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1969A9-D82A-A149-9479-B5BD6CAB3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4732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57908-4593-0B4C-9584-692894D5D690}" type="datetimeFigureOut">
              <a:rPr lang="en-US" smtClean="0"/>
              <a:t>08/07/2016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415F4-CDB4-A440-BDC4-425127882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214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E7B1-1B26-8F4A-8A6D-33E0F63F5C7A}" type="datetime1">
              <a:rPr lang="en-GB" smtClean="0"/>
              <a:t>08/07/2016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1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27D34-CF08-1044-9627-9A0CBB8BE064}" type="datetime1">
              <a:rPr lang="en-GB" smtClean="0"/>
              <a:t>08/07/2016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71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054B-EBE0-034A-962A-D10EAE31BD8B}" type="datetime1">
              <a:rPr lang="en-GB" smtClean="0"/>
              <a:t>08/07/2016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03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2398"/>
            <a:ext cx="8229600" cy="751522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9EDF1-D686-D34A-941E-F181516A7440}" type="datetime1">
              <a:rPr lang="en-GB" smtClean="0"/>
              <a:t>08/07/2016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75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A5BC9-8E9D-8C42-ABB1-BDE8C019C2CA}" type="datetime1">
              <a:rPr lang="en-GB" smtClean="0"/>
              <a:t>08/07/2016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422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5655-C6E0-1D44-AE00-4DB2553FB2BD}" type="datetime1">
              <a:rPr lang="en-GB" smtClean="0"/>
              <a:t>08/07/2016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02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FF3E-0FAD-1D4C-BBB5-AC4D7A6AF6EE}" type="datetime1">
              <a:rPr lang="en-GB" smtClean="0"/>
              <a:t>08/07/2016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2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2185B-28AA-FB49-8185-80B8AA1B87CF}" type="datetime1">
              <a:rPr lang="en-GB" smtClean="0"/>
              <a:t>08/07/2016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5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354D-BE86-9A4C-A32A-6BF09FB760B2}" type="datetime1">
              <a:rPr lang="en-GB" smtClean="0"/>
              <a:t>08/07/2016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37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F5AF-728F-D541-93FC-BC3082D08BAC}" type="datetime1">
              <a:rPr lang="en-GB" smtClean="0"/>
              <a:t>08/07/2016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0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4654-6027-D246-90A1-C00AC9655D5B}" type="datetime1">
              <a:rPr lang="en-GB" smtClean="0"/>
              <a:t>08/07/2016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032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56021-ED20-ED45-9CE9-9A857AFF2C15}" type="datetime1">
              <a:rPr lang="en-GB" smtClean="0"/>
              <a:t>08/07/2016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33080" y="652689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1005ED7-F36D-1B40-8C90-AB2DC7502D6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-416560" y="-10160"/>
            <a:ext cx="10080625" cy="936625"/>
          </a:xfrm>
          <a:prstGeom prst="rect">
            <a:avLst/>
          </a:prstGeom>
          <a:solidFill>
            <a:srgbClr val="B20225"/>
          </a:solidFill>
          <a:ln w="9525">
            <a:solidFill>
              <a:srgbClr val="B20225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kern="1200"/>
          </a:p>
        </p:txBody>
      </p:sp>
    </p:spTree>
    <p:extLst>
      <p:ext uri="{BB962C8B-B14F-4D97-AF65-F5344CB8AC3E}">
        <p14:creationId xmlns:p14="http://schemas.microsoft.com/office/powerpoint/2010/main" val="1698628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wiki.cern.ch/twiki/bin/view/LHCb/ConferencePlot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3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061541"/>
            <a:ext cx="9520028" cy="2896539"/>
          </a:xfrm>
          <a:prstGeom prst="rect">
            <a:avLst/>
          </a:prstGeom>
          <a:solidFill>
            <a:srgbClr val="B2022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-152400" y="4226560"/>
            <a:ext cx="9672428" cy="467360"/>
          </a:xfrm>
          <a:prstGeom prst="rect">
            <a:avLst/>
          </a:prstGeom>
          <a:solidFill>
            <a:srgbClr val="FE0032"/>
          </a:solidFill>
          <a:ln>
            <a:solidFill>
              <a:srgbClr val="FE003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548640" y="-284480"/>
            <a:ext cx="10556240" cy="14020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19135" y="4232071"/>
            <a:ext cx="7324793" cy="634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45440" y="2652078"/>
            <a:ext cx="8229600" cy="883602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bg1"/>
                </a:solidFill>
              </a:rPr>
              <a:t>RICH Alignment Publicity plots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391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58750" y="860987"/>
            <a:ext cx="8873490" cy="4970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Publicity plots like in: </a:t>
            </a:r>
            <a:r>
              <a:rPr lang="en-US" sz="2000" dirty="0">
                <a:hlinkClick r:id="rId2"/>
              </a:rPr>
              <a:t>https://twiki.cern.ch/twiki/bin/view/LHCb/</a:t>
            </a:r>
            <a:r>
              <a:rPr lang="en-US" sz="2000" dirty="0" smtClean="0">
                <a:hlinkClick r:id="rId2"/>
              </a:rPr>
              <a:t>ConferencePlots</a:t>
            </a:r>
            <a:endParaRPr lang="en-US" sz="2000" dirty="0" smtClean="0"/>
          </a:p>
          <a:p>
            <a:pPr>
              <a:lnSpc>
                <a:spcPct val="150000"/>
              </a:lnSpc>
            </a:pPr>
            <a:endParaRPr lang="en-US" sz="20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dirty="0" smtClean="0"/>
              <a:t>Show changes </a:t>
            </a:r>
            <a:r>
              <a:rPr lang="en-US" sz="2000" dirty="0" err="1" smtClean="0"/>
              <a:t>w.r.t</a:t>
            </a:r>
            <a:r>
              <a:rPr lang="en-US" sz="2000" dirty="0" smtClean="0"/>
              <a:t> previous alignment:</a:t>
            </a:r>
            <a:br>
              <a:rPr lang="en-US" sz="2000" dirty="0" smtClean="0"/>
            </a:br>
            <a:r>
              <a:rPr lang="en-US" sz="2000" dirty="0" smtClean="0">
                <a:sym typeface="Wingdings"/>
              </a:rPr>
              <a:t> implies that the alignment is updated regularly 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b="1" dirty="0" smtClean="0">
                <a:solidFill>
                  <a:srgbClr val="000000"/>
                </a:solidFill>
              </a:rPr>
              <a:t>Show changes </a:t>
            </a:r>
            <a:r>
              <a:rPr lang="en-US" sz="2000" b="1" dirty="0" err="1" smtClean="0">
                <a:solidFill>
                  <a:srgbClr val="000000"/>
                </a:solidFill>
              </a:rPr>
              <a:t>w.r.t</a:t>
            </a:r>
            <a:r>
              <a:rPr lang="en-US" sz="2000" b="1" dirty="0" smtClean="0">
                <a:solidFill>
                  <a:srgbClr val="000000"/>
                </a:solidFill>
              </a:rPr>
              <a:t>. current database</a:t>
            </a:r>
            <a:br>
              <a:rPr lang="en-US" sz="2000" b="1" dirty="0" smtClean="0">
                <a:solidFill>
                  <a:srgbClr val="000000"/>
                </a:solidFill>
              </a:rPr>
            </a:br>
            <a:r>
              <a:rPr lang="en-US" sz="2000" dirty="0" smtClean="0">
                <a:solidFill>
                  <a:srgbClr val="000000"/>
                </a:solidFill>
                <a:sym typeface="Wingdings"/>
              </a:rPr>
              <a:t> plots might be misunderstood (?)</a:t>
            </a:r>
            <a:endParaRPr lang="en-US" sz="2000" dirty="0" smtClean="0">
              <a:solidFill>
                <a:srgbClr val="000000"/>
              </a:solidFill>
            </a:endParaRP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b="1" dirty="0" smtClean="0"/>
              <a:t>Possible plots:</a:t>
            </a:r>
          </a:p>
          <a:p>
            <a:pPr>
              <a:lnSpc>
                <a:spcPct val="130000"/>
              </a:lnSpc>
            </a:pPr>
            <a:r>
              <a:rPr lang="en-US" sz="2000" dirty="0" smtClean="0"/>
              <a:t>1. Example </a:t>
            </a:r>
            <a:r>
              <a:rPr lang="en-US" sz="2000" dirty="0"/>
              <a:t>mirror and show in one plot the tilts in y and </a:t>
            </a:r>
            <a:r>
              <a:rPr lang="en-US" sz="2000" dirty="0" smtClean="0"/>
              <a:t>z</a:t>
            </a:r>
            <a:br>
              <a:rPr lang="en-US" sz="2000" dirty="0" smtClean="0"/>
            </a:br>
            <a:r>
              <a:rPr lang="en-US" sz="2000" dirty="0" smtClean="0"/>
              <a:t>2</a:t>
            </a:r>
            <a:r>
              <a:rPr lang="en-US" sz="2000" dirty="0"/>
              <a:t>. A</a:t>
            </a:r>
            <a:r>
              <a:rPr lang="en-US" sz="2000" dirty="0" smtClean="0"/>
              <a:t>ll </a:t>
            </a:r>
            <a:r>
              <a:rPr lang="en-US" sz="2000" dirty="0"/>
              <a:t>primary mirrors of RICH1 in y or z (4 </a:t>
            </a:r>
            <a:r>
              <a:rPr lang="en-US" sz="2000" dirty="0" smtClean="0"/>
              <a:t>points per alignment)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3</a:t>
            </a:r>
            <a:r>
              <a:rPr lang="en-US" sz="2000" dirty="0"/>
              <a:t>. </a:t>
            </a:r>
            <a:r>
              <a:rPr lang="en-US" sz="2000" dirty="0" smtClean="0"/>
              <a:t>Average of absolute values of tilts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454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r>
              <a:rPr lang="en-US" dirty="0" smtClean="0"/>
              <a:t>1. Example mirror in y &amp; z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83301" y="26459366"/>
            <a:ext cx="1918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Ψ</a:t>
            </a:r>
            <a:r>
              <a:rPr lang="en-US" sz="4000" dirty="0" smtClean="0"/>
              <a:t>(3770)</a:t>
            </a:r>
            <a:endParaRPr lang="en-US" sz="4000" dirty="0"/>
          </a:p>
        </p:txBody>
      </p:sp>
      <p:sp>
        <p:nvSpPr>
          <p:cNvPr id="9" name="Oval 8"/>
          <p:cNvSpPr/>
          <p:nvPr/>
        </p:nvSpPr>
        <p:spPr>
          <a:xfrm>
            <a:off x="4239438" y="27040257"/>
            <a:ext cx="273172" cy="29198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635701" y="26611766"/>
            <a:ext cx="1918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Ψ</a:t>
            </a:r>
            <a:r>
              <a:rPr lang="en-US" sz="4000" dirty="0" smtClean="0"/>
              <a:t>(3770)</a:t>
            </a:r>
            <a:endParaRPr lang="en-US" sz="4000" dirty="0"/>
          </a:p>
        </p:txBody>
      </p:sp>
      <p:sp>
        <p:nvSpPr>
          <p:cNvPr id="11" name="Oval 10"/>
          <p:cNvSpPr/>
          <p:nvPr/>
        </p:nvSpPr>
        <p:spPr>
          <a:xfrm>
            <a:off x="4391838" y="27192657"/>
            <a:ext cx="273172" cy="29198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788101" y="26764166"/>
            <a:ext cx="1918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Ψ</a:t>
            </a:r>
            <a:r>
              <a:rPr lang="en-US" sz="4000" dirty="0" smtClean="0"/>
              <a:t>(3770)</a:t>
            </a:r>
            <a:endParaRPr lang="en-US" sz="4000" dirty="0"/>
          </a:p>
        </p:txBody>
      </p:sp>
      <p:sp>
        <p:nvSpPr>
          <p:cNvPr id="13" name="Oval 12"/>
          <p:cNvSpPr/>
          <p:nvPr/>
        </p:nvSpPr>
        <p:spPr>
          <a:xfrm>
            <a:off x="4544238" y="27345057"/>
            <a:ext cx="273172" cy="29198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940501" y="26916566"/>
            <a:ext cx="1918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Ψ</a:t>
            </a:r>
            <a:r>
              <a:rPr lang="en-US" sz="4000" dirty="0" smtClean="0"/>
              <a:t>(3770)</a:t>
            </a:r>
            <a:endParaRPr lang="en-US" sz="4000" dirty="0"/>
          </a:p>
        </p:txBody>
      </p:sp>
      <p:sp>
        <p:nvSpPr>
          <p:cNvPr id="15" name="Oval 14"/>
          <p:cNvSpPr/>
          <p:nvPr/>
        </p:nvSpPr>
        <p:spPr>
          <a:xfrm>
            <a:off x="4696638" y="27497457"/>
            <a:ext cx="273172" cy="29198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3</a:t>
            </a:fld>
            <a:endParaRPr lang="en-US"/>
          </a:p>
        </p:txBody>
      </p:sp>
      <p:pic>
        <p:nvPicPr>
          <p:cNvPr id="3" name="Picture 2" descr="Rich1_all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8927"/>
            <a:ext cx="4391838" cy="2982112"/>
          </a:xfrm>
          <a:prstGeom prst="rect">
            <a:avLst/>
          </a:prstGeom>
        </p:spPr>
      </p:pic>
      <p:pic>
        <p:nvPicPr>
          <p:cNvPr id="6" name="Picture 5" descr="Rich1_all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010" y="965200"/>
            <a:ext cx="4350175" cy="2953822"/>
          </a:xfrm>
          <a:prstGeom prst="rect">
            <a:avLst/>
          </a:prstGeom>
        </p:spPr>
      </p:pic>
      <p:pic>
        <p:nvPicPr>
          <p:cNvPr id="16" name="Picture 15" descr="Rich2_all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010" y="3816710"/>
            <a:ext cx="4478990" cy="304129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57200" y="4309285"/>
            <a:ext cx="3178501" cy="1001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RICH1 primary mirror 3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RICH1 secondary mirror 14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RICH2 primary mirror 0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2744192" y="3816710"/>
            <a:ext cx="22679" cy="6966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3089365" y="3560831"/>
            <a:ext cx="1880445" cy="12555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2766871" y="5141193"/>
            <a:ext cx="205053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847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478434" cy="883602"/>
          </a:xfrm>
        </p:spPr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All primary mirrors of RICH1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83301" y="26459366"/>
            <a:ext cx="1918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Ψ</a:t>
            </a:r>
            <a:r>
              <a:rPr lang="en-US" sz="4000" dirty="0" smtClean="0"/>
              <a:t>(3770)</a:t>
            </a:r>
            <a:endParaRPr lang="en-US" sz="4000" dirty="0"/>
          </a:p>
        </p:txBody>
      </p:sp>
      <p:sp>
        <p:nvSpPr>
          <p:cNvPr id="9" name="Oval 8"/>
          <p:cNvSpPr/>
          <p:nvPr/>
        </p:nvSpPr>
        <p:spPr>
          <a:xfrm>
            <a:off x="4239438" y="27040257"/>
            <a:ext cx="273172" cy="29198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635701" y="26611766"/>
            <a:ext cx="1918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Ψ</a:t>
            </a:r>
            <a:r>
              <a:rPr lang="en-US" sz="4000" dirty="0" smtClean="0"/>
              <a:t>(3770)</a:t>
            </a:r>
            <a:endParaRPr lang="en-US" sz="4000" dirty="0"/>
          </a:p>
        </p:txBody>
      </p:sp>
      <p:sp>
        <p:nvSpPr>
          <p:cNvPr id="11" name="Oval 10"/>
          <p:cNvSpPr/>
          <p:nvPr/>
        </p:nvSpPr>
        <p:spPr>
          <a:xfrm>
            <a:off x="4391838" y="27192657"/>
            <a:ext cx="273172" cy="29198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788101" y="26764166"/>
            <a:ext cx="1918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Ψ</a:t>
            </a:r>
            <a:r>
              <a:rPr lang="en-US" sz="4000" dirty="0" smtClean="0"/>
              <a:t>(3770)</a:t>
            </a:r>
            <a:endParaRPr lang="en-US" sz="4000" dirty="0"/>
          </a:p>
        </p:txBody>
      </p:sp>
      <p:sp>
        <p:nvSpPr>
          <p:cNvPr id="13" name="Oval 12"/>
          <p:cNvSpPr/>
          <p:nvPr/>
        </p:nvSpPr>
        <p:spPr>
          <a:xfrm>
            <a:off x="4544238" y="27345057"/>
            <a:ext cx="273172" cy="29198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940501" y="26916566"/>
            <a:ext cx="1918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Ψ</a:t>
            </a:r>
            <a:r>
              <a:rPr lang="en-US" sz="4000" dirty="0" smtClean="0"/>
              <a:t>(3770)</a:t>
            </a:r>
            <a:endParaRPr lang="en-US" sz="4000" dirty="0"/>
          </a:p>
        </p:txBody>
      </p:sp>
      <p:sp>
        <p:nvSpPr>
          <p:cNvPr id="15" name="Oval 14"/>
          <p:cNvSpPr/>
          <p:nvPr/>
        </p:nvSpPr>
        <p:spPr>
          <a:xfrm>
            <a:off x="4696638" y="27497457"/>
            <a:ext cx="273172" cy="29198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Rich1_allin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0" y="942520"/>
            <a:ext cx="4591532" cy="3117707"/>
          </a:xfrm>
          <a:prstGeom prst="rect">
            <a:avLst/>
          </a:prstGeom>
        </p:spPr>
      </p:pic>
      <p:pic>
        <p:nvPicPr>
          <p:cNvPr id="5" name="Picture 4" descr="Rich1_allin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838" y="3631224"/>
            <a:ext cx="4752162" cy="32267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96638" y="1304126"/>
            <a:ext cx="2946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ym typeface="Wingdings"/>
              </a:rPr>
              <a:t> i</a:t>
            </a:r>
            <a:r>
              <a:rPr lang="en-US" sz="2400" dirty="0" smtClean="0"/>
              <a:t>n y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3333856" y="4348363"/>
            <a:ext cx="1335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Wingdings"/>
              </a:rPr>
              <a:t>i</a:t>
            </a:r>
            <a:r>
              <a:rPr lang="en-US" sz="2400" dirty="0" smtClean="0">
                <a:sym typeface="Wingdings"/>
              </a:rPr>
              <a:t>n z 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6831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478434" cy="883602"/>
          </a:xfrm>
        </p:spPr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Average tilts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83301" y="26459366"/>
            <a:ext cx="1918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Ψ</a:t>
            </a:r>
            <a:r>
              <a:rPr lang="en-US" sz="4000" dirty="0" smtClean="0"/>
              <a:t>(3770)</a:t>
            </a:r>
            <a:endParaRPr lang="en-US" sz="4000" dirty="0"/>
          </a:p>
        </p:txBody>
      </p:sp>
      <p:sp>
        <p:nvSpPr>
          <p:cNvPr id="9" name="Oval 8"/>
          <p:cNvSpPr/>
          <p:nvPr/>
        </p:nvSpPr>
        <p:spPr>
          <a:xfrm>
            <a:off x="4239438" y="27040257"/>
            <a:ext cx="273172" cy="29198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635701" y="26611766"/>
            <a:ext cx="1918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Ψ</a:t>
            </a:r>
            <a:r>
              <a:rPr lang="en-US" sz="4000" dirty="0" smtClean="0"/>
              <a:t>(3770)</a:t>
            </a:r>
            <a:endParaRPr lang="en-US" sz="4000" dirty="0"/>
          </a:p>
        </p:txBody>
      </p:sp>
      <p:sp>
        <p:nvSpPr>
          <p:cNvPr id="11" name="Oval 10"/>
          <p:cNvSpPr/>
          <p:nvPr/>
        </p:nvSpPr>
        <p:spPr>
          <a:xfrm>
            <a:off x="4391838" y="27192657"/>
            <a:ext cx="273172" cy="29198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788101" y="26764166"/>
            <a:ext cx="1918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Ψ</a:t>
            </a:r>
            <a:r>
              <a:rPr lang="en-US" sz="4000" dirty="0" smtClean="0"/>
              <a:t>(3770)</a:t>
            </a:r>
            <a:endParaRPr lang="en-US" sz="4000" dirty="0"/>
          </a:p>
        </p:txBody>
      </p:sp>
      <p:sp>
        <p:nvSpPr>
          <p:cNvPr id="13" name="Oval 12"/>
          <p:cNvSpPr/>
          <p:nvPr/>
        </p:nvSpPr>
        <p:spPr>
          <a:xfrm>
            <a:off x="4544238" y="27345057"/>
            <a:ext cx="273172" cy="29198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940501" y="26916566"/>
            <a:ext cx="1918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Ψ</a:t>
            </a:r>
            <a:r>
              <a:rPr lang="en-US" sz="4000" dirty="0" smtClean="0"/>
              <a:t>(3770)</a:t>
            </a:r>
            <a:endParaRPr lang="en-US" sz="4000" dirty="0"/>
          </a:p>
        </p:txBody>
      </p:sp>
      <p:sp>
        <p:nvSpPr>
          <p:cNvPr id="15" name="Oval 14"/>
          <p:cNvSpPr/>
          <p:nvPr/>
        </p:nvSpPr>
        <p:spPr>
          <a:xfrm>
            <a:off x="4696638" y="27497457"/>
            <a:ext cx="273172" cy="29198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953311" y="1426865"/>
            <a:ext cx="30843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Average of absolute values of tilts. Error bars reach from biggest to smallest tilt.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Same plot for</a:t>
            </a:r>
            <a:br>
              <a:rPr lang="en-US" sz="2000" dirty="0" smtClean="0"/>
            </a:br>
            <a:r>
              <a:rPr lang="en-US" sz="2000" dirty="0" smtClean="0"/>
              <a:t>RICH1 secondary mirrors</a:t>
            </a:r>
            <a:br>
              <a:rPr lang="en-US" sz="2000" dirty="0" smtClean="0"/>
            </a:br>
            <a:r>
              <a:rPr lang="en-US" sz="2000" dirty="0" smtClean="0"/>
              <a:t>RICH2 primary mirrors</a:t>
            </a:r>
            <a:br>
              <a:rPr lang="en-US" sz="2000" dirty="0" smtClean="0"/>
            </a:br>
            <a:r>
              <a:rPr lang="en-US" sz="2000" dirty="0" smtClean="0"/>
              <a:t>RICH2 secondary mirrors</a:t>
            </a:r>
            <a:endParaRPr lang="en-US" sz="2000" dirty="0"/>
          </a:p>
        </p:txBody>
      </p:sp>
      <p:pic>
        <p:nvPicPr>
          <p:cNvPr id="4" name="Picture 3" descr="Rich1_absav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55178" y="454161"/>
            <a:ext cx="2771911" cy="4082269"/>
          </a:xfrm>
          <a:prstGeom prst="rect">
            <a:avLst/>
          </a:prstGeom>
        </p:spPr>
      </p:pic>
      <p:pic>
        <p:nvPicPr>
          <p:cNvPr id="5" name="Picture 4" descr="Rich1_absav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85720" y="3295692"/>
            <a:ext cx="2901125" cy="42725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6076" y="829117"/>
            <a:ext cx="5941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RICH1 primary </a:t>
            </a:r>
            <a:r>
              <a:rPr lang="en-US" sz="2400" b="1" dirty="0" smtClean="0"/>
              <a:t>mirrors in y</a:t>
            </a:r>
            <a:endParaRPr 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-59949" y="3750577"/>
            <a:ext cx="5941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RICH1 </a:t>
            </a:r>
            <a:r>
              <a:rPr lang="en-US" sz="2400" b="1" dirty="0" smtClean="0"/>
              <a:t>secondary</a:t>
            </a:r>
            <a:r>
              <a:rPr lang="en-US" sz="2400" b="1" dirty="0" smtClean="0"/>
              <a:t> mirrors in y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6535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478434" cy="883602"/>
          </a:xfrm>
        </p:spPr>
        <p:txBody>
          <a:bodyPr/>
          <a:lstStyle/>
          <a:p>
            <a:r>
              <a:rPr lang="en-US" dirty="0" smtClean="0"/>
              <a:t>4. All mirrors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83301" y="26459366"/>
            <a:ext cx="1918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Ψ</a:t>
            </a:r>
            <a:r>
              <a:rPr lang="en-US" sz="4000" dirty="0" smtClean="0"/>
              <a:t>(3770)</a:t>
            </a:r>
            <a:endParaRPr lang="en-US" sz="4000" dirty="0"/>
          </a:p>
        </p:txBody>
      </p:sp>
      <p:sp>
        <p:nvSpPr>
          <p:cNvPr id="9" name="Oval 8"/>
          <p:cNvSpPr/>
          <p:nvPr/>
        </p:nvSpPr>
        <p:spPr>
          <a:xfrm>
            <a:off x="4239438" y="27040257"/>
            <a:ext cx="273172" cy="29198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635701" y="26611766"/>
            <a:ext cx="1918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Ψ</a:t>
            </a:r>
            <a:r>
              <a:rPr lang="en-US" sz="4000" dirty="0" smtClean="0"/>
              <a:t>(3770)</a:t>
            </a:r>
            <a:endParaRPr lang="en-US" sz="4000" dirty="0"/>
          </a:p>
        </p:txBody>
      </p:sp>
      <p:sp>
        <p:nvSpPr>
          <p:cNvPr id="11" name="Oval 10"/>
          <p:cNvSpPr/>
          <p:nvPr/>
        </p:nvSpPr>
        <p:spPr>
          <a:xfrm>
            <a:off x="4391838" y="27192657"/>
            <a:ext cx="273172" cy="29198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788101" y="26764166"/>
            <a:ext cx="1918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Ψ</a:t>
            </a:r>
            <a:r>
              <a:rPr lang="en-US" sz="4000" dirty="0" smtClean="0"/>
              <a:t>(3770)</a:t>
            </a:r>
            <a:endParaRPr lang="en-US" sz="4000" dirty="0"/>
          </a:p>
        </p:txBody>
      </p:sp>
      <p:sp>
        <p:nvSpPr>
          <p:cNvPr id="13" name="Oval 12"/>
          <p:cNvSpPr/>
          <p:nvPr/>
        </p:nvSpPr>
        <p:spPr>
          <a:xfrm>
            <a:off x="4544238" y="27345057"/>
            <a:ext cx="273172" cy="29198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940501" y="26916566"/>
            <a:ext cx="1918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Ψ</a:t>
            </a:r>
            <a:r>
              <a:rPr lang="en-US" sz="4000" dirty="0" smtClean="0"/>
              <a:t>(3770)</a:t>
            </a:r>
            <a:endParaRPr lang="en-US" sz="4000" dirty="0"/>
          </a:p>
        </p:txBody>
      </p:sp>
      <p:sp>
        <p:nvSpPr>
          <p:cNvPr id="15" name="Oval 14"/>
          <p:cNvSpPr/>
          <p:nvPr/>
        </p:nvSpPr>
        <p:spPr>
          <a:xfrm>
            <a:off x="4696638" y="27497457"/>
            <a:ext cx="273172" cy="29198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6076" y="965200"/>
            <a:ext cx="5941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RICH2 primary mirrors in y</a:t>
            </a:r>
            <a:endParaRPr lang="en-US" sz="2400" b="1" dirty="0"/>
          </a:p>
        </p:txBody>
      </p:sp>
      <p:pic>
        <p:nvPicPr>
          <p:cNvPr id="4" name="Picture 3" descr="Rich2_allin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2987"/>
            <a:ext cx="7200900" cy="488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497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3716</TotalTime>
  <Words>173</Words>
  <Application>Microsoft Macintosh PowerPoint</Application>
  <PresentationFormat>On-screen Show (4:3)</PresentationFormat>
  <Paragraphs>44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Overview</vt:lpstr>
      <vt:lpstr>1. Example mirror in y &amp; z</vt:lpstr>
      <vt:lpstr>2. All primary mirrors of RICH1</vt:lpstr>
      <vt:lpstr>3. Average tilts</vt:lpstr>
      <vt:lpstr>4. All mirrors</vt:lpstr>
    </vt:vector>
  </TitlesOfParts>
  <Company>Particle Physics Research Group, School of Physics, University of Bristol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Claire Prouve</dc:creator>
  <cp:lastModifiedBy>Claire Prouve</cp:lastModifiedBy>
  <cp:revision>161</cp:revision>
  <dcterms:created xsi:type="dcterms:W3CDTF">2013-12-05T15:25:25Z</dcterms:created>
  <dcterms:modified xsi:type="dcterms:W3CDTF">2016-07-08T11:57:15Z</dcterms:modified>
</cp:coreProperties>
</file>