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8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0D4-E2C4-744A-AA54-B3888C6B8712}" type="datetimeFigureOut">
              <a:rPr lang="en-US" smtClean="0"/>
              <a:t>21/02/2014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9A9-D82A-A149-9479-B5BD6CA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3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57908-4593-0B4C-9584-692894D5D690}" type="datetimeFigureOut">
              <a:rPr lang="en-US" smtClean="0"/>
              <a:t>21/02/2014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15F4-CDB4-A440-BDC4-42512788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7B1-1B26-8F4A-8A6D-33E0F63F5C7A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7D34-CF08-1044-9627-9A0CBB8BE064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054B-EBE0-034A-962A-D10EAE31BD8B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DF1-D686-D34A-941E-F181516A7440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5BC9-8E9D-8C42-ABB1-BDE8C019C2CA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5655-C6E0-1D44-AE00-4DB2553FB2BD}" type="datetime1">
              <a:rPr lang="en-GB" smtClean="0"/>
              <a:t>21/02/2014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3E-0FAD-1D4C-BBB5-AC4D7A6AF6EE}" type="datetime1">
              <a:rPr lang="en-GB" smtClean="0"/>
              <a:t>21/02/2014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85B-28AA-FB49-8185-80B8AA1B87CF}" type="datetime1">
              <a:rPr lang="en-GB" smtClean="0"/>
              <a:t>21/02/2014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354D-BE86-9A4C-A32A-6BF09FB760B2}" type="datetime1">
              <a:rPr lang="en-GB" smtClean="0"/>
              <a:t>21/02/2014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F5AF-728F-D541-93FC-BC3082D08BAC}" type="datetime1">
              <a:rPr lang="en-GB" smtClean="0"/>
              <a:t>21/02/2014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4654-6027-D246-90A1-C00AC9655D5B}" type="datetime1">
              <a:rPr lang="en-GB" smtClean="0"/>
              <a:t>21/02/2014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6021-ED20-ED45-9CE9-9A857AFF2C15}" type="datetime1">
              <a:rPr lang="en-GB" smtClean="0"/>
              <a:t>21/02/2014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61541"/>
            <a:ext cx="9520028" cy="2896539"/>
          </a:xfrm>
          <a:prstGeom prst="rect">
            <a:avLst/>
          </a:prstGeom>
          <a:solidFill>
            <a:srgbClr val="B202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422656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9135" y="423207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Claire Prouve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5440" y="2652078"/>
            <a:ext cx="8229600" cy="8836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MCMC and correlated Pairs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DalitzMCMC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750" y="1121807"/>
            <a:ext cx="887349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MCMC:</a:t>
            </a:r>
            <a:r>
              <a:rPr lang="en-US" dirty="0" smtClean="0"/>
              <a:t> Markov Chain Monte Carlo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     implemented in MINT by Jeremy (</a:t>
            </a:r>
            <a:r>
              <a:rPr lang="en-US" dirty="0" err="1" smtClean="0"/>
              <a:t>Veronika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     tests by Jeremy look good!</a:t>
            </a:r>
          </a:p>
          <a:p>
            <a:pPr>
              <a:lnSpc>
                <a:spcPct val="150000"/>
              </a:lnSpc>
            </a:pP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008000"/>
                </a:solidFill>
              </a:rPr>
              <a:t>super fast</a:t>
            </a:r>
            <a:r>
              <a:rPr lang="en-US" dirty="0" smtClean="0"/>
              <a:t> but </a:t>
            </a:r>
            <a:r>
              <a:rPr lang="en-US" b="1" dirty="0" smtClean="0">
                <a:solidFill>
                  <a:srgbClr val="FF0000"/>
                </a:solidFill>
              </a:rPr>
              <a:t>biased for small number of events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     -&gt; make huge sample and randomly select events</a:t>
            </a:r>
          </a:p>
          <a:p>
            <a:endParaRPr lang="en-US" dirty="0"/>
          </a:p>
          <a:p>
            <a:r>
              <a:rPr lang="en-US" b="1" u="sng" dirty="0" smtClean="0"/>
              <a:t>New</a:t>
            </a:r>
            <a:r>
              <a:rPr lang="en-US" dirty="0" smtClean="0"/>
              <a:t>:    </a:t>
            </a:r>
            <a:r>
              <a:rPr lang="en-US" i="1" dirty="0" err="1" smtClean="0"/>
              <a:t>DalitzMCMC</a:t>
            </a:r>
            <a:r>
              <a:rPr lang="en-US" dirty="0" smtClean="0"/>
              <a:t> now automatically generates a huge sample and randomly selects the</a:t>
            </a:r>
          </a:p>
          <a:p>
            <a:r>
              <a:rPr lang="en-US" dirty="0"/>
              <a:t>	</a:t>
            </a:r>
            <a:r>
              <a:rPr lang="en-US" dirty="0" smtClean="0"/>
              <a:t>     amount you need:</a:t>
            </a:r>
          </a:p>
          <a:p>
            <a:r>
              <a:rPr lang="en-US" dirty="0"/>
              <a:t>	 </a:t>
            </a:r>
            <a:r>
              <a:rPr lang="en-US" dirty="0" smtClean="0"/>
              <a:t>    in </a:t>
            </a:r>
            <a:r>
              <a:rPr lang="en-US" dirty="0" err="1" smtClean="0"/>
              <a:t>DalitzMCMC.h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000000"/>
                </a:solidFill>
              </a:rPr>
              <a:t>void </a:t>
            </a:r>
            <a:r>
              <a:rPr lang="en-US" b="1" dirty="0" err="1">
                <a:solidFill>
                  <a:srgbClr val="000000"/>
                </a:solidFill>
              </a:rPr>
              <a:t>FillEventList</a:t>
            </a:r>
            <a:r>
              <a:rPr lang="en-US" b="1" dirty="0">
                <a:solidFill>
                  <a:srgbClr val="000000"/>
                </a:solidFill>
              </a:rPr>
              <a:t>( </a:t>
            </a:r>
            <a:r>
              <a:rPr lang="en-US" b="1" dirty="0" err="1">
                <a:solidFill>
                  <a:srgbClr val="000000"/>
                </a:solidFill>
              </a:rPr>
              <a:t>DalitzEventList</a:t>
            </a:r>
            <a:r>
              <a:rPr lang="en-US" b="1" dirty="0">
                <a:solidFill>
                  <a:srgbClr val="000000"/>
                </a:solidFill>
              </a:rPr>
              <a:t>&amp; </a:t>
            </a:r>
            <a:r>
              <a:rPr lang="en-US" b="1" dirty="0" err="1" smtClean="0">
                <a:solidFill>
                  <a:srgbClr val="000000"/>
                </a:solidFill>
              </a:rPr>
              <a:t>eventList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</a:rPr>
              <a:t>                                  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b="1" dirty="0">
                <a:solidFill>
                  <a:srgbClr val="0000FF"/>
                </a:solidFill>
              </a:rPr>
              <a:t> unsigned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&amp; </a:t>
            </a:r>
            <a:r>
              <a:rPr lang="en-US" b="1" dirty="0" err="1">
                <a:solidFill>
                  <a:srgbClr val="0000FF"/>
                </a:solidFill>
              </a:rPr>
              <a:t>NEvents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E0032"/>
                </a:solidFill>
              </a:rPr>
              <a:t>double </a:t>
            </a:r>
            <a:r>
              <a:rPr lang="en-US" b="1" dirty="0" err="1">
                <a:solidFill>
                  <a:srgbClr val="FE0032"/>
                </a:solidFill>
              </a:rPr>
              <a:t>rejectionFactor</a:t>
            </a:r>
            <a:r>
              <a:rPr lang="en-US" b="1" dirty="0">
                <a:solidFill>
                  <a:srgbClr val="FE0032"/>
                </a:solidFill>
              </a:rPr>
              <a:t> = 100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-&gt; only every 100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generated event gets put into the </a:t>
            </a:r>
            <a:r>
              <a:rPr lang="en-US" dirty="0" err="1" smtClean="0">
                <a:solidFill>
                  <a:srgbClr val="000000"/>
                </a:solidFill>
              </a:rPr>
              <a:t>eventlist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Correlated Pairs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1694" y="938927"/>
            <a:ext cx="8873490" cy="549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Generation of correlated </a:t>
            </a:r>
            <a:r>
              <a:rPr lang="en-US" b="1" u="sng" dirty="0"/>
              <a:t>p</a:t>
            </a:r>
            <a:r>
              <a:rPr lang="en-US" b="1" u="sng" dirty="0" smtClean="0"/>
              <a:t>airs:</a:t>
            </a:r>
            <a:r>
              <a:rPr lang="en-US" dirty="0" smtClean="0"/>
              <a:t> this is going on at </a:t>
            </a:r>
            <a:r>
              <a:rPr lang="en-US" dirty="0" err="1" smtClean="0"/>
              <a:t>CLEOc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dirty="0" smtClean="0"/>
              <a:t>But we can use the interference in the decay paths to extract some important parameters for our analysis!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 a class in MINT that can generate correlated pairs:</a:t>
            </a:r>
          </a:p>
          <a:p>
            <a:r>
              <a:rPr lang="en-US" dirty="0"/>
              <a:t> </a:t>
            </a:r>
            <a:r>
              <a:rPr lang="en-US" dirty="0" smtClean="0"/>
              <a:t>     use the MCMC method to generate an event with </a:t>
            </a:r>
            <a:r>
              <a:rPr lang="en-US" b="1" dirty="0" smtClean="0"/>
              <a:t>two final states</a:t>
            </a:r>
          </a:p>
          <a:p>
            <a:r>
              <a:rPr lang="en-US" b="1" dirty="0" smtClean="0"/>
              <a:t>   </a:t>
            </a:r>
            <a:r>
              <a:rPr lang="en-US" dirty="0" smtClean="0"/>
              <a:t>   that follows the PDF corresponding to </a:t>
            </a:r>
            <a:r>
              <a:rPr lang="en-US" dirty="0"/>
              <a:t>A(</a:t>
            </a:r>
            <a:r>
              <a:rPr lang="el-GR" dirty="0"/>
              <a:t>Ψ</a:t>
            </a:r>
            <a:r>
              <a:rPr lang="en-US" dirty="0"/>
              <a:t>(3770)-&gt; f1,f2</a:t>
            </a:r>
            <a:r>
              <a:rPr lang="en-US" dirty="0" smtClean="0"/>
              <a:t>).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8744" y="1899920"/>
            <a:ext cx="29565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70344" y="1816100"/>
            <a:ext cx="167640" cy="1676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5701" y="266117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4391838" y="271926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8101" y="267641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4544238" y="273450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0501" y="269165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696638" y="274974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145" y="1977152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</a:rPr>
              <a:t>Ψ</a:t>
            </a:r>
            <a:r>
              <a:rPr lang="en-US" b="1" dirty="0" smtClean="0">
                <a:solidFill>
                  <a:srgbClr val="008000"/>
                </a:solidFill>
              </a:rPr>
              <a:t>(3770)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947" y="1705094"/>
            <a:ext cx="39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f1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1622" y="1725414"/>
            <a:ext cx="40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f2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643" y="1597074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  <a:endParaRPr lang="en-US" baseline="30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930544" y="1960880"/>
            <a:ext cx="17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87628" y="1597074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  <a:endParaRPr lang="en-US" baseline="30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51902" y="1694934"/>
            <a:ext cx="17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987" y="2848789"/>
            <a:ext cx="22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  <a:r>
              <a:rPr lang="en-US" sz="1400" b="1" dirty="0" smtClean="0"/>
              <a:t>1/f2</a:t>
            </a:r>
            <a:r>
              <a:rPr lang="en-US" sz="1400" dirty="0" smtClean="0"/>
              <a:t>: final states accessible both by D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and D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decays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5513" y="1946394"/>
            <a:ext cx="29565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57113" y="1862574"/>
            <a:ext cx="167640" cy="1676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84914" y="2023626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</a:rPr>
              <a:t>Ψ</a:t>
            </a:r>
            <a:r>
              <a:rPr lang="en-US" b="1" dirty="0" smtClean="0">
                <a:solidFill>
                  <a:srgbClr val="008000"/>
                </a:solidFill>
              </a:rPr>
              <a:t>(3770)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1716" y="1751568"/>
            <a:ext cx="4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</a:rPr>
              <a:t>f</a:t>
            </a:r>
            <a:r>
              <a:rPr lang="en-GB" b="1" dirty="0" smtClean="0">
                <a:solidFill>
                  <a:srgbClr val="008000"/>
                </a:solidFill>
              </a:rPr>
              <a:t>’1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2073" y="1771888"/>
            <a:ext cx="46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</a:rPr>
              <a:t>f</a:t>
            </a:r>
            <a:r>
              <a:rPr lang="en-GB" b="1" dirty="0" smtClean="0">
                <a:solidFill>
                  <a:srgbClr val="008000"/>
                </a:solidFill>
              </a:rPr>
              <a:t>’2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9412" y="1643548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CP+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CP-</a:t>
            </a:r>
            <a:endParaRPr lang="en-US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7074397" y="1643548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CP-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CP+</a:t>
            </a:r>
            <a:endParaRPr lang="en-US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590184" y="2479457"/>
            <a:ext cx="35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Which one is it? I don</a:t>
            </a:r>
            <a:r>
              <a:rPr lang="fr-FR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3366FF"/>
                </a:solidFill>
              </a:rPr>
              <a:t>t know!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42" name="Straight Arrow Connector 41"/>
          <p:cNvCxnSpPr>
            <a:endCxn id="20" idx="2"/>
          </p:cNvCxnSpPr>
          <p:nvPr/>
        </p:nvCxnSpPr>
        <p:spPr>
          <a:xfrm flipH="1" flipV="1">
            <a:off x="1148984" y="2243405"/>
            <a:ext cx="121016" cy="36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96642" y="2192298"/>
            <a:ext cx="159743" cy="415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Full-time-Vs-Part-time-Study-dont-be-confused-panda-image-a-e13685493181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61" y="2489617"/>
            <a:ext cx="1823954" cy="11419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71920" y="2848789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  <a:r>
              <a:rPr lang="en-US" sz="1400" b="1" dirty="0" smtClean="0"/>
              <a:t>’1/f’2</a:t>
            </a:r>
            <a:r>
              <a:rPr lang="en-US" sz="1400" dirty="0" smtClean="0"/>
              <a:t>: final states accessible both by D</a:t>
            </a:r>
            <a:r>
              <a:rPr lang="en-US" sz="1400" baseline="30000" dirty="0" smtClean="0"/>
              <a:t>CP+</a:t>
            </a:r>
            <a:r>
              <a:rPr lang="en-US" sz="1400" dirty="0" smtClean="0"/>
              <a:t> and D</a:t>
            </a:r>
            <a:r>
              <a:rPr lang="en-US" sz="1400" baseline="30000" dirty="0" smtClean="0"/>
              <a:t>CP-</a:t>
            </a:r>
            <a:r>
              <a:rPr lang="en-US" sz="1400" dirty="0" smtClean="0"/>
              <a:t> decays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24521" y="3143846"/>
            <a:ext cx="132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03264" y="4632960"/>
            <a:ext cx="6247496" cy="369332"/>
          </a:xfrm>
          <a:prstGeom prst="rect">
            <a:avLst/>
          </a:prstGeom>
          <a:solidFill>
            <a:srgbClr val="FE0032"/>
          </a:solidFill>
          <a:ln w="38100" cmpd="sng">
            <a:solidFill>
              <a:srgbClr val="B2022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l-GR" dirty="0"/>
              <a:t>Ψ</a:t>
            </a:r>
            <a:r>
              <a:rPr lang="en-US" dirty="0"/>
              <a:t>(3770</a:t>
            </a:r>
            <a:r>
              <a:rPr lang="en-US" dirty="0" smtClean="0"/>
              <a:t>)-&gt; f1,f2) = A(D</a:t>
            </a:r>
            <a:r>
              <a:rPr lang="en-US" baseline="30000" dirty="0" smtClean="0"/>
              <a:t>0</a:t>
            </a:r>
            <a:r>
              <a:rPr lang="en-US" dirty="0" smtClean="0"/>
              <a:t>-&gt;f1)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A</a:t>
            </a:r>
            <a:r>
              <a:rPr lang="en-US" dirty="0"/>
              <a:t>(D</a:t>
            </a:r>
            <a:r>
              <a:rPr lang="en-US" baseline="30000" dirty="0"/>
              <a:t>0</a:t>
            </a:r>
            <a:r>
              <a:rPr lang="en-US" dirty="0"/>
              <a:t>-&gt;</a:t>
            </a:r>
            <a:r>
              <a:rPr lang="en-US" dirty="0" smtClean="0"/>
              <a:t>f2) -  </a:t>
            </a:r>
            <a:r>
              <a:rPr lang="en-US" dirty="0"/>
              <a:t>A(D</a:t>
            </a:r>
            <a:r>
              <a:rPr lang="en-US" baseline="30000" dirty="0"/>
              <a:t>0</a:t>
            </a:r>
            <a:r>
              <a:rPr lang="en-US" dirty="0"/>
              <a:t>-&gt;</a:t>
            </a:r>
            <a:r>
              <a:rPr lang="en-US" dirty="0" smtClean="0"/>
              <a:t>f2)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A(D</a:t>
            </a:r>
            <a:r>
              <a:rPr lang="en-US" baseline="30000" dirty="0"/>
              <a:t>0</a:t>
            </a:r>
            <a:r>
              <a:rPr lang="en-US" dirty="0"/>
              <a:t>-&gt;f1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372422" y="4732774"/>
            <a:ext cx="172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31882" y="4730988"/>
            <a:ext cx="172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DalitzMCMC_corrPairs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040" y="1426756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DalitzMCMC_corrPairs</a:t>
            </a:r>
            <a:r>
              <a:rPr lang="en-US" dirty="0"/>
              <a:t>( </a:t>
            </a:r>
            <a:r>
              <a:rPr lang="en-US" b="1" dirty="0" err="1">
                <a:solidFill>
                  <a:srgbClr val="3366FF"/>
                </a:solidFill>
              </a:rPr>
              <a:t>const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b="1" dirty="0" err="1">
                <a:solidFill>
                  <a:srgbClr val="3366FF"/>
                </a:solidFill>
              </a:rPr>
              <a:t>DalitzEventPattern</a:t>
            </a:r>
            <a:r>
              <a:rPr lang="en-US" b="1" dirty="0">
                <a:solidFill>
                  <a:srgbClr val="3366FF"/>
                </a:solidFill>
              </a:rPr>
              <a:t>&amp; pat1, 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</a:rPr>
              <a:t>	</a:t>
            </a:r>
            <a:r>
              <a:rPr lang="en-US" b="1" dirty="0" smtClean="0">
                <a:solidFill>
                  <a:srgbClr val="3366FF"/>
                </a:solidFill>
              </a:rPr>
              <a:t>			        </a:t>
            </a:r>
            <a:r>
              <a:rPr lang="en-US" b="1" dirty="0" err="1" smtClean="0">
                <a:solidFill>
                  <a:srgbClr val="3366FF"/>
                </a:solidFill>
              </a:rPr>
              <a:t>const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b="1" dirty="0" err="1">
                <a:solidFill>
                  <a:srgbClr val="3366FF"/>
                </a:solidFill>
              </a:rPr>
              <a:t>DalitzEventPattern</a:t>
            </a:r>
            <a:r>
              <a:rPr lang="en-US" b="1" dirty="0">
                <a:solidFill>
                  <a:srgbClr val="3366FF"/>
                </a:solidFill>
              </a:rPr>
              <a:t>&amp; pat2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&amp; seed=0 );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040" y="2290356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FillEventList</a:t>
            </a:r>
            <a:r>
              <a:rPr lang="en-US" dirty="0"/>
              <a:t>( </a:t>
            </a:r>
            <a:r>
              <a:rPr lang="en-US" b="1" dirty="0" err="1">
                <a:solidFill>
                  <a:srgbClr val="FE0032"/>
                </a:solidFill>
              </a:rPr>
              <a:t>DalitzEventPairList</a:t>
            </a:r>
            <a:r>
              <a:rPr lang="en-US" b="1" dirty="0">
                <a:solidFill>
                  <a:srgbClr val="FE0032"/>
                </a:solidFill>
              </a:rPr>
              <a:t>&amp; </a:t>
            </a:r>
            <a:r>
              <a:rPr lang="en-US" b="1" dirty="0" err="1">
                <a:solidFill>
                  <a:srgbClr val="FE0032"/>
                </a:solidFill>
              </a:rPr>
              <a:t>myPairList</a:t>
            </a:r>
            <a:r>
              <a:rPr lang="en-US" b="1" dirty="0" smtClean="0">
                <a:solidFill>
                  <a:srgbClr val="FE0032"/>
                </a:solidFill>
              </a:rPr>
              <a:t>,</a:t>
            </a:r>
          </a:p>
          <a:p>
            <a:r>
              <a:rPr lang="en-US" dirty="0" smtClean="0"/>
              <a:t>	     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&amp; </a:t>
            </a:r>
            <a:r>
              <a:rPr lang="en-US" dirty="0" err="1"/>
              <a:t>NEvents</a:t>
            </a:r>
            <a:r>
              <a:rPr lang="en-US" dirty="0"/>
              <a:t>, double </a:t>
            </a:r>
            <a:r>
              <a:rPr lang="en-US" dirty="0" err="1"/>
              <a:t>rejectionFactor</a:t>
            </a:r>
            <a:r>
              <a:rPr lang="en-US" dirty="0"/>
              <a:t> = 100 );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720" y="1024374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Completely analogue to </a:t>
            </a:r>
            <a:r>
              <a:rPr lang="en-US" u="sng" dirty="0" err="1" smtClean="0"/>
              <a:t>DalitzMCMC</a:t>
            </a:r>
            <a:r>
              <a:rPr lang="en-US" u="sng" dirty="0"/>
              <a:t>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680" y="3558569"/>
            <a:ext cx="837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New structure to store (correlated) pairs analogue to </a:t>
            </a:r>
            <a:r>
              <a:rPr lang="en-US" u="sng" dirty="0" err="1" smtClean="0"/>
              <a:t>DalitzEventList</a:t>
            </a:r>
            <a:r>
              <a:rPr lang="en-US" u="sng" dirty="0" smtClean="0"/>
              <a:t>:</a:t>
            </a:r>
          </a:p>
          <a:p>
            <a:r>
              <a:rPr lang="en-US" b="1" dirty="0" smtClean="0">
                <a:solidFill>
                  <a:srgbClr val="FE0032"/>
                </a:solidFill>
              </a:rPr>
              <a:t>class </a:t>
            </a:r>
            <a:r>
              <a:rPr lang="en-US" b="1" dirty="0" err="1" smtClean="0">
                <a:solidFill>
                  <a:srgbClr val="FE0032"/>
                </a:solidFill>
              </a:rPr>
              <a:t>DalitzEventPairList</a:t>
            </a:r>
            <a:r>
              <a:rPr lang="en-US" b="1" dirty="0" smtClean="0">
                <a:solidFill>
                  <a:srgbClr val="FE0032"/>
                </a:solidFill>
              </a:rPr>
              <a:t>: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public </a:t>
            </a:r>
            <a:r>
              <a:rPr lang="en-US" b="1" dirty="0"/>
              <a:t>MINT::</a:t>
            </a:r>
            <a:r>
              <a:rPr lang="en-US" b="1" dirty="0" err="1"/>
              <a:t>EventList</a:t>
            </a:r>
            <a:r>
              <a:rPr lang="en-US" b="1" dirty="0"/>
              <a:t>&lt; </a:t>
            </a:r>
            <a:r>
              <a:rPr lang="en-US" b="1" dirty="0" err="1"/>
              <a:t>std</a:t>
            </a:r>
            <a:r>
              <a:rPr lang="en-US" b="1" dirty="0"/>
              <a:t>::pair&lt;</a:t>
            </a:r>
            <a:r>
              <a:rPr lang="en-US" b="1" dirty="0" err="1"/>
              <a:t>DalitzEvent</a:t>
            </a:r>
            <a:r>
              <a:rPr lang="en-US" b="1" dirty="0"/>
              <a:t>, </a:t>
            </a:r>
            <a:r>
              <a:rPr lang="en-US" b="1" dirty="0" err="1"/>
              <a:t>DalitzEvent</a:t>
            </a:r>
            <a:r>
              <a:rPr lang="en-US" b="1" dirty="0"/>
              <a:t>&gt; 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dirty="0" smtClean="0"/>
              <a:t>Same methods, for example: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bool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saveAsNtuple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::string&amp; </a:t>
            </a:r>
            <a:r>
              <a:rPr lang="en-US" dirty="0" err="1"/>
              <a:t>fname</a:t>
            </a:r>
            <a:r>
              <a:rPr lang="en-US" dirty="0"/>
              <a:t>="</a:t>
            </a:r>
            <a:r>
              <a:rPr lang="en-US" dirty="0" err="1"/>
              <a:t>DalitzEvents.root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addSij</a:t>
            </a:r>
            <a:r>
              <a:rPr lang="en-US" dirty="0"/>
              <a:t> = true)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Note: the PDG information about the D mesons in the tuple is obviously nonsense.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" y="1158240"/>
            <a:ext cx="132080" cy="1422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" y="3708400"/>
            <a:ext cx="132080" cy="1422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7440" y="6366510"/>
            <a:ext cx="681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If you want more info about the new classes come and ask me</a:t>
            </a:r>
            <a:r>
              <a:rPr lang="en-US" dirty="0" smtClean="0">
                <a:solidFill>
                  <a:srgbClr val="FE0032"/>
                </a:solidFill>
                <a:sym typeface="Wingdings"/>
              </a:rPr>
              <a:t></a:t>
            </a:r>
            <a:endParaRPr lang="en-US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503920" cy="751522"/>
          </a:xfrm>
        </p:spPr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DalitzMCMC_corrPairs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2590" y="1464548"/>
            <a:ext cx="29565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24190" y="1380728"/>
            <a:ext cx="167640" cy="1676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1991" y="1541780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</a:rPr>
              <a:t>Ψ</a:t>
            </a:r>
            <a:r>
              <a:rPr lang="en-US" b="1" dirty="0" smtClean="0">
                <a:solidFill>
                  <a:srgbClr val="008000"/>
                </a:solidFill>
              </a:rPr>
              <a:t>(3770)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000" y="1269722"/>
            <a:ext cx="76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8000"/>
                </a:solidFill>
              </a:rPr>
              <a:t>K</a:t>
            </a:r>
            <a:r>
              <a:rPr lang="en-GB" b="1" baseline="-25000" dirty="0" err="1" smtClean="0">
                <a:solidFill>
                  <a:srgbClr val="008000"/>
                </a:solidFill>
              </a:rPr>
              <a:t>s</a:t>
            </a:r>
            <a:r>
              <a:rPr lang="en-GB" b="1" dirty="0" err="1" smtClean="0">
                <a:solidFill>
                  <a:srgbClr val="008000"/>
                </a:solidFill>
              </a:rPr>
              <a:t>PiPi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9150" y="1290042"/>
            <a:ext cx="71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4 Pi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6489" y="1161702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CP+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CP-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41474" y="1161702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CP-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CP+</a:t>
            </a:r>
            <a:endParaRPr lang="en-US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2072640"/>
            <a:ext cx="8270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Amplitude for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/>
              <a:t>: D0-&gt;rho(770)0(-&gt;</a:t>
            </a:r>
            <a:r>
              <a:rPr lang="en-US" dirty="0" err="1"/>
              <a:t>pi+,pi</a:t>
            </a:r>
            <a:r>
              <a:rPr lang="en-US" dirty="0"/>
              <a:t>-),K(S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Amplitude </a:t>
            </a:r>
            <a:r>
              <a:rPr lang="en-US" dirty="0"/>
              <a:t>for the 4Pi:      D0[P]-&gt;rho(770)0(-&gt;</a:t>
            </a:r>
            <a:r>
              <a:rPr lang="en-US" dirty="0" err="1"/>
              <a:t>pi+,pi</a:t>
            </a:r>
            <a:r>
              <a:rPr lang="en-US" dirty="0"/>
              <a:t>-),rho(770)0(-&gt;</a:t>
            </a:r>
            <a:r>
              <a:rPr lang="en-US" dirty="0" err="1"/>
              <a:t>pi+,pi</a:t>
            </a:r>
            <a:r>
              <a:rPr lang="en-US" dirty="0"/>
              <a:t>-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						D0</a:t>
            </a:r>
            <a:r>
              <a:rPr lang="en-US" dirty="0"/>
              <a:t>-&gt;f(0)(980)0(-&gt;</a:t>
            </a:r>
            <a:r>
              <a:rPr lang="en-US" dirty="0" err="1"/>
              <a:t>pi+,pi</a:t>
            </a:r>
            <a:r>
              <a:rPr lang="en-US" dirty="0"/>
              <a:t>-),f(0)(980)0(-&gt;</a:t>
            </a:r>
            <a:r>
              <a:rPr lang="en-US" dirty="0" err="1"/>
              <a:t>pi+,pi</a:t>
            </a:r>
            <a:r>
              <a:rPr lang="en-US" dirty="0"/>
              <a:t>-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-</a:t>
            </a:r>
            <a:r>
              <a:rPr lang="en-US" b="1" dirty="0" smtClean="0"/>
              <a:t>&gt; If the correlation thing works, the </a:t>
            </a:r>
            <a:r>
              <a:rPr lang="en-US" b="1" dirty="0"/>
              <a:t>f(0)(980)0(-&gt;</a:t>
            </a:r>
            <a:r>
              <a:rPr lang="en-US" b="1" dirty="0" err="1"/>
              <a:t>pi+,pi</a:t>
            </a:r>
            <a:r>
              <a:rPr lang="en-US" b="1" dirty="0"/>
              <a:t>-</a:t>
            </a:r>
            <a:r>
              <a:rPr lang="en-US" b="1" dirty="0" smtClean="0"/>
              <a:t>) should be suppressed!</a:t>
            </a:r>
          </a:p>
          <a:p>
            <a:r>
              <a:rPr lang="en-US" dirty="0"/>
              <a:t>	</a:t>
            </a:r>
            <a:r>
              <a:rPr lang="en-US" dirty="0" smtClean="0"/>
              <a:t>					 </a:t>
            </a:r>
            <a:endParaRPr lang="en-US" dirty="0"/>
          </a:p>
        </p:txBody>
      </p:sp>
      <p:pic>
        <p:nvPicPr>
          <p:cNvPr id="4" name="Picture 3" descr="Screen Shot 2014-02-20 at 17.00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/>
          <a:stretch/>
        </p:blipFill>
        <p:spPr>
          <a:xfrm>
            <a:off x="10160" y="3826966"/>
            <a:ext cx="4653280" cy="2898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72309" y="3928626"/>
            <a:ext cx="83684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4 </a:t>
            </a:r>
            <a:r>
              <a:rPr lang="en-GB" b="1" dirty="0" smtClean="0"/>
              <a:t>Pi</a:t>
            </a:r>
          </a:p>
          <a:p>
            <a:r>
              <a:rPr lang="en-US" sz="1400" dirty="0" smtClean="0"/>
              <a:t>alone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500630" y="6427708"/>
            <a:ext cx="77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pi+,pi</a:t>
            </a:r>
            <a:r>
              <a:rPr lang="en-US" dirty="0"/>
              <a:t>-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9280" y="3826967"/>
            <a:ext cx="416560" cy="2472233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49680" y="3827652"/>
            <a:ext cx="416560" cy="2472233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Shot 2014-02-20 at 17.10.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0"/>
          <a:stretch/>
        </p:blipFill>
        <p:spPr>
          <a:xfrm>
            <a:off x="4663440" y="3827652"/>
            <a:ext cx="4582160" cy="286778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390308" y="4221014"/>
            <a:ext cx="18552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4 </a:t>
            </a:r>
            <a:r>
              <a:rPr lang="en-GB" b="1" dirty="0" smtClean="0"/>
              <a:t>Pi</a:t>
            </a:r>
          </a:p>
          <a:p>
            <a:r>
              <a:rPr lang="en-GB" sz="1400" dirty="0" smtClean="0"/>
              <a:t>w</a:t>
            </a:r>
            <a:r>
              <a:rPr lang="en-US" sz="1400" dirty="0" err="1" smtClean="0"/>
              <a:t>hile</a:t>
            </a:r>
            <a:r>
              <a:rPr lang="en-US" sz="1400" dirty="0" smtClean="0"/>
              <a:t> correlated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923280" y="3837186"/>
            <a:ext cx="416560" cy="2472233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36040" y="6387068"/>
            <a:ext cx="77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pi+,pi</a:t>
            </a:r>
            <a:r>
              <a:rPr lang="en-US" dirty="0"/>
              <a:t>-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81174" y="5229106"/>
            <a:ext cx="38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ρ</a:t>
            </a:r>
            <a:r>
              <a:rPr lang="en-US" b="1" baseline="30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90774" y="5239544"/>
            <a:ext cx="33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66"/>
                </a:solidFill>
              </a:rPr>
              <a:t>f</a:t>
            </a:r>
            <a:r>
              <a:rPr lang="en-US" b="1" baseline="30000" dirty="0" smtClean="0">
                <a:solidFill>
                  <a:srgbClr val="660066"/>
                </a:solidFill>
              </a:rPr>
              <a:t>0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23280" y="5239544"/>
            <a:ext cx="38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ρ</a:t>
            </a:r>
            <a:r>
              <a:rPr lang="en-US" b="1" baseline="30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13574" y="5013008"/>
            <a:ext cx="180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No f</a:t>
            </a:r>
            <a:r>
              <a:rPr lang="en-US" b="1" baseline="30000" dirty="0" smtClean="0">
                <a:solidFill>
                  <a:srgbClr val="660066"/>
                </a:solidFill>
              </a:rPr>
              <a:t>0</a:t>
            </a:r>
            <a:r>
              <a:rPr lang="en-US" b="1" dirty="0" smtClean="0">
                <a:solidFill>
                  <a:srgbClr val="660066"/>
                </a:solidFill>
              </a:rPr>
              <a:t>: </a:t>
            </a:r>
            <a:r>
              <a:rPr lang="en-US" b="1" dirty="0" err="1" smtClean="0">
                <a:solidFill>
                  <a:srgbClr val="660066"/>
                </a:solidFill>
              </a:rPr>
              <a:t>Yeay</a:t>
            </a:r>
            <a:r>
              <a:rPr lang="en-US" b="1" dirty="0" smtClean="0">
                <a:solidFill>
                  <a:srgbClr val="660066"/>
                </a:solidFill>
              </a:rPr>
              <a:t>!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3680" y="207264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CP even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3680" y="244197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CP even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680" y="279098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CP even</a:t>
            </a:r>
            <a:endParaRPr lang="en-US" b="1" dirty="0">
              <a:solidFill>
                <a:srgbClr val="660066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923280" y="2275840"/>
            <a:ext cx="182880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08240" y="2651760"/>
            <a:ext cx="359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49668" y="2976880"/>
            <a:ext cx="541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7924" y="4921329"/>
            <a:ext cx="185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Widths of the particles ‘slightly’ modified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52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132398"/>
            <a:ext cx="8503920" cy="751522"/>
          </a:xfrm>
        </p:spPr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DalitzMCMC_corrPairs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4000" y="1269722"/>
            <a:ext cx="76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8000"/>
                </a:solidFill>
              </a:rPr>
              <a:t>K</a:t>
            </a:r>
            <a:r>
              <a:rPr lang="en-GB" b="1" baseline="-25000" dirty="0" err="1" smtClean="0">
                <a:solidFill>
                  <a:srgbClr val="008000"/>
                </a:solidFill>
              </a:rPr>
              <a:t>s</a:t>
            </a:r>
            <a:r>
              <a:rPr lang="en-GB" b="1" dirty="0" err="1" smtClean="0">
                <a:solidFill>
                  <a:srgbClr val="008000"/>
                </a:solidFill>
              </a:rPr>
              <a:t>PiPi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9150" y="1290042"/>
            <a:ext cx="71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8000"/>
                </a:solidFill>
              </a:rPr>
              <a:t>4 Pi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000" y="2072640"/>
            <a:ext cx="827024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Amplitude for the K</a:t>
            </a:r>
            <a:r>
              <a:rPr lang="en-US" baseline="-25000" dirty="0" smtClean="0"/>
              <a:t>s</a:t>
            </a:r>
            <a:r>
              <a:rPr lang="en-US" dirty="0" smtClean="0"/>
              <a:t>π</a:t>
            </a:r>
            <a:r>
              <a:rPr lang="en-US" baseline="30000" dirty="0" smtClean="0"/>
              <a:t>+</a:t>
            </a:r>
            <a:r>
              <a:rPr lang="en-US" dirty="0" smtClean="0"/>
              <a:t>π</a:t>
            </a:r>
            <a:r>
              <a:rPr lang="en-US" baseline="30000" dirty="0" smtClean="0"/>
              <a:t>-</a:t>
            </a:r>
            <a:r>
              <a:rPr lang="en-US" dirty="0" smtClean="0"/>
              <a:t>: </a:t>
            </a:r>
            <a:r>
              <a:rPr lang="en-US" dirty="0"/>
              <a:t>D0-&gt;K*(892)bar-(-&gt;K(S)0,pi-),pi</a:t>
            </a:r>
            <a:r>
              <a:rPr lang="en-US" dirty="0" smtClean="0"/>
              <a:t>+</a:t>
            </a:r>
          </a:p>
          <a:p>
            <a:pPr marL="342900" indent="-342900">
              <a:buAutoNum type="arabicPeriod"/>
            </a:pPr>
            <a:r>
              <a:rPr lang="en-US" dirty="0" smtClean="0"/>
              <a:t>Amplitude </a:t>
            </a:r>
            <a:r>
              <a:rPr lang="en-US" dirty="0"/>
              <a:t>for the </a:t>
            </a:r>
            <a:r>
              <a:rPr lang="en-US" dirty="0" smtClean="0"/>
              <a:t>4</a:t>
            </a:r>
            <a:r>
              <a:rPr lang="en-US" dirty="0"/>
              <a:t>π</a:t>
            </a:r>
            <a:r>
              <a:rPr lang="en-US" dirty="0" smtClean="0"/>
              <a:t>:      D0</a:t>
            </a:r>
            <a:r>
              <a:rPr lang="en-US" dirty="0"/>
              <a:t>-&gt;a(1)(1260)+(-&gt;sigma10(-&gt;</a:t>
            </a:r>
            <a:r>
              <a:rPr lang="en-US" dirty="0" err="1"/>
              <a:t>pi+,pi</a:t>
            </a:r>
            <a:r>
              <a:rPr lang="en-US" dirty="0"/>
              <a:t>-),pi+),pi-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	        D0</a:t>
            </a:r>
            <a:r>
              <a:rPr lang="en-US" dirty="0"/>
              <a:t>-&gt;</a:t>
            </a:r>
            <a:r>
              <a:rPr lang="en-US" b="1" dirty="0"/>
              <a:t>a(1)(1260</a:t>
            </a:r>
            <a:r>
              <a:rPr lang="en-US" b="1" dirty="0" smtClean="0"/>
              <a:t>)-</a:t>
            </a:r>
            <a:r>
              <a:rPr lang="en-US" dirty="0" smtClean="0"/>
              <a:t>(</a:t>
            </a:r>
            <a:r>
              <a:rPr lang="en-US" dirty="0"/>
              <a:t>-&gt;sigma10(-&gt;</a:t>
            </a:r>
            <a:r>
              <a:rPr lang="en-US" dirty="0" err="1"/>
              <a:t>pi+,pi</a:t>
            </a:r>
            <a:r>
              <a:rPr lang="en-US" dirty="0"/>
              <a:t>-),</a:t>
            </a:r>
            <a:r>
              <a:rPr lang="en-US" dirty="0" smtClean="0"/>
              <a:t>pi-)</a:t>
            </a:r>
            <a:r>
              <a:rPr lang="en-US" dirty="0"/>
              <a:t>,</a:t>
            </a:r>
            <a:r>
              <a:rPr lang="en-US" dirty="0" smtClean="0"/>
              <a:t>pi+			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If we see the K*(892)bar in K</a:t>
            </a:r>
            <a:r>
              <a:rPr lang="en-US" baseline="-25000" dirty="0" smtClean="0"/>
              <a:t>S</a:t>
            </a:r>
            <a:r>
              <a:rPr lang="en-US" dirty="0"/>
              <a:t>π</a:t>
            </a:r>
            <a:r>
              <a:rPr lang="en-US" baseline="30000" dirty="0" smtClean="0"/>
              <a:t>-</a:t>
            </a:r>
            <a:r>
              <a:rPr lang="en-US" dirty="0" smtClean="0"/>
              <a:t>, the 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</a:t>
            </a:r>
            <a:r>
              <a:rPr lang="en-US" dirty="0" smtClean="0"/>
              <a:t>not be seen in </a:t>
            </a:r>
            <a:r>
              <a:rPr lang="en-US" dirty="0"/>
              <a:t>π</a:t>
            </a:r>
            <a:r>
              <a:rPr lang="en-US" baseline="30000" dirty="0" smtClean="0"/>
              <a:t>+</a:t>
            </a:r>
            <a:r>
              <a:rPr lang="en-US" dirty="0"/>
              <a:t>π</a:t>
            </a:r>
            <a:r>
              <a:rPr lang="en-US" baseline="30000" dirty="0" smtClean="0"/>
              <a:t>+</a:t>
            </a:r>
            <a:r>
              <a:rPr lang="en-US" dirty="0"/>
              <a:t>π</a:t>
            </a:r>
            <a:r>
              <a:rPr lang="en-US" baseline="30000" dirty="0" smtClean="0"/>
              <a:t>-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52590" y="1504156"/>
            <a:ext cx="29565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24190" y="1420336"/>
            <a:ext cx="167640" cy="167640"/>
          </a:xfrm>
          <a:prstGeom prst="ellipse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51991" y="1581388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</a:rPr>
              <a:t>Ψ</a:t>
            </a:r>
            <a:r>
              <a:rPr lang="en-US" b="1" dirty="0" smtClean="0">
                <a:solidFill>
                  <a:srgbClr val="008000"/>
                </a:solidFill>
              </a:rPr>
              <a:t>(3770)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6489" y="1201310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  <a:endParaRPr lang="en-US" baseline="30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84390" y="1565116"/>
            <a:ext cx="17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1474" y="1201310"/>
            <a:ext cx="5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</a:p>
          <a:p>
            <a:r>
              <a:rPr lang="en-GB" dirty="0" smtClean="0"/>
              <a:t>D</a:t>
            </a:r>
            <a:r>
              <a:rPr lang="en-GB" baseline="30000" dirty="0" smtClean="0"/>
              <a:t>0</a:t>
            </a:r>
            <a:endParaRPr lang="en-US" baseline="30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205748" y="1299170"/>
            <a:ext cx="17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7213600" y="1847641"/>
            <a:ext cx="375920" cy="986999"/>
          </a:xfrm>
          <a:prstGeom prst="rightBrace">
            <a:avLst/>
          </a:prstGeom>
          <a:ln>
            <a:solidFill>
              <a:srgbClr val="B2022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01280" y="1879600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Flavour</a:t>
            </a:r>
            <a:r>
              <a:rPr lang="en-US" dirty="0" smtClean="0"/>
              <a:t> specific states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1989" y="2834640"/>
            <a:ext cx="219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2836634" y="2720885"/>
            <a:ext cx="264160" cy="166549"/>
          </a:xfrm>
          <a:prstGeom prst="bentConnector3">
            <a:avLst>
              <a:gd name="adj1" fmla="val 107692"/>
            </a:avLst>
          </a:prstGeom>
          <a:ln>
            <a:solidFill>
              <a:srgbClr val="B2022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creen Shot 2014-02-20 at 17.5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3" y="3474720"/>
            <a:ext cx="5521333" cy="3200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40150" y="6490454"/>
            <a:ext cx="76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π</a:t>
            </a:r>
            <a:r>
              <a:rPr lang="en-US" baseline="30000" dirty="0" smtClean="0"/>
              <a:t>+</a:t>
            </a:r>
            <a:r>
              <a:rPr lang="en-US" dirty="0" smtClean="0"/>
              <a:t>π</a:t>
            </a:r>
            <a:r>
              <a:rPr lang="en-US" baseline="30000" dirty="0" smtClean="0"/>
              <a:t>+</a:t>
            </a:r>
            <a:r>
              <a:rPr lang="en-US" dirty="0" smtClean="0"/>
              <a:t>π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3714155" y="3743960"/>
            <a:ext cx="83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4 </a:t>
            </a:r>
            <a:r>
              <a:rPr lang="en-GB" b="1" dirty="0" smtClean="0"/>
              <a:t>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8468" y="4782344"/>
            <a:ext cx="54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Cut on 0.6GeV &lt; s(K</a:t>
            </a:r>
            <a:r>
              <a:rPr lang="en-US" b="1" dirty="0">
                <a:solidFill>
                  <a:srgbClr val="FF0000"/>
                </a:solidFill>
              </a:rPr>
              <a:t>(S)0,pi</a:t>
            </a:r>
            <a:r>
              <a:rPr lang="en-US" b="1" dirty="0" smtClean="0">
                <a:solidFill>
                  <a:srgbClr val="FF0000"/>
                </a:solidFill>
              </a:rPr>
              <a:t>-) &lt; 1GeV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which makes the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PiPi</a:t>
            </a:r>
            <a:r>
              <a:rPr lang="en-US" dirty="0" smtClean="0">
                <a:solidFill>
                  <a:srgbClr val="FF0000"/>
                </a:solidFill>
              </a:rPr>
              <a:t> come from a D</a:t>
            </a:r>
            <a:r>
              <a:rPr lang="en-US" baseline="30000" dirty="0" smtClean="0">
                <a:solidFill>
                  <a:srgbClr val="FF0000"/>
                </a:solidFill>
              </a:rPr>
              <a:t>0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2978" y="4218742"/>
            <a:ext cx="84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a(1)+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26079" y="4444048"/>
            <a:ext cx="297539" cy="60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65542" y="5161280"/>
            <a:ext cx="857161" cy="1026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5639" y="4326464"/>
            <a:ext cx="185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Width of a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‘slightly’ modified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827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132398"/>
            <a:ext cx="8503920" cy="751522"/>
          </a:xfrm>
        </p:spPr>
        <p:txBody>
          <a:bodyPr/>
          <a:lstStyle/>
          <a:p>
            <a:r>
              <a:rPr lang="en-US" dirty="0" smtClean="0"/>
              <a:t>Future MCMC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960" y="1180353"/>
            <a:ext cx="832104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Pull study to see when MCMC converges/ how reliable it is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Maybe see if we can reproduce the results of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analysis with our </a:t>
            </a:r>
            <a:r>
              <a:rPr lang="en-US" dirty="0" err="1" smtClean="0"/>
              <a:t>DalitzMCMC_corrPairs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/>
              <a:t>Analysiiiiiiiis</a:t>
            </a:r>
            <a:r>
              <a:rPr lang="en-US" dirty="0" smtClean="0"/>
              <a:t>!!!</a:t>
            </a:r>
            <a:endParaRPr lang="en-US" dirty="0"/>
          </a:p>
        </p:txBody>
      </p:sp>
      <p:pic>
        <p:nvPicPr>
          <p:cNvPr id="8" name="Picture 7" descr="Screen Shot 2014-02-11 at 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/>
          <a:stretch/>
        </p:blipFill>
        <p:spPr>
          <a:xfrm>
            <a:off x="1863860" y="3129902"/>
            <a:ext cx="5003800" cy="3688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30685" y="3567275"/>
            <a:ext cx="22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New physics?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7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555</Words>
  <Application>Microsoft Macintosh PowerPoint</Application>
  <PresentationFormat>On-screen Show (4:3)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DalitzMCMC</vt:lpstr>
      <vt:lpstr>Correlated Pairs</vt:lpstr>
      <vt:lpstr>DalitzMCMC_corrPairs</vt:lpstr>
      <vt:lpstr>Testing DalitzMCMC_corrPairs</vt:lpstr>
      <vt:lpstr>Testing DalitzMCMC_corrPairs</vt:lpstr>
      <vt:lpstr>Future MCMC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119</cp:revision>
  <dcterms:created xsi:type="dcterms:W3CDTF">2013-12-05T15:25:25Z</dcterms:created>
  <dcterms:modified xsi:type="dcterms:W3CDTF">2014-02-21T08:53:45Z</dcterms:modified>
</cp:coreProperties>
</file>