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72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7469-B154-D541-A62B-5092A7358735}" type="datetimeFigureOut">
              <a:rPr lang="en-US" smtClean="0"/>
              <a:t>02/07/2015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Lucida Sans"/>
                <a:cs typeface="Lucida Sans"/>
              </a:rPr>
              <a:t>F</a:t>
            </a:r>
            <a:r>
              <a:rPr lang="en-GB" b="1" baseline="-25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(</a:t>
            </a:r>
            <a:r>
              <a:rPr lang="en-GB" b="1" dirty="0" smtClean="0">
                <a:latin typeface="Lucida Sans"/>
                <a:cs typeface="Lucida Sans"/>
              </a:rPr>
              <a:t>4π) 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at 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CLEO-c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8306" y="1028819"/>
            <a:ext cx="84004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Lucida Sans"/>
                <a:cs typeface="Lucida Sans"/>
              </a:rPr>
              <a:t>Ultimate goal:</a:t>
            </a:r>
            <a:r>
              <a:rPr lang="en-US" sz="1400" dirty="0" smtClean="0">
                <a:latin typeface="Lucida Sans"/>
                <a:cs typeface="Lucida Sans"/>
              </a:rPr>
              <a:t> </a:t>
            </a:r>
            <a:r>
              <a:rPr lang="en-US" sz="1400" b="1" dirty="0" smtClean="0">
                <a:latin typeface="Lucida Sans"/>
                <a:cs typeface="Lucida Sans"/>
              </a:rPr>
              <a:t>model-independent </a:t>
            </a:r>
            <a:r>
              <a:rPr lang="en-US" sz="1400" b="1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400" dirty="0" smtClean="0">
                <a:latin typeface="Lucida Sans"/>
                <a:cs typeface="Lucida Sans"/>
              </a:rPr>
              <a:t> measurement at LHCb</a:t>
            </a:r>
          </a:p>
          <a:p>
            <a:endParaRPr lang="en-US" sz="1400" dirty="0" smtClean="0">
              <a:latin typeface="Lucida Sans"/>
              <a:cs typeface="Lucida Sans"/>
            </a:endParaRPr>
          </a:p>
          <a:p>
            <a:r>
              <a:rPr lang="en-GB" sz="1400" b="1" dirty="0" smtClean="0">
                <a:latin typeface="Lucida Sans"/>
                <a:cs typeface="Lucida Sans"/>
              </a:rPr>
              <a:t>F</a:t>
            </a:r>
            <a:r>
              <a:rPr lang="en-GB" sz="1400" b="1" baseline="-25000" dirty="0" smtClean="0">
                <a:latin typeface="Lucida Sans"/>
                <a:cs typeface="Lucida Sans"/>
              </a:rPr>
              <a:t>+</a:t>
            </a:r>
            <a:r>
              <a:rPr lang="en-GB" sz="1400" b="1" dirty="0" smtClean="0">
                <a:latin typeface="Lucida Sans"/>
                <a:cs typeface="Lucida Sans"/>
              </a:rPr>
              <a:t>(4π) : fractional CP-even content </a:t>
            </a:r>
            <a:r>
              <a:rPr lang="en-GB" sz="1400" dirty="0" smtClean="0">
                <a:latin typeface="Lucida Sans"/>
                <a:cs typeface="Lucida Sans"/>
              </a:rPr>
              <a:t>of self conjugated decay D-&gt;4π</a:t>
            </a:r>
          </a:p>
          <a:p>
            <a:endParaRPr lang="en-GB" sz="1400" dirty="0" smtClean="0">
              <a:latin typeface="Lucida Sans"/>
              <a:cs typeface="Lucida Sans"/>
            </a:endParaRPr>
          </a:p>
          <a:p>
            <a:r>
              <a:rPr lang="en-GB" sz="1400" dirty="0" smtClean="0">
                <a:latin typeface="Lucida Sans"/>
                <a:cs typeface="Lucida Sans"/>
              </a:rPr>
              <a:t>Using correlated D</a:t>
            </a:r>
            <a:r>
              <a:rPr lang="en-GB" sz="1400" baseline="30000" dirty="0" smtClean="0">
                <a:latin typeface="Lucida Sans"/>
                <a:cs typeface="Lucida Sans"/>
              </a:rPr>
              <a:t>0</a:t>
            </a:r>
            <a:r>
              <a:rPr lang="en-GB" sz="1400" dirty="0" smtClean="0">
                <a:latin typeface="Lucida Sans"/>
                <a:cs typeface="Lucida Sans"/>
              </a:rPr>
              <a:t>-meson decays at CLEO-c:</a:t>
            </a:r>
          </a:p>
          <a:p>
            <a:r>
              <a:rPr lang="en-GB" sz="1400" dirty="0" smtClean="0">
                <a:latin typeface="Lucida Sans"/>
                <a:cs typeface="Lucida Sans"/>
              </a:rPr>
              <a:t>	Reconstructing D-</a:t>
            </a:r>
            <a:r>
              <a:rPr lang="en-GB" sz="1400" dirty="0">
                <a:latin typeface="Lucida Sans"/>
                <a:cs typeface="Lucida Sans"/>
              </a:rPr>
              <a:t>&gt;4π </a:t>
            </a:r>
            <a:r>
              <a:rPr lang="en-GB" sz="1400" dirty="0" smtClean="0">
                <a:latin typeface="Lucida Sans"/>
                <a:cs typeface="Lucida Sans"/>
              </a:rPr>
              <a:t>vs. bins of phase-space of </a:t>
            </a:r>
          </a:p>
          <a:p>
            <a:r>
              <a:rPr lang="en-GB" sz="1400" dirty="0" smtClean="0">
                <a:latin typeface="Lucida Sans"/>
                <a:cs typeface="Lucida Sans"/>
              </a:rPr>
              <a:t>	D</a:t>
            </a:r>
            <a:r>
              <a:rPr lang="en-GB" sz="1400" baseline="30000" dirty="0" smtClean="0">
                <a:latin typeface="Lucida Sans"/>
                <a:cs typeface="Lucida Sans"/>
              </a:rPr>
              <a:t>0</a:t>
            </a:r>
            <a:r>
              <a:rPr lang="en-GB" sz="1400" dirty="0" smtClean="0">
                <a:latin typeface="Lucida Sans"/>
                <a:cs typeface="Lucida Sans"/>
              </a:rPr>
              <a:t>-&gt;</a:t>
            </a:r>
            <a:r>
              <a:rPr lang="en-US" sz="1400" dirty="0"/>
              <a:t>K</a:t>
            </a:r>
            <a:r>
              <a:rPr lang="en-US" sz="1400" baseline="30000" dirty="0"/>
              <a:t>0</a:t>
            </a:r>
            <a:r>
              <a:rPr lang="en-GB" sz="1400" dirty="0">
                <a:latin typeface="Lucida Sans"/>
                <a:cs typeface="Lucida Sans"/>
              </a:rPr>
              <a:t>π</a:t>
            </a:r>
            <a:r>
              <a:rPr lang="en-GB" sz="1400" baseline="30000" dirty="0">
                <a:latin typeface="Lucida Sans"/>
                <a:cs typeface="Lucida Sans"/>
              </a:rPr>
              <a:t>+</a:t>
            </a:r>
            <a:r>
              <a:rPr lang="en-GB" sz="1400" dirty="0">
                <a:latin typeface="Lucida Sans"/>
                <a:cs typeface="Lucida Sans"/>
              </a:rPr>
              <a:t>π</a:t>
            </a:r>
            <a:r>
              <a:rPr lang="en-GB" sz="1400" baseline="30000" dirty="0">
                <a:latin typeface="Lucida Sans"/>
                <a:cs typeface="Lucida Sans"/>
              </a:rPr>
              <a:t>-</a:t>
            </a:r>
            <a:r>
              <a:rPr lang="en-GB" sz="1400" dirty="0" smtClean="0">
                <a:latin typeface="Lucida Sans"/>
                <a:cs typeface="Lucida Sans"/>
              </a:rPr>
              <a:t> (strong phase of D</a:t>
            </a:r>
            <a:r>
              <a:rPr lang="en-GB" sz="1400" baseline="30000" dirty="0" smtClean="0">
                <a:latin typeface="Lucida Sans"/>
                <a:cs typeface="Lucida Sans"/>
              </a:rPr>
              <a:t>0</a:t>
            </a:r>
            <a:r>
              <a:rPr lang="en-GB" sz="1400" dirty="0" smtClean="0">
                <a:latin typeface="Lucida Sans"/>
                <a:cs typeface="Lucida Sans"/>
              </a:rPr>
              <a:t>-&gt;</a:t>
            </a:r>
            <a:r>
              <a:rPr lang="en-US" sz="1400" dirty="0"/>
              <a:t>K</a:t>
            </a:r>
            <a:r>
              <a:rPr lang="en-US" sz="1400" baseline="30000" dirty="0"/>
              <a:t>0</a:t>
            </a:r>
            <a:r>
              <a:rPr lang="en-GB" sz="1400" dirty="0">
                <a:latin typeface="Lucida Sans"/>
                <a:cs typeface="Lucida Sans"/>
              </a:rPr>
              <a:t>π</a:t>
            </a:r>
            <a:r>
              <a:rPr lang="en-GB" sz="1400" baseline="30000" dirty="0">
                <a:latin typeface="Lucida Sans"/>
                <a:cs typeface="Lucida Sans"/>
              </a:rPr>
              <a:t>+</a:t>
            </a:r>
            <a:r>
              <a:rPr lang="en-GB" sz="1400" dirty="0">
                <a:latin typeface="Lucida Sans"/>
                <a:cs typeface="Lucida Sans"/>
              </a:rPr>
              <a:t>π</a:t>
            </a:r>
            <a:r>
              <a:rPr lang="en-GB" sz="1400" baseline="30000" dirty="0">
                <a:latin typeface="Lucida Sans"/>
                <a:cs typeface="Lucida Sans"/>
              </a:rPr>
              <a:t>-</a:t>
            </a:r>
            <a:r>
              <a:rPr lang="en-GB" sz="1400" dirty="0" smtClean="0">
                <a:latin typeface="Lucida Sans"/>
                <a:cs typeface="Lucida Sans"/>
              </a:rPr>
              <a:t> is known)</a:t>
            </a:r>
            <a:endParaRPr lang="en-US" sz="1400" dirty="0">
              <a:latin typeface="Lucida Sans"/>
              <a:cs typeface="Lucida Sans"/>
            </a:endParaRPr>
          </a:p>
        </p:txBody>
      </p:sp>
      <p:pic>
        <p:nvPicPr>
          <p:cNvPr id="25" name="Picture 24" descr="Screen Shot 2014-12-15 at 14.01.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3514" r="5120" b="9766"/>
          <a:stretch/>
        </p:blipFill>
        <p:spPr>
          <a:xfrm>
            <a:off x="5802238" y="1718948"/>
            <a:ext cx="3262392" cy="2759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6810" y="1762742"/>
            <a:ext cx="18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0</a:t>
            </a:r>
            <a:r>
              <a:rPr lang="en-US" b="1" dirty="0" smtClean="0"/>
              <a:t>-&gt;K</a:t>
            </a:r>
            <a:r>
              <a:rPr lang="en-US" b="1" baseline="30000" dirty="0" smtClean="0"/>
              <a:t>0</a:t>
            </a:r>
            <a:r>
              <a:rPr lang="en-GB" b="1" dirty="0" smtClean="0">
                <a:latin typeface="Lucida Sans"/>
                <a:cs typeface="Lucida Sans"/>
              </a:rPr>
              <a:t>π</a:t>
            </a:r>
            <a:r>
              <a:rPr lang="en-GB" b="1" baseline="30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π</a:t>
            </a:r>
            <a:r>
              <a:rPr lang="en-GB" b="1" baseline="30000" dirty="0" smtClean="0">
                <a:latin typeface="Lucida Sans"/>
                <a:cs typeface="Lucida Sans"/>
              </a:rPr>
              <a:t>-</a:t>
            </a:r>
            <a:r>
              <a:rPr lang="en-US" b="1" dirty="0" smtClean="0"/>
              <a:t> phase-space</a:t>
            </a:r>
            <a:endParaRPr lang="en-US" b="1" dirty="0"/>
          </a:p>
        </p:txBody>
      </p:sp>
      <p:pic>
        <p:nvPicPr>
          <p:cNvPr id="6" name="Picture 5" descr="Screen Shot 2015-07-02 at 15.07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24" y="2690812"/>
            <a:ext cx="2898716" cy="2893735"/>
          </a:xfrm>
          <a:prstGeom prst="rect">
            <a:avLst/>
          </a:prstGeom>
        </p:spPr>
      </p:pic>
      <p:pic>
        <p:nvPicPr>
          <p:cNvPr id="7" name="Picture 6" descr="Screen Shot 2015-07-02 at 15.07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3" y="2656846"/>
            <a:ext cx="3044606" cy="2927701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-208524" y="2612265"/>
            <a:ext cx="1211265" cy="497604"/>
          </a:xfrm>
          <a:prstGeom prst="bentConnector3">
            <a:avLst>
              <a:gd name="adj1" fmla="val 285"/>
            </a:avLst>
          </a:prstGeom>
          <a:ln w="38100" cmpd="sng"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9581" y="2795433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baseline="30000" dirty="0"/>
              <a:t>0</a:t>
            </a:r>
            <a:r>
              <a:rPr lang="en-US" b="1" dirty="0"/>
              <a:t>-&gt;</a:t>
            </a:r>
            <a:r>
              <a:rPr lang="en-US" b="1" dirty="0" smtClean="0"/>
              <a:t>K</a:t>
            </a:r>
            <a:r>
              <a:rPr lang="en-US" b="1" baseline="-25000" dirty="0" smtClean="0"/>
              <a:t>s</a:t>
            </a:r>
            <a:r>
              <a:rPr lang="en-GB" b="1" dirty="0" smtClean="0">
                <a:latin typeface="Lucida Sans"/>
                <a:cs typeface="Lucida Sans"/>
              </a:rPr>
              <a:t>π</a:t>
            </a:r>
            <a:r>
              <a:rPr lang="en-GB" b="1" baseline="30000" dirty="0">
                <a:latin typeface="Lucida Sans"/>
                <a:cs typeface="Lucida Sans"/>
              </a:rPr>
              <a:t>+</a:t>
            </a:r>
            <a:r>
              <a:rPr lang="en-GB" b="1" dirty="0">
                <a:latin typeface="Lucida Sans"/>
                <a:cs typeface="Lucida Sans"/>
              </a:rPr>
              <a:t>π</a:t>
            </a:r>
            <a:r>
              <a:rPr lang="en-GB" b="1" baseline="30000" dirty="0">
                <a:latin typeface="Lucida Sans"/>
                <a:cs typeface="Lucida Sans"/>
              </a:rPr>
              <a:t>-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257" y="2838343"/>
            <a:ext cx="13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baseline="30000" dirty="0"/>
              <a:t>0</a:t>
            </a:r>
            <a:r>
              <a:rPr lang="en-US" b="1" dirty="0"/>
              <a:t>-&gt;</a:t>
            </a:r>
            <a:r>
              <a:rPr lang="en-US" b="1" dirty="0" smtClean="0"/>
              <a:t>K</a:t>
            </a:r>
            <a:r>
              <a:rPr lang="en-US" b="1" baseline="-25000" dirty="0" smtClean="0"/>
              <a:t>L</a:t>
            </a:r>
            <a:r>
              <a:rPr lang="en-GB" b="1" dirty="0" smtClean="0">
                <a:latin typeface="Lucida Sans"/>
                <a:cs typeface="Lucida Sans"/>
              </a:rPr>
              <a:t>π</a:t>
            </a:r>
            <a:r>
              <a:rPr lang="en-GB" b="1" baseline="30000" dirty="0">
                <a:latin typeface="Lucida Sans"/>
                <a:cs typeface="Lucida Sans"/>
              </a:rPr>
              <a:t>+</a:t>
            </a:r>
            <a:r>
              <a:rPr lang="en-GB" b="1" dirty="0">
                <a:latin typeface="Lucida Sans"/>
                <a:cs typeface="Lucida Sans"/>
              </a:rPr>
              <a:t>π</a:t>
            </a:r>
            <a:r>
              <a:rPr lang="en-GB" b="1" baseline="30000" dirty="0">
                <a:latin typeface="Lucida Sans"/>
                <a:cs typeface="Lucida Sans"/>
              </a:rPr>
              <a:t>-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358" y="5442210"/>
            <a:ext cx="565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dots: data, solid line: fit result, dotted line F</a:t>
            </a:r>
            <a:r>
              <a:rPr lang="en-US" sz="1400" baseline="-25000" dirty="0" smtClean="0"/>
              <a:t>+</a:t>
            </a:r>
            <a:r>
              <a:rPr lang="en-US" sz="1400" dirty="0" smtClean="0"/>
              <a:t>=0, dashed line: F</a:t>
            </a:r>
            <a:r>
              <a:rPr lang="en-US" sz="1400" baseline="-25000" dirty="0" smtClean="0"/>
              <a:t>+</a:t>
            </a:r>
            <a:r>
              <a:rPr lang="en-US" sz="1400" dirty="0" smtClean="0"/>
              <a:t>=1 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5587" y="6010843"/>
            <a:ext cx="4379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1493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1493"/>
                </a:solidFill>
              </a:rPr>
              <a:t>+</a:t>
            </a:r>
            <a:r>
              <a:rPr lang="en-US" sz="3200" b="1" dirty="0" smtClean="0">
                <a:solidFill>
                  <a:srgbClr val="FF1493"/>
                </a:solidFill>
              </a:rPr>
              <a:t>=</a:t>
            </a:r>
            <a:r>
              <a:rPr lang="en-US" sz="3200" b="1" dirty="0">
                <a:solidFill>
                  <a:srgbClr val="FF1493"/>
                </a:solidFill>
              </a:rPr>
              <a:t>0.737 ± 0.049 ± 0.024 </a:t>
            </a:r>
            <a:endParaRPr lang="en-US" sz="3200" b="1" dirty="0">
              <a:solidFill>
                <a:srgbClr val="FF149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1391" y="5927390"/>
            <a:ext cx="350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published in </a:t>
            </a:r>
            <a:r>
              <a:rPr lang="en-US" i="1" dirty="0" smtClean="0"/>
              <a:t>Physics Letters B</a:t>
            </a:r>
          </a:p>
          <a:p>
            <a:r>
              <a:rPr lang="en-US" dirty="0"/>
              <a:t>PLB-D-15-00624</a:t>
            </a:r>
          </a:p>
        </p:txBody>
      </p:sp>
    </p:spTree>
    <p:extLst>
      <p:ext uri="{BB962C8B-B14F-4D97-AF65-F5344CB8AC3E}">
        <p14:creationId xmlns:p14="http://schemas.microsoft.com/office/powerpoint/2010/main" val="20159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F+(4π) at CLEO-c 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87</cp:revision>
  <dcterms:created xsi:type="dcterms:W3CDTF">2014-10-20T12:26:02Z</dcterms:created>
  <dcterms:modified xsi:type="dcterms:W3CDTF">2015-07-02T13:20:06Z</dcterms:modified>
</cp:coreProperties>
</file>