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4" r:id="rId2"/>
    <p:sldId id="289" r:id="rId3"/>
    <p:sldId id="28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458" autoAdjust="0"/>
  </p:normalViewPr>
  <p:slideViewPr>
    <p:cSldViewPr snapToGrid="0" snapToObjects="1">
      <p:cViewPr>
        <p:scale>
          <a:sx n="125" d="100"/>
          <a:sy n="125" d="100"/>
        </p:scale>
        <p:origin x="-1584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17/10/2016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13B-1411-1140-A662-2F47D181B99B}" type="datetime1">
              <a:rPr lang="en-GB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7A9F-9E28-0D4E-9833-951BF5D9CA05}" type="datetime1">
              <a:rPr lang="en-GB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6B-FE8D-9742-8EDD-EDC8CE8AC41D}" type="datetime1">
              <a:rPr lang="en-GB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14AE-C1B1-0545-B311-990EA8A1CC74}" type="datetime1">
              <a:rPr lang="en-GB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78-CA3B-0543-99F7-F360AA1BAB66}" type="datetime1">
              <a:rPr lang="en-GB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A7B-0FC9-4245-90C0-2A041D804182}" type="datetime1">
              <a:rPr lang="en-GB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8DEA-3C30-A349-BE7F-8135C1B34C22}" type="datetime1">
              <a:rPr lang="en-GB" smtClean="0"/>
              <a:t>17/10/2016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4AEC-2DCA-2246-B525-3A3FB7CF5E14}" type="datetime1">
              <a:rPr lang="en-GB" smtClean="0"/>
              <a:t>17/10/2016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E946-9346-2047-80F1-DE23D774957A}" type="datetime1">
              <a:rPr lang="en-GB" smtClean="0"/>
              <a:t>17/10/2016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C907-F833-204A-9ACC-1555ABD1125B}" type="datetime1">
              <a:rPr lang="en-GB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D667-196F-0E4E-A45F-D4F242D679A4}" type="datetime1">
              <a:rPr lang="en-GB" smtClean="0"/>
              <a:t>17/10/2016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1CE4-03A5-0747-B055-F3659B393D87}" type="datetime1">
              <a:rPr lang="en-GB" smtClean="0"/>
              <a:t>17/10/2016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RICH Mirror Alignment</a:t>
            </a:r>
            <a:endParaRPr lang="en-US" dirty="0"/>
          </a:p>
        </p:txBody>
      </p:sp>
      <p:pic>
        <p:nvPicPr>
          <p:cNvPr id="11" name="Picture 10" descr="Screen Shot 2015-07-09 at 16.07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98" y="1875147"/>
            <a:ext cx="3415553" cy="3998696"/>
          </a:xfrm>
          <a:prstGeom prst="rect">
            <a:avLst/>
          </a:prstGeom>
        </p:spPr>
      </p:pic>
      <p:pic>
        <p:nvPicPr>
          <p:cNvPr id="12" name="Picture 11" descr="Screen Shot 2015-07-09 at 16.07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49" y="1982346"/>
            <a:ext cx="2886696" cy="39672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798" y="909782"/>
            <a:ext cx="2875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RICH 1: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87308" y="924720"/>
            <a:ext cx="2875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RICH 2: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50706" y="3295810"/>
            <a:ext cx="734669" cy="26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2720" y="5417264"/>
            <a:ext cx="734669" cy="26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8314" y="4320598"/>
            <a:ext cx="734669" cy="26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4323" y="5951376"/>
            <a:ext cx="876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Misaligned mirrors will affect the PID due to incorrectly predicted Cherenkov angle!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2351" y="3133927"/>
            <a:ext cx="11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Primary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40838" y="3123431"/>
            <a:ext cx="11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Primary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7698" y="2172164"/>
            <a:ext cx="12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Secondary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2345556"/>
            <a:ext cx="12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Secondary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cxnSp>
        <p:nvCxnSpPr>
          <p:cNvPr id="24" name="Straight Arrow Connector 23"/>
          <p:cNvCxnSpPr>
            <a:stCxn id="19" idx="1"/>
          </p:cNvCxnSpPr>
          <p:nvPr/>
        </p:nvCxnSpPr>
        <p:spPr>
          <a:xfrm flipH="1">
            <a:off x="2644807" y="3457093"/>
            <a:ext cx="1007544" cy="101123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399161" y="3446597"/>
            <a:ext cx="599107" cy="174597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83692" y="2643898"/>
            <a:ext cx="665353" cy="479533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12821" y="2859276"/>
            <a:ext cx="787412" cy="436534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06369" y="981754"/>
            <a:ext cx="2592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 primary mirrors</a:t>
            </a:r>
          </a:p>
          <a:p>
            <a:r>
              <a:rPr lang="en-US" sz="2000" dirty="0" smtClean="0"/>
              <a:t>16 secondary mirrors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777870" y="1016985"/>
            <a:ext cx="2814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54 primary mirrors</a:t>
            </a:r>
          </a:p>
          <a:p>
            <a:r>
              <a:rPr lang="en-US" sz="2000" dirty="0" smtClean="0"/>
              <a:t>40 secondary mirrors</a:t>
            </a:r>
            <a:endParaRPr lang="en-US" sz="2000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23" name="Straight Arrow Connector 22"/>
          <p:cNvCxnSpPr>
            <a:stCxn id="26" idx="1"/>
          </p:cNvCxnSpPr>
          <p:nvPr/>
        </p:nvCxnSpPr>
        <p:spPr>
          <a:xfrm flipH="1">
            <a:off x="2434902" y="2293865"/>
            <a:ext cx="813604" cy="24622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48506" y="1970699"/>
            <a:ext cx="11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Photon Detectors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027234" y="2293865"/>
            <a:ext cx="539852" cy="15827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5331" y="1956229"/>
            <a:ext cx="11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Photon Detectors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91" y="3514312"/>
            <a:ext cx="67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48609" y="3883644"/>
            <a:ext cx="67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7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/>
              <a:t>RICH Mirror Alignment</a:t>
            </a:r>
            <a:endParaRPr lang="en-US" dirty="0"/>
          </a:p>
        </p:txBody>
      </p:sp>
      <p:pic>
        <p:nvPicPr>
          <p:cNvPr id="5" name="Picture 4" descr="Screen Shot 2015-07-09 at 14.53.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5368"/>
          <a:stretch/>
        </p:blipFill>
        <p:spPr>
          <a:xfrm>
            <a:off x="3248550" y="984552"/>
            <a:ext cx="3149506" cy="2574781"/>
          </a:xfrm>
          <a:prstGeom prst="rect">
            <a:avLst/>
          </a:prstGeom>
        </p:spPr>
      </p:pic>
      <p:pic>
        <p:nvPicPr>
          <p:cNvPr id="6" name="Picture 5" descr="Screen Shot 2015-07-09 at 14.56.4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/>
          <a:stretch/>
        </p:blipFill>
        <p:spPr>
          <a:xfrm>
            <a:off x="-25576" y="970450"/>
            <a:ext cx="2063345" cy="23406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32316" y="3311118"/>
            <a:ext cx="272877" cy="18893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38055" y="974056"/>
            <a:ext cx="3160002" cy="260578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79411" y="2755462"/>
            <a:ext cx="1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E0032"/>
                </a:solidFill>
              </a:rPr>
              <a:t>Proj</a:t>
            </a:r>
            <a:r>
              <a:rPr lang="en-US" b="1" dirty="0" smtClean="0">
                <a:solidFill>
                  <a:srgbClr val="FE0032"/>
                </a:solidFill>
              </a:rPr>
              <a:t>. Track </a:t>
            </a:r>
            <a:br>
              <a:rPr lang="en-US" b="1" dirty="0" smtClean="0">
                <a:solidFill>
                  <a:srgbClr val="FE0032"/>
                </a:solidFill>
              </a:rPr>
            </a:br>
            <a:r>
              <a:rPr lang="en-US" b="1" dirty="0" smtClean="0">
                <a:solidFill>
                  <a:srgbClr val="FE0032"/>
                </a:solidFill>
              </a:rPr>
              <a:t>position</a:t>
            </a:r>
            <a:endParaRPr lang="en-US" b="1" dirty="0">
              <a:solidFill>
                <a:srgbClr val="FE003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967249" y="2435780"/>
            <a:ext cx="619220" cy="408709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68732" y="3206316"/>
            <a:ext cx="208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Real track position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295114" y="2247157"/>
            <a:ext cx="0" cy="10639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H="1">
            <a:off x="4684895" y="2313380"/>
            <a:ext cx="121979" cy="122400"/>
          </a:xfrm>
          <a:prstGeom prst="ellipse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805193" y="1634768"/>
            <a:ext cx="241391" cy="483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8057" y="1278648"/>
            <a:ext cx="1794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Misalignment</a:t>
            </a:r>
            <a:endParaRPr lang="en-US" b="1" dirty="0"/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1133498" y="1101648"/>
            <a:ext cx="2115052" cy="136452"/>
          </a:xfrm>
          <a:prstGeom prst="bentConnector3">
            <a:avLst>
              <a:gd name="adj1" fmla="val 378"/>
            </a:avLst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dThetavphiRec030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449110" y="4036521"/>
            <a:ext cx="4277034" cy="2695527"/>
          </a:xfrm>
          <a:prstGeom prst="rect">
            <a:avLst/>
          </a:prstGeom>
        </p:spPr>
      </p:pic>
      <p:pic>
        <p:nvPicPr>
          <p:cNvPr id="41" name="Picture 40" descr="dThetavphiRec030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3893"/>
          <a:stretch/>
        </p:blipFill>
        <p:spPr>
          <a:xfrm>
            <a:off x="4848692" y="4099497"/>
            <a:ext cx="4419600" cy="2807050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 flipH="1">
            <a:off x="5173135" y="2077428"/>
            <a:ext cx="121979" cy="122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3277168" y="509869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Cherenkov angle resolution / rad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556885" y="6529942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azimuthal angle/ rad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874912" y="3841359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Misaligned mirror: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05064" y="3830085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Aligned mirror: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577920" y="1038672"/>
            <a:ext cx="23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Identify misalignment:</a:t>
            </a:r>
            <a:endParaRPr lang="en-US" u="sng" dirty="0"/>
          </a:p>
        </p:txBody>
      </p:sp>
      <p:sp>
        <p:nvSpPr>
          <p:cNvPr id="81" name="TextBox 80"/>
          <p:cNvSpPr txBox="1"/>
          <p:nvPr/>
        </p:nvSpPr>
        <p:spPr>
          <a:xfrm>
            <a:off x="6577920" y="3157058"/>
            <a:ext cx="195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Misalignments</a:t>
            </a:r>
            <a:r>
              <a:rPr lang="en-US" dirty="0">
                <a:solidFill>
                  <a:srgbClr val="FE0032"/>
                </a:solidFill>
              </a:rPr>
              <a:t/>
            </a:r>
            <a:br>
              <a:rPr lang="en-US" dirty="0">
                <a:solidFill>
                  <a:srgbClr val="FE0032"/>
                </a:solidFill>
              </a:rPr>
            </a:br>
            <a:r>
              <a:rPr lang="en-US" dirty="0">
                <a:solidFill>
                  <a:srgbClr val="FE0032"/>
                </a:solidFill>
              </a:rPr>
              <a:t>o</a:t>
            </a:r>
            <a:r>
              <a:rPr lang="en-US" dirty="0" smtClean="0">
                <a:solidFill>
                  <a:srgbClr val="FE0032"/>
                </a:solidFill>
              </a:rPr>
              <a:t>n detector plane</a:t>
            </a:r>
            <a:endParaRPr lang="en-US" dirty="0">
              <a:solidFill>
                <a:srgbClr val="FE0032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007080" y="1901153"/>
            <a:ext cx="0" cy="534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71030" y="878240"/>
            <a:ext cx="208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Detector plane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3678" y="1133136"/>
            <a:ext cx="545754" cy="21600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5-Point Star 53"/>
          <p:cNvSpPr/>
          <p:nvPr/>
        </p:nvSpPr>
        <p:spPr>
          <a:xfrm>
            <a:off x="5960046" y="284860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6164921" y="2129840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6117916" y="178892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5525171" y="1080656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/>
          <p:cNvSpPr/>
          <p:nvPr/>
        </p:nvSpPr>
        <p:spPr>
          <a:xfrm>
            <a:off x="4418171" y="125404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4098296" y="1679344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4324161" y="292332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504456" y="1410883"/>
            <a:ext cx="2815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Δθ</a:t>
            </a:r>
            <a:r>
              <a:rPr lang="en-US" sz="2400" baseline="-25000" dirty="0" err="1"/>
              <a:t>C</a:t>
            </a:r>
            <a:r>
              <a:rPr lang="en-US" sz="2400" dirty="0"/>
              <a:t>(</a:t>
            </a:r>
            <a:r>
              <a:rPr lang="en-US" sz="2400" dirty="0" err="1"/>
              <a:t>Φ</a:t>
            </a:r>
            <a:r>
              <a:rPr lang="en-US" sz="2400" dirty="0"/>
              <a:t>) </a:t>
            </a:r>
            <a:r>
              <a:rPr lang="en-US" sz="2400" dirty="0" smtClean="0"/>
              <a:t> = </a:t>
            </a:r>
            <a:r>
              <a:rPr lang="en-US" sz="2400" dirty="0" err="1" smtClean="0"/>
              <a:t>θ</a:t>
            </a:r>
            <a:r>
              <a:rPr lang="en-US" sz="2400" baseline="-25000" dirty="0" err="1" smtClean="0"/>
              <a:t>meas</a:t>
            </a:r>
            <a:r>
              <a:rPr lang="en-US" sz="2400" baseline="-25000" dirty="0" smtClean="0"/>
              <a:t>.</a:t>
            </a:r>
            <a:r>
              <a:rPr lang="en-US" sz="2400" dirty="0" smtClean="0"/>
              <a:t>- </a:t>
            </a:r>
            <a:r>
              <a:rPr lang="en-US" sz="2400" dirty="0" err="1" smtClean="0"/>
              <a:t>θ</a:t>
            </a:r>
            <a:r>
              <a:rPr lang="en-US" sz="2400" baseline="-25000" dirty="0" err="1" smtClean="0"/>
              <a:t>exp</a:t>
            </a:r>
            <a:r>
              <a:rPr lang="en-US" sz="2400" baseline="-250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-1240462" y="509869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Cherenkov angle resolution / rad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7092175" y="654322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azimuthal angle/ rad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504456" y="2274863"/>
            <a:ext cx="28482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Δθ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(</a:t>
            </a:r>
            <a:r>
              <a:rPr lang="en-US" sz="2400" dirty="0" err="1" smtClean="0"/>
              <a:t>Φ</a:t>
            </a:r>
            <a:r>
              <a:rPr lang="en-US" sz="2400" dirty="0"/>
              <a:t>) = </a:t>
            </a:r>
            <a:r>
              <a:rPr lang="en-US" sz="2400" dirty="0" err="1"/>
              <a:t>ρ</a:t>
            </a:r>
            <a:r>
              <a:rPr lang="en-US" sz="2400" baseline="-25000" dirty="0" err="1"/>
              <a:t>y</a:t>
            </a:r>
            <a:r>
              <a:rPr lang="en-US" sz="2400" dirty="0"/>
              <a:t> 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n-US" sz="2400" dirty="0" err="1"/>
              <a:t>Φ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          + </a:t>
            </a:r>
            <a:r>
              <a:rPr lang="en-US" sz="2400" dirty="0" err="1" smtClean="0"/>
              <a:t>ρ</a:t>
            </a:r>
            <a:r>
              <a:rPr lang="en-US" sz="2400" baseline="-25000" dirty="0" err="1" smtClean="0"/>
              <a:t>z</a:t>
            </a:r>
            <a:r>
              <a:rPr lang="en-US" sz="2400" dirty="0" smtClean="0"/>
              <a:t> sin(</a:t>
            </a:r>
            <a:r>
              <a:rPr lang="en-US" sz="2400" dirty="0" err="1"/>
              <a:t>Φ</a:t>
            </a:r>
            <a:r>
              <a:rPr lang="en-US" sz="2400" dirty="0"/>
              <a:t>) </a:t>
            </a:r>
          </a:p>
          <a:p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092175" y="2666052"/>
            <a:ext cx="600855" cy="540264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092175" y="2996884"/>
            <a:ext cx="637810" cy="20943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72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07-12 at 15.0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304120"/>
            <a:ext cx="4538776" cy="2503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during Run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03315" y="5801752"/>
            <a:ext cx="4315537" cy="974359"/>
          </a:xfrm>
          <a:prstGeom prst="rect">
            <a:avLst/>
          </a:prstGeom>
          <a:solidFill>
            <a:srgbClr val="FE0032">
              <a:alpha val="45000"/>
            </a:srgbClr>
          </a:solidFill>
          <a:ln w="1905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HCb_Trigger_Split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9" t="1866" r="31889" b="5206"/>
          <a:stretch/>
        </p:blipFill>
        <p:spPr>
          <a:xfrm>
            <a:off x="6807200" y="965199"/>
            <a:ext cx="2353667" cy="33965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1763" y="965199"/>
            <a:ext cx="8847510" cy="3553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B20225"/>
              </a:buClr>
            </a:pPr>
            <a:r>
              <a:rPr lang="en-GB" sz="2400" b="1" dirty="0" smtClean="0"/>
              <a:t>HLT </a:t>
            </a:r>
            <a:r>
              <a:rPr lang="en-GB" sz="2400" b="1" dirty="0"/>
              <a:t>farm </a:t>
            </a:r>
            <a:r>
              <a:rPr lang="en-GB" sz="2400" b="1" dirty="0" smtClean="0"/>
              <a:t>nodes </a:t>
            </a:r>
            <a:r>
              <a:rPr lang="en-GB" sz="2000" b="1" dirty="0" smtClean="0"/>
              <a:t>(</a:t>
            </a:r>
            <a:r>
              <a:rPr lang="en-GB" sz="2000" dirty="0" smtClean="0"/>
              <a:t>Analysers</a:t>
            </a:r>
            <a:r>
              <a:rPr lang="en-GB" sz="2000" b="1" dirty="0" smtClean="0"/>
              <a:t>)</a:t>
            </a:r>
          </a:p>
          <a:p>
            <a:pPr marL="263525" lvl="1" indent="-171450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 smtClean="0"/>
              <a:t>Reconstruct data from HLT1 lines</a:t>
            </a:r>
          </a:p>
          <a:p>
            <a:pPr marL="263525" lvl="1" indent="-171450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 smtClean="0"/>
              <a:t>Make the histograms</a:t>
            </a:r>
            <a:br>
              <a:rPr lang="en-GB" sz="2000" dirty="0" smtClean="0"/>
            </a:br>
            <a:endParaRPr lang="en-GB" sz="2000" dirty="0" smtClean="0"/>
          </a:p>
          <a:p>
            <a:pPr>
              <a:lnSpc>
                <a:spcPct val="120000"/>
              </a:lnSpc>
              <a:buClr>
                <a:srgbClr val="B20225"/>
              </a:buClr>
            </a:pPr>
            <a:r>
              <a:rPr lang="en-GB" sz="2400" b="1" dirty="0" smtClean="0"/>
              <a:t>Central node </a:t>
            </a:r>
            <a:r>
              <a:rPr lang="en-GB" sz="2000" dirty="0" smtClean="0"/>
              <a:t>(Iterator)</a:t>
            </a:r>
          </a:p>
          <a:p>
            <a:pPr marL="263525" lvl="1" indent="-171450" defTabSz="263525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 smtClean="0"/>
              <a:t>Receives histograms from Analysers</a:t>
            </a:r>
          </a:p>
          <a:p>
            <a:pPr marL="263525" lvl="1" indent="-171450" defTabSz="263525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 smtClean="0"/>
              <a:t>Determines misalignment </a:t>
            </a:r>
            <a:endParaRPr lang="en-GB" sz="2000" dirty="0"/>
          </a:p>
          <a:p>
            <a:pPr marL="434975" lvl="1" indent="-342900" defTabSz="263525">
              <a:lnSpc>
                <a:spcPct val="120000"/>
              </a:lnSpc>
              <a:buClr>
                <a:srgbClr val="FE0032"/>
              </a:buClr>
              <a:buFont typeface="Wingdings" charset="0"/>
              <a:buChar char="è"/>
            </a:pPr>
            <a:r>
              <a:rPr lang="en-GB" sz="2000" dirty="0" smtClean="0">
                <a:sym typeface="Wingdings"/>
              </a:rPr>
              <a:t>produces new database</a:t>
            </a:r>
          </a:p>
          <a:p>
            <a:pPr marL="434975" lvl="1" indent="-342900" defTabSz="263525">
              <a:lnSpc>
                <a:spcPct val="120000"/>
              </a:lnSpc>
              <a:buClr>
                <a:srgbClr val="FE0032"/>
              </a:buClr>
              <a:buFont typeface="Arial"/>
              <a:buChar char="•"/>
            </a:pPr>
            <a:r>
              <a:rPr lang="en-GB" sz="2000" dirty="0">
                <a:sym typeface="Wingdings"/>
              </a:rPr>
              <a:t>d</a:t>
            </a:r>
            <a:r>
              <a:rPr lang="en-GB" sz="2000" dirty="0" smtClean="0">
                <a:sym typeface="Wingdings"/>
              </a:rPr>
              <a:t>ecides if alignment has converged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67521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18565</TotalTime>
  <Words>129</Words>
  <Application>Microsoft Macintosh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RICH Mirror Alignment</vt:lpstr>
      <vt:lpstr>RICH Mirror Alignment</vt:lpstr>
      <vt:lpstr>Alignment during Run II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836</cp:revision>
  <cp:lastPrinted>2016-01-03T10:46:56Z</cp:lastPrinted>
  <dcterms:created xsi:type="dcterms:W3CDTF">2013-12-05T15:25:25Z</dcterms:created>
  <dcterms:modified xsi:type="dcterms:W3CDTF">2016-10-17T13:32:58Z</dcterms:modified>
</cp:coreProperties>
</file>