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4" r:id="rId2"/>
    <p:sldId id="289" r:id="rId3"/>
    <p:sldId id="280" r:id="rId4"/>
    <p:sldId id="29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5" d="100"/>
          <a:sy n="125" d="100"/>
        </p:scale>
        <p:origin x="-504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18/10/2016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18/10/2016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18/10/2016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</a:t>
            </a:r>
            <a:endParaRPr lang="en-US" dirty="0"/>
          </a:p>
        </p:txBody>
      </p:sp>
      <p:pic>
        <p:nvPicPr>
          <p:cNvPr id="11" name="Picture 10" descr="Screen Shot 2015-07-09 at 16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8" y="1875147"/>
            <a:ext cx="3415553" cy="3998696"/>
          </a:xfrm>
          <a:prstGeom prst="rect">
            <a:avLst/>
          </a:prstGeom>
        </p:spPr>
      </p:pic>
      <p:pic>
        <p:nvPicPr>
          <p:cNvPr id="12" name="Picture 11" descr="Screen Shot 2015-07-09 at 16.07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49" y="1982346"/>
            <a:ext cx="2886696" cy="3967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798" y="909782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1: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87308" y="924720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2: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50706" y="3295810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2720" y="5417264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8314" y="4320598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323" y="5951376"/>
            <a:ext cx="876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Misaligned mirrors will affect the PID due to incorrectly predicted Cherenkov angle!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2351" y="3133927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0838" y="3123431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7698" y="2172164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345556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2644807" y="3457093"/>
            <a:ext cx="1007544" cy="10112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99161" y="3446597"/>
            <a:ext cx="599107" cy="174597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3692" y="2643898"/>
            <a:ext cx="665353" cy="47953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2821" y="2859276"/>
            <a:ext cx="787412" cy="43653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6369" y="981754"/>
            <a:ext cx="259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 primary mirrors</a:t>
            </a:r>
          </a:p>
          <a:p>
            <a:r>
              <a:rPr lang="en-US" sz="2000" dirty="0" smtClean="0"/>
              <a:t>16 secondary mirrors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77870" y="1016985"/>
            <a:ext cx="281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54 primary mirrors</a:t>
            </a:r>
          </a:p>
          <a:p>
            <a:r>
              <a:rPr lang="en-US" sz="2000" dirty="0" smtClean="0"/>
              <a:t>40 secondary mirrors</a:t>
            </a:r>
            <a:endParaRPr lang="en-US" sz="20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23" name="Straight Arrow Connector 22"/>
          <p:cNvCxnSpPr>
            <a:stCxn id="26" idx="1"/>
          </p:cNvCxnSpPr>
          <p:nvPr/>
        </p:nvCxnSpPr>
        <p:spPr>
          <a:xfrm flipH="1">
            <a:off x="2434902" y="2293865"/>
            <a:ext cx="813604" cy="24622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8506" y="197069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027234" y="2293865"/>
            <a:ext cx="539852" cy="15827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5331" y="195622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91" y="3514312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8609" y="3883644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/>
              <a:t>RICH Mirror Alignment</a:t>
            </a:r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8055" y="974056"/>
            <a:ext cx="3160002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9411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8732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95114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8057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101648"/>
            <a:ext cx="2115052" cy="136452"/>
          </a:xfrm>
          <a:prstGeom prst="bentConnector3">
            <a:avLst>
              <a:gd name="adj1" fmla="val 378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449110" y="4036521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848692" y="4099497"/>
            <a:ext cx="4419600" cy="280705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277168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6885" y="6529942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74912" y="3841359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05064" y="383008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00708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0445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175" y="654322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50445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/>
              <a:t>ρ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/>
              <a:t>ρ</a:t>
            </a:r>
            <a:r>
              <a:rPr lang="en-US" sz="2400" baseline="-25000" dirty="0" err="1" smtClean="0"/>
              <a:t>z</a:t>
            </a:r>
            <a:r>
              <a:rPr lang="en-US" sz="2400" dirty="0" smtClean="0"/>
              <a:t> 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2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7-12 at 15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04120"/>
            <a:ext cx="4538776" cy="2503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during Run 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03315" y="5801752"/>
            <a:ext cx="4315537" cy="974359"/>
          </a:xfrm>
          <a:prstGeom prst="rect">
            <a:avLst/>
          </a:prstGeom>
          <a:solidFill>
            <a:srgbClr val="FE0032">
              <a:alpha val="45000"/>
            </a:srgbClr>
          </a:solidFill>
          <a:ln w="190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HCb_Trigger_Spli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9" t="1866" r="31889" b="5206"/>
          <a:stretch/>
        </p:blipFill>
        <p:spPr>
          <a:xfrm>
            <a:off x="6807200" y="965199"/>
            <a:ext cx="2353667" cy="3396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1763" y="965199"/>
            <a:ext cx="8847510" cy="3553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B20225"/>
              </a:buClr>
            </a:pPr>
            <a:r>
              <a:rPr lang="en-GB" sz="2400" b="1" dirty="0" smtClean="0"/>
              <a:t>HLT </a:t>
            </a:r>
            <a:r>
              <a:rPr lang="en-GB" sz="2400" b="1" dirty="0"/>
              <a:t>farm </a:t>
            </a:r>
            <a:r>
              <a:rPr lang="en-GB" sz="2400" b="1" dirty="0" smtClean="0"/>
              <a:t>nodes </a:t>
            </a:r>
            <a:r>
              <a:rPr lang="en-GB" sz="2000" b="1" dirty="0" smtClean="0"/>
              <a:t>(</a:t>
            </a:r>
            <a:r>
              <a:rPr lang="en-GB" sz="2000" dirty="0" smtClean="0"/>
              <a:t>Analysers</a:t>
            </a:r>
            <a:r>
              <a:rPr lang="en-GB" sz="2000" b="1" dirty="0" smtClean="0"/>
              <a:t>)</a:t>
            </a:r>
          </a:p>
          <a:p>
            <a:pPr marL="263525" lvl="1" indent="-1714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Reconstruct data from HLT1 lines</a:t>
            </a:r>
          </a:p>
          <a:p>
            <a:pPr marL="263525" lvl="1" indent="-1714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Make the histograms</a:t>
            </a:r>
            <a:br>
              <a:rPr lang="en-GB" sz="2000" dirty="0" smtClean="0"/>
            </a:br>
            <a:endParaRPr lang="en-GB" sz="2000" dirty="0" smtClean="0"/>
          </a:p>
          <a:p>
            <a:pPr>
              <a:lnSpc>
                <a:spcPct val="120000"/>
              </a:lnSpc>
              <a:buClr>
                <a:srgbClr val="B20225"/>
              </a:buClr>
            </a:pPr>
            <a:r>
              <a:rPr lang="en-GB" sz="2400" b="1" dirty="0" smtClean="0"/>
              <a:t>Central node </a:t>
            </a:r>
            <a:r>
              <a:rPr lang="en-GB" sz="2000" dirty="0" smtClean="0"/>
              <a:t>(Iterator)</a:t>
            </a:r>
          </a:p>
          <a:p>
            <a:pPr marL="263525" lvl="1" indent="-17145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Receives histograms from Analysers</a:t>
            </a:r>
          </a:p>
          <a:p>
            <a:pPr marL="263525" lvl="1" indent="-17145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Determines misalignment </a:t>
            </a:r>
            <a:endParaRPr lang="en-GB" sz="2000" dirty="0"/>
          </a:p>
          <a:p>
            <a:pPr marL="434975" lvl="1" indent="-342900" defTabSz="263525">
              <a:lnSpc>
                <a:spcPct val="120000"/>
              </a:lnSpc>
              <a:buClr>
                <a:srgbClr val="FE0032"/>
              </a:buClr>
              <a:buFont typeface="Wingdings" charset="0"/>
              <a:buChar char="è"/>
            </a:pPr>
            <a:r>
              <a:rPr lang="en-GB" sz="2000" dirty="0" smtClean="0">
                <a:sym typeface="Wingdings"/>
              </a:rPr>
              <a:t>produces new database</a:t>
            </a:r>
          </a:p>
          <a:p>
            <a:pPr marL="434975" lvl="1" indent="-34290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>
                <a:sym typeface="Wingdings"/>
              </a:rPr>
              <a:t>d</a:t>
            </a:r>
            <a:r>
              <a:rPr lang="en-GB" sz="2000" dirty="0" smtClean="0">
                <a:sym typeface="Wingdings"/>
              </a:rPr>
              <a:t>ecides if alignment has converged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7521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136971" y="3887570"/>
            <a:ext cx="4075328" cy="2664000"/>
          </a:xfrm>
          <a:prstGeom prst="rect">
            <a:avLst/>
          </a:prstGeom>
        </p:spPr>
      </p:pic>
      <p:pic>
        <p:nvPicPr>
          <p:cNvPr id="20" name="Picture 19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4032693" y="3891106"/>
            <a:ext cx="4075327" cy="2664000"/>
          </a:xfrm>
          <a:prstGeom prst="rect">
            <a:avLst/>
          </a:prstGeom>
        </p:spPr>
      </p:pic>
      <p:pic>
        <p:nvPicPr>
          <p:cNvPr id="29" name="Picture 28" descr="Rich1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4032693" y="1117618"/>
            <a:ext cx="4083608" cy="2664000"/>
          </a:xfrm>
          <a:prstGeom prst="rect">
            <a:avLst/>
          </a:prstGeom>
        </p:spPr>
      </p:pic>
      <p:pic>
        <p:nvPicPr>
          <p:cNvPr id="30" name="Picture 29" descr="Rich1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>
          <a:xfrm>
            <a:off x="136971" y="1117618"/>
            <a:ext cx="4074474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3012" y="3689241"/>
            <a:ext cx="32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21292" y="3687798"/>
            <a:ext cx="326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z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387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6951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z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42595" y="1297936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05868" y="1297936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41119" y="1293723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11607" y="1319873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6739" y="5704132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3860" y="5704132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05868" y="5706903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2478" y="5721014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9599" y="5721014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1607" y="5723785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18571</TotalTime>
  <Words>165</Words>
  <Application>Microsoft Macintosh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RICH Mirror Alignment</vt:lpstr>
      <vt:lpstr>RICH Mirror Alignment</vt:lpstr>
      <vt:lpstr>Alignment during Run II</vt:lpstr>
      <vt:lpstr>RICH Mirror Alignment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838</cp:revision>
  <cp:lastPrinted>2016-01-03T10:46:56Z</cp:lastPrinted>
  <dcterms:created xsi:type="dcterms:W3CDTF">2013-12-05T15:25:25Z</dcterms:created>
  <dcterms:modified xsi:type="dcterms:W3CDTF">2016-10-18T11:10:11Z</dcterms:modified>
</cp:coreProperties>
</file>