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8" r:id="rId4"/>
    <p:sldId id="267" r:id="rId5"/>
    <p:sldId id="264" r:id="rId6"/>
    <p:sldId id="263" r:id="rId7"/>
    <p:sldId id="270" r:id="rId8"/>
    <p:sldId id="265" r:id="rId9"/>
    <p:sldId id="271" r:id="rId10"/>
    <p:sldId id="272" r:id="rId11"/>
    <p:sldId id="273" r:id="rId12"/>
    <p:sldId id="262" r:id="rId13"/>
    <p:sldId id="277" r:id="rId14"/>
    <p:sldId id="276" r:id="rId15"/>
    <p:sldId id="269" r:id="rId16"/>
    <p:sldId id="275" r:id="rId17"/>
    <p:sldId id="279" r:id="rId18"/>
    <p:sldId id="278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94" d="100"/>
          <a:sy n="94" d="100"/>
        </p:scale>
        <p:origin x="-150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FDF0-94B7-C644-B68D-24F105ECF95C}" type="datetimeFigureOut">
              <a:rPr lang="en-US" smtClean="0"/>
              <a:t>16/02/2015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E37E7-25A6-6442-84F3-047B6344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3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5818-DC53-3D4F-BA2C-0BD1AD8C5D15}" type="datetimeFigureOut">
              <a:rPr lang="en-US" smtClean="0"/>
              <a:t>16/02/2015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150A-DAE2-0346-9731-5CCCAC06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1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C04-A7F6-2346-8C53-D15741750A83}" type="datetime1">
              <a:rPr lang="en-GB" smtClean="0"/>
              <a:t>16/02/2015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93F5-96C6-4641-B078-CC8BEEED2A72}" type="datetime1">
              <a:rPr lang="en-GB" smtClean="0"/>
              <a:t>16/02/2015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D3A9-154E-F840-ADEF-59867F63EEF1}" type="datetime1">
              <a:rPr lang="en-GB" smtClean="0"/>
              <a:t>16/02/2015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7CBF-4157-1642-B7EB-261B0ACEFF38}" type="datetime1">
              <a:rPr lang="en-GB" smtClean="0"/>
              <a:t>16/02/2015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0A3D-E747-824F-8AC7-F7BCF3682C15}" type="datetime1">
              <a:rPr lang="en-GB" smtClean="0"/>
              <a:t>16/02/2015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8B8-1852-AE47-BE93-A1ED456E508B}" type="datetime1">
              <a:rPr lang="en-GB" smtClean="0"/>
              <a:t>16/02/2015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B68D-F7D1-1A41-A838-FD8E631427D1}" type="datetime1">
              <a:rPr lang="en-GB" smtClean="0"/>
              <a:t>16/02/2015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09E8-4DCB-6E4B-A274-B31DD39998AC}" type="datetime1">
              <a:rPr lang="en-GB" smtClean="0"/>
              <a:t>16/02/2015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F94E-4FEE-FC49-BDF9-E933E26A29A5}" type="datetime1">
              <a:rPr lang="en-GB" smtClean="0"/>
              <a:t>16/02/2015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568C-24FF-2243-B61B-FABAA108CDFC}" type="datetime1">
              <a:rPr lang="en-GB" smtClean="0"/>
              <a:t>16/02/2015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5C9-230A-7F4C-954F-8FBF0A0577B1}" type="datetime1">
              <a:rPr lang="en-GB" smtClean="0"/>
              <a:t>16/02/2015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907B-5A61-3E4A-ADA2-0B4E757FF400}" type="datetime1">
              <a:rPr lang="en-GB" smtClean="0"/>
              <a:t>16/02/2015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6320" y="65442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57B85D-BB86-FE4B-A81F-B21FF981B6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8571105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16/</a:t>
            </a:r>
            <a:r>
              <a:rPr lang="en-US" sz="2000" dirty="0">
                <a:solidFill>
                  <a:schemeClr val="tx1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/2014		</a:t>
            </a:r>
            <a:r>
              <a:rPr lang="en-US" sz="2000" b="1" dirty="0" smtClean="0">
                <a:solidFill>
                  <a:schemeClr val="tx1"/>
                </a:solidFill>
              </a:rPr>
              <a:t>Claire </a:t>
            </a:r>
            <a:r>
              <a:rPr lang="en-US" sz="2000" b="1" dirty="0" smtClean="0">
                <a:solidFill>
                  <a:schemeClr val="tx1"/>
                </a:solidFill>
              </a:rPr>
              <a:t>Prouve</a:t>
            </a:r>
            <a:r>
              <a:rPr lang="en-US" sz="2000" dirty="0" smtClean="0">
                <a:solidFill>
                  <a:schemeClr val="tx1"/>
                </a:solidFill>
              </a:rPr>
              <a:t>, Chris Thomas, Guy Wilkinson, </a:t>
            </a:r>
            <a:r>
              <a:rPr lang="en-US" sz="2000" dirty="0" err="1" smtClean="0">
                <a:solidFill>
                  <a:schemeClr val="tx1"/>
                </a:solidFill>
              </a:rPr>
              <a:t>Sneha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Malde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F</a:t>
            </a:r>
            <a:r>
              <a:rPr lang="en-US" sz="5400" b="1" baseline="-25000" dirty="0" smtClean="0">
                <a:solidFill>
                  <a:schemeClr val="bg1"/>
                </a:solidFill>
              </a:rPr>
              <a:t>+</a:t>
            </a:r>
            <a:r>
              <a:rPr lang="en-US" sz="5400" b="1" dirty="0" smtClean="0">
                <a:solidFill>
                  <a:schemeClr val="bg1"/>
                </a:solidFill>
              </a:rPr>
              <a:t>(D-&gt;4Pi) from </a:t>
            </a:r>
            <a:r>
              <a:rPr lang="en-US" sz="5400" b="1" dirty="0" err="1" smtClean="0">
                <a:solidFill>
                  <a:schemeClr val="bg1"/>
                </a:solidFill>
              </a:rPr>
              <a:t>KsPiPi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vs</a:t>
            </a:r>
            <a:r>
              <a:rPr lang="en-US" sz="5400" b="1" dirty="0" smtClean="0">
                <a:solidFill>
                  <a:schemeClr val="bg1"/>
                </a:solidFill>
              </a:rPr>
              <a:t> 4Pi </a:t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5400" b="1" dirty="0" smtClean="0">
                <a:solidFill>
                  <a:schemeClr val="bg1"/>
                </a:solidFill>
              </a:rPr>
              <a:t>and </a:t>
            </a:r>
            <a:r>
              <a:rPr lang="en-US" sz="5400" b="1" dirty="0" err="1" smtClean="0">
                <a:solidFill>
                  <a:schemeClr val="bg1"/>
                </a:solidFill>
              </a:rPr>
              <a:t>KlPiPi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vs</a:t>
            </a:r>
            <a:r>
              <a:rPr lang="en-US" sz="5400" b="1" dirty="0" smtClean="0">
                <a:solidFill>
                  <a:schemeClr val="bg1"/>
                </a:solidFill>
              </a:rPr>
              <a:t> 4Pi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</a:t>
            </a:r>
            <a:r>
              <a:rPr lang="en-US" dirty="0" err="1" smtClean="0"/>
              <a:t>flat+cont</a:t>
            </a:r>
            <a:r>
              <a:rPr lang="en-US" dirty="0" smtClean="0"/>
              <a:t> </a:t>
            </a:r>
            <a:r>
              <a:rPr lang="en-US" dirty="0" err="1" smtClean="0"/>
              <a:t>bkg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38606" y="1054485"/>
            <a:ext cx="86360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for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only 4 </a:t>
            </a:r>
            <a:r>
              <a:rPr lang="en-US" dirty="0" err="1" smtClean="0"/>
              <a:t>pions</a:t>
            </a:r>
            <a:r>
              <a:rPr lang="en-US" dirty="0" smtClean="0"/>
              <a:t> are reconstructed, the amount of continuum </a:t>
            </a:r>
            <a:r>
              <a:rPr lang="en-US" dirty="0" err="1" smtClean="0"/>
              <a:t>bkg</a:t>
            </a:r>
            <a:r>
              <a:rPr lang="en-US" dirty="0" smtClean="0"/>
              <a:t> is considerable.</a:t>
            </a:r>
          </a:p>
          <a:p>
            <a:endParaRPr lang="en-US" dirty="0" smtClean="0"/>
          </a:p>
          <a:p>
            <a:r>
              <a:rPr lang="en-US" u="sng" dirty="0" smtClean="0"/>
              <a:t>Use the </a:t>
            </a:r>
            <a:r>
              <a:rPr lang="en-US" i="1" u="sng" dirty="0" smtClean="0"/>
              <a:t>Powell method </a:t>
            </a:r>
            <a:r>
              <a:rPr lang="en-US" u="sng" dirty="0" smtClean="0"/>
              <a:t>to determine the total number of flat and cont. </a:t>
            </a:r>
            <a:r>
              <a:rPr lang="en-US" u="sng" dirty="0" err="1" smtClean="0"/>
              <a:t>bkg</a:t>
            </a:r>
            <a:r>
              <a:rPr lang="en-US" u="sng" dirty="0" smtClean="0"/>
              <a:t> event</a:t>
            </a:r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Divide the </a:t>
            </a:r>
            <a:r>
              <a:rPr lang="en-US" dirty="0" err="1" smtClean="0"/>
              <a:t>MissMassSq</a:t>
            </a:r>
            <a:r>
              <a:rPr lang="en-US" dirty="0" smtClean="0"/>
              <a:t> region into lower sideband, signal region, upper sideband</a:t>
            </a:r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Assume that the ratio of events between these regions is correctly modeled by MC: </a:t>
            </a:r>
          </a:p>
          <a:p>
            <a:pPr>
              <a:buClr>
                <a:srgbClr val="FE0032"/>
              </a:buClr>
            </a:pPr>
            <a:r>
              <a:rPr lang="en-US" dirty="0"/>
              <a:t>	</a:t>
            </a:r>
            <a:r>
              <a:rPr lang="en-US" dirty="0" smtClean="0"/>
              <a:t>for example N</a:t>
            </a:r>
            <a:r>
              <a:rPr lang="en-US" baseline="-25000" dirty="0" smtClean="0"/>
              <a:t>sig</a:t>
            </a:r>
            <a:r>
              <a:rPr lang="en-US" baseline="30000" dirty="0" smtClean="0"/>
              <a:t>KLPiPivs4Pi</a:t>
            </a:r>
            <a:r>
              <a:rPr lang="en-US" dirty="0" smtClean="0"/>
              <a:t> = MC</a:t>
            </a:r>
            <a:r>
              <a:rPr lang="en-US" baseline="-25000" dirty="0" smtClean="0"/>
              <a:t>sig</a:t>
            </a:r>
            <a:r>
              <a:rPr lang="en-US" baseline="30000" dirty="0" smtClean="0"/>
              <a:t>KLPiPivs4Pi</a:t>
            </a:r>
            <a:r>
              <a:rPr lang="en-US" dirty="0" smtClean="0"/>
              <a:t> /MC</a:t>
            </a:r>
            <a:r>
              <a:rPr lang="en-US" baseline="-25000" dirty="0" smtClean="0"/>
              <a:t>LU</a:t>
            </a:r>
            <a:r>
              <a:rPr lang="en-US" baseline="30000" dirty="0" smtClean="0"/>
              <a:t>KLPiPivs4Pi</a:t>
            </a:r>
            <a:r>
              <a:rPr lang="en-US" dirty="0" smtClean="0"/>
              <a:t> N</a:t>
            </a:r>
            <a:r>
              <a:rPr lang="en-US" baseline="-25000" dirty="0" smtClean="0"/>
              <a:t>LU</a:t>
            </a:r>
            <a:r>
              <a:rPr lang="en-US" baseline="30000" dirty="0" smtClean="0"/>
              <a:t>KLPiPvs4Pi</a:t>
            </a:r>
            <a:r>
              <a:rPr lang="en-US" dirty="0" smtClean="0"/>
              <a:t> </a:t>
            </a:r>
          </a:p>
          <a:p>
            <a:pPr>
              <a:buClr>
                <a:srgbClr val="FE0032"/>
              </a:buClr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3 equations with 3 unknowns:</a:t>
            </a:r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endParaRPr lang="en-US" dirty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endParaRPr lang="en-US" dirty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Solve and get:</a:t>
            </a:r>
          </a:p>
          <a:p>
            <a:pPr>
              <a:buClr>
                <a:srgbClr val="FE0032"/>
              </a:buClr>
            </a:pPr>
            <a:r>
              <a:rPr lang="en-US" dirty="0"/>
              <a:t> 	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flat</a:t>
            </a:r>
            <a:r>
              <a:rPr lang="en-US" b="1" dirty="0" smtClean="0"/>
              <a:t> = </a:t>
            </a:r>
            <a:r>
              <a:rPr lang="en-US" b="1" dirty="0"/>
              <a:t>28.42 ± 10.80 ± 6.80 </a:t>
            </a:r>
            <a:endParaRPr lang="en-US" b="1" dirty="0" smtClean="0"/>
          </a:p>
          <a:p>
            <a:pPr>
              <a:buClr>
                <a:srgbClr val="FE0032"/>
              </a:buClr>
            </a:pPr>
            <a:r>
              <a:rPr lang="en-US" b="1" dirty="0"/>
              <a:t>	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cont</a:t>
            </a:r>
            <a:r>
              <a:rPr lang="en-US" b="1" dirty="0" smtClean="0"/>
              <a:t> = 37.15 </a:t>
            </a:r>
            <a:r>
              <a:rPr lang="en-US" b="1" dirty="0"/>
              <a:t>± 10.85 ± 9.45 </a:t>
            </a:r>
            <a:endParaRPr lang="en-US" b="1" dirty="0" smtClean="0"/>
          </a:p>
          <a:p>
            <a:pPr>
              <a:buClr>
                <a:srgbClr val="FE0032"/>
              </a:buClr>
            </a:pPr>
            <a:endParaRPr lang="en-US" b="1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Distribute ‘flatly’ over bins, i.e. according</a:t>
            </a:r>
            <a:br>
              <a:rPr lang="en-US" dirty="0" smtClean="0"/>
            </a:br>
            <a:r>
              <a:rPr lang="en-US" dirty="0" smtClean="0"/>
              <a:t> to bin area.</a:t>
            </a:r>
            <a:endParaRPr lang="en-US" dirty="0"/>
          </a:p>
          <a:p>
            <a:pPr>
              <a:buClr>
                <a:srgbClr val="FE0032"/>
              </a:buClr>
            </a:pPr>
            <a:endParaRPr lang="en-US" dirty="0"/>
          </a:p>
          <a:p>
            <a:pPr>
              <a:buClr>
                <a:srgbClr val="FE0032"/>
              </a:buClr>
            </a:pPr>
            <a:endParaRPr lang="en-US" dirty="0"/>
          </a:p>
        </p:txBody>
      </p:sp>
      <p:pic>
        <p:nvPicPr>
          <p:cNvPr id="8" name="Picture 7" descr="Screen Shot 2015-02-13 at 16.0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49" y="3541732"/>
            <a:ext cx="2882323" cy="4475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4904" y="4064001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Raw data yields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9948" y="4071759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Signal yields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921" y="3277811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Continuum </a:t>
            </a:r>
            <a:r>
              <a:rPr lang="en-US" dirty="0" err="1" smtClean="0">
                <a:solidFill>
                  <a:srgbClr val="FF0000"/>
                </a:solidFill>
              </a:rPr>
              <a:t>bkg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8600" y="3587838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Flat </a:t>
            </a:r>
            <a:r>
              <a:rPr lang="en-US" dirty="0" err="1" smtClean="0">
                <a:solidFill>
                  <a:srgbClr val="FF0000"/>
                </a:solidFill>
              </a:rPr>
              <a:t>bkg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20283" y="3833090"/>
            <a:ext cx="985212" cy="36175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70246" y="3868338"/>
            <a:ext cx="121445" cy="22997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961783" y="3870461"/>
            <a:ext cx="215515" cy="2376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25706" y="3468615"/>
            <a:ext cx="714573" cy="119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321376" y="3772504"/>
            <a:ext cx="4972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newsideband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r="1746" b="5109"/>
          <a:stretch/>
        </p:blipFill>
        <p:spPr>
          <a:xfrm rot="5400000">
            <a:off x="6108978" y="3316665"/>
            <a:ext cx="2664082" cy="416666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528530" y="4445030"/>
            <a:ext cx="125943" cy="115459"/>
          </a:xfrm>
          <a:prstGeom prst="rect">
            <a:avLst/>
          </a:prstGeom>
          <a:solidFill>
            <a:srgbClr val="FE003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96455" y="4287587"/>
            <a:ext cx="171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</a:p>
          <a:p>
            <a:r>
              <a:rPr lang="en-US" dirty="0"/>
              <a:t>p</a:t>
            </a:r>
            <a:r>
              <a:rPr lang="en-US" dirty="0" smtClean="0"/>
              <a:t>eaking </a:t>
            </a:r>
            <a:r>
              <a:rPr lang="en-US" dirty="0" err="1" smtClean="0"/>
              <a:t>bkg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lat </a:t>
            </a:r>
            <a:r>
              <a:rPr lang="en-US" dirty="0" err="1" smtClean="0"/>
              <a:t>bkg</a:t>
            </a:r>
            <a:endParaRPr lang="en-US" dirty="0" smtClean="0"/>
          </a:p>
          <a:p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bkg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44495" y="4712886"/>
            <a:ext cx="125943" cy="11545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54990" y="4985782"/>
            <a:ext cx="125943" cy="1154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61872" y="5270921"/>
            <a:ext cx="125943" cy="115459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10303" y="3989298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Peaking </a:t>
            </a:r>
            <a:r>
              <a:rPr lang="en-US" dirty="0" err="1" smtClean="0">
                <a:solidFill>
                  <a:srgbClr val="00FF00"/>
                </a:solidFill>
              </a:rPr>
              <a:t>bkg</a:t>
            </a:r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6131639" y="4264094"/>
            <a:ext cx="8640" cy="22261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6507248" y="4264094"/>
            <a:ext cx="8640" cy="22261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973849" y="4264094"/>
            <a:ext cx="8640" cy="22261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616448" y="4264094"/>
            <a:ext cx="8640" cy="22261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892819" y="5487916"/>
            <a:ext cx="0" cy="87880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65825" y="4303984"/>
            <a:ext cx="408024" cy="0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36240" y="4303984"/>
            <a:ext cx="359752" cy="0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625088" y="4303984"/>
            <a:ext cx="1194672" cy="0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signal yield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7" b="2908"/>
          <a:stretch/>
        </p:blipFill>
        <p:spPr>
          <a:xfrm rot="5400000">
            <a:off x="638581" y="433573"/>
            <a:ext cx="3758952" cy="48806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2636" y="1559199"/>
            <a:ext cx="125943" cy="115459"/>
          </a:xfrm>
          <a:prstGeom prst="rect">
            <a:avLst/>
          </a:prstGeom>
          <a:solidFill>
            <a:srgbClr val="FE003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00561" y="1401756"/>
            <a:ext cx="171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</a:p>
          <a:p>
            <a:r>
              <a:rPr lang="en-US" dirty="0"/>
              <a:t>p</a:t>
            </a:r>
            <a:r>
              <a:rPr lang="en-US" dirty="0" smtClean="0"/>
              <a:t>eaking </a:t>
            </a:r>
            <a:r>
              <a:rPr lang="en-US" dirty="0" err="1" smtClean="0"/>
              <a:t>bkg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lat </a:t>
            </a:r>
            <a:r>
              <a:rPr lang="en-US" dirty="0" err="1" smtClean="0"/>
              <a:t>bkg</a:t>
            </a:r>
            <a:endParaRPr lang="en-US" dirty="0" smtClean="0"/>
          </a:p>
          <a:p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bkg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48601" y="1827055"/>
            <a:ext cx="125943" cy="11545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9096" y="2099951"/>
            <a:ext cx="125943" cy="1154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5978" y="2385090"/>
            <a:ext cx="125943" cy="115459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8357" y="3348310"/>
            <a:ext cx="397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Efficiency corrected signal yields:</a:t>
            </a:r>
          </a:p>
          <a:p>
            <a:r>
              <a:rPr lang="en-US" dirty="0"/>
              <a:t>s</a:t>
            </a:r>
            <a:r>
              <a:rPr lang="en-US" dirty="0" smtClean="0"/>
              <a:t>tat errors only, (first MC, second data)</a:t>
            </a:r>
            <a:endParaRPr lang="en-US" dirty="0"/>
          </a:p>
        </p:txBody>
      </p:sp>
      <p:pic>
        <p:nvPicPr>
          <p:cNvPr id="13" name="Picture 12" descr="Screen Shot 2015-02-13 at 16.23.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/>
          <a:stretch/>
        </p:blipFill>
        <p:spPr>
          <a:xfrm>
            <a:off x="5019642" y="3968721"/>
            <a:ext cx="3459103" cy="28257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37961" y="940329"/>
            <a:ext cx="326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0225"/>
                </a:solidFill>
              </a:rPr>
              <a:t>Preliminary: we are still fiddling around with some yields here…</a:t>
            </a:r>
            <a:endParaRPr lang="en-US" dirty="0">
              <a:solidFill>
                <a:srgbClr val="B202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r>
              <a:rPr lang="en-US" dirty="0" smtClean="0"/>
              <a:t> - from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</a:t>
            </a:r>
            <a:endParaRPr lang="en-US" dirty="0"/>
          </a:p>
        </p:txBody>
      </p:sp>
      <p:pic>
        <p:nvPicPr>
          <p:cNvPr id="11" name="Picture 10" descr="Screen Shot 2015-02-12 at 10.4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3" y="991795"/>
            <a:ext cx="6937370" cy="787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550" y="1257064"/>
            <a:ext cx="870013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Reminder: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Fit: Gaussian constrain all input parameters, take into account correlation between c</a:t>
            </a:r>
            <a:r>
              <a:rPr lang="en-US" baseline="-25000" dirty="0" smtClean="0"/>
              <a:t>i</a:t>
            </a:r>
            <a:r>
              <a:rPr lang="en-US" dirty="0" smtClean="0"/>
              <a:t>, fit for F</a:t>
            </a:r>
            <a:r>
              <a:rPr lang="en-US" baseline="-25000" dirty="0" smtClean="0"/>
              <a:t>+</a:t>
            </a:r>
            <a:r>
              <a:rPr lang="en-US" dirty="0" smtClean="0"/>
              <a:t> and 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8658" y="1768074"/>
            <a:ext cx="24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Just measured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1830" y="1724148"/>
            <a:ext cx="24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Want this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6933" y="1767554"/>
            <a:ext cx="24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External input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36572" y="1537920"/>
            <a:ext cx="8639" cy="35424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28282" y="1513200"/>
            <a:ext cx="8639" cy="35424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92272" y="1547028"/>
            <a:ext cx="245025" cy="3451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80869" y="1537920"/>
            <a:ext cx="702927" cy="3628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F_4Pi_KsPiP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235" y="2094817"/>
            <a:ext cx="3846610" cy="567976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183796" y="5101185"/>
            <a:ext cx="24253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baseline="-25000" dirty="0"/>
              <a:t>+</a:t>
            </a:r>
            <a:r>
              <a:rPr lang="en-US" sz="2400" b="1" dirty="0"/>
              <a:t> = 0.830 ± </a:t>
            </a:r>
            <a:r>
              <a:rPr lang="en-US" sz="2400" b="1" dirty="0" smtClean="0"/>
              <a:t>0.071</a:t>
            </a:r>
          </a:p>
          <a:p>
            <a:r>
              <a:rPr lang="en-US" sz="2400" dirty="0" smtClean="0"/>
              <a:t>Chi2/</a:t>
            </a:r>
            <a:r>
              <a:rPr lang="en-US" sz="2400" dirty="0" err="1" smtClean="0"/>
              <a:t>ndof</a:t>
            </a:r>
            <a:r>
              <a:rPr lang="en-US" sz="2400" dirty="0" smtClean="0"/>
              <a:t> = 0.7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092383" y="3355981"/>
            <a:ext cx="16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Data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Fitresults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12</a:t>
            </a:fld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6877423" y="2701995"/>
            <a:ext cx="2073265" cy="1810336"/>
          </a:xfrm>
          <a:prstGeom prst="heart">
            <a:avLst/>
          </a:prstGeom>
          <a:solidFill>
            <a:srgbClr val="FE0032"/>
          </a:solidFill>
          <a:ln w="38100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Thanks </a:t>
            </a:r>
            <a:r>
              <a:rPr lang="en-US" b="1" dirty="0">
                <a:solidFill>
                  <a:schemeClr val="tx1"/>
                </a:solidFill>
              </a:rPr>
              <a:t>to Jeremy’s tutorial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3 at 16.4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6" y="1104045"/>
            <a:ext cx="6644521" cy="65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r>
              <a:rPr lang="en-US" dirty="0" smtClean="0"/>
              <a:t> - from </a:t>
            </a:r>
            <a:r>
              <a:rPr lang="en-US" dirty="0" err="1" smtClean="0"/>
              <a:t>K</a:t>
            </a:r>
            <a:r>
              <a:rPr lang="en-US" baseline="-25000" dirty="0" err="1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550" y="1257064"/>
            <a:ext cx="870013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Reminder: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Fit: Gaussian constrain all input parameters, take into account correlation between c</a:t>
            </a:r>
            <a:r>
              <a:rPr lang="en-US" baseline="-25000" dirty="0" smtClean="0"/>
              <a:t>i</a:t>
            </a:r>
            <a:r>
              <a:rPr lang="en-US" dirty="0" smtClean="0"/>
              <a:t>, fit for F</a:t>
            </a:r>
            <a:r>
              <a:rPr lang="en-US" baseline="-25000" dirty="0" smtClean="0"/>
              <a:t>+</a:t>
            </a:r>
            <a:r>
              <a:rPr lang="en-US" dirty="0" smtClean="0"/>
              <a:t> and 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8658" y="1768074"/>
            <a:ext cx="24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Just measured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1830" y="1724148"/>
            <a:ext cx="24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Want this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6933" y="1767554"/>
            <a:ext cx="24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External input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36572" y="1537920"/>
            <a:ext cx="8639" cy="35424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28282" y="1513200"/>
            <a:ext cx="8639" cy="35424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92272" y="1547028"/>
            <a:ext cx="245025" cy="3451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80869" y="1537920"/>
            <a:ext cx="702927" cy="3628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83796" y="3429260"/>
            <a:ext cx="24163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baseline="-25000" dirty="0"/>
              <a:t>+</a:t>
            </a:r>
            <a:r>
              <a:rPr lang="en-US" sz="2400" b="1" dirty="0"/>
              <a:t> = </a:t>
            </a:r>
            <a:r>
              <a:rPr lang="en-US" sz="2400" dirty="0"/>
              <a:t>0.678 ± 0.069 </a:t>
            </a:r>
          </a:p>
          <a:p>
            <a:r>
              <a:rPr lang="en-US" sz="2400" dirty="0" smtClean="0"/>
              <a:t>Chi2/</a:t>
            </a:r>
            <a:r>
              <a:rPr lang="en-US" sz="2400" dirty="0" err="1" smtClean="0"/>
              <a:t>ndof</a:t>
            </a:r>
            <a:r>
              <a:rPr lang="en-US" sz="2400" dirty="0" smtClean="0"/>
              <a:t> = 0.62</a:t>
            </a:r>
            <a:endParaRPr lang="en-US" sz="2400" dirty="0"/>
          </a:p>
        </p:txBody>
      </p:sp>
      <p:pic>
        <p:nvPicPr>
          <p:cNvPr id="3" name="Picture 2" descr="F_4Pi_KlPiP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6"/>
          <a:stretch/>
        </p:blipFill>
        <p:spPr>
          <a:xfrm rot="5400000">
            <a:off x="593125" y="2324188"/>
            <a:ext cx="3989876" cy="53642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70129" y="3355981"/>
            <a:ext cx="16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Data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Fitresults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_4Pi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0570" y="-14385"/>
            <a:ext cx="4893423" cy="7225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r>
              <a:rPr lang="en-US" dirty="0" smtClean="0"/>
              <a:t> from simultaneous fit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0183" y="1588113"/>
            <a:ext cx="16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Data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Fitresults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7753" y="1609552"/>
            <a:ext cx="165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Data</a:t>
            </a:r>
            <a:endParaRPr lang="en-US" dirty="0">
              <a:solidFill>
                <a:srgbClr val="FE0032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Fitresults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27653" y="2443480"/>
            <a:ext cx="24163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baseline="-25000" dirty="0"/>
              <a:t>+</a:t>
            </a:r>
            <a:r>
              <a:rPr lang="en-US" sz="2400" b="1" dirty="0"/>
              <a:t> = </a:t>
            </a:r>
            <a:r>
              <a:rPr lang="en-US" sz="2400" dirty="0" smtClean="0"/>
              <a:t>0.753 ± 0.052 </a:t>
            </a:r>
            <a:endParaRPr lang="en-US" sz="2400" dirty="0"/>
          </a:p>
          <a:p>
            <a:r>
              <a:rPr lang="en-US" sz="2400" dirty="0" smtClean="0"/>
              <a:t>Chi2/</a:t>
            </a:r>
            <a:r>
              <a:rPr lang="en-US" sz="2400" dirty="0" err="1" smtClean="0"/>
              <a:t>ndof</a:t>
            </a:r>
            <a:r>
              <a:rPr lang="en-US" sz="2400" dirty="0" smtClean="0"/>
              <a:t> = 0.77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44557" y="3327760"/>
            <a:ext cx="18651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PiPi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4Pi: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= 0.830 ±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0.071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Chi2/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ndof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0.7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6692" y="4251090"/>
            <a:ext cx="1858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F7F7F"/>
                </a:solidFill>
              </a:rPr>
              <a:t>K</a:t>
            </a:r>
            <a:r>
              <a:rPr lang="en-US" b="1" baseline="-25000" dirty="0" err="1" smtClean="0">
                <a:solidFill>
                  <a:srgbClr val="7F7F7F"/>
                </a:solidFill>
              </a:rPr>
              <a:t>L</a:t>
            </a:r>
            <a:r>
              <a:rPr lang="en-US" b="1" dirty="0" err="1" smtClean="0">
                <a:solidFill>
                  <a:srgbClr val="7F7F7F"/>
                </a:solidFill>
              </a:rPr>
              <a:t>PiPi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b="1" dirty="0" err="1" smtClean="0">
                <a:solidFill>
                  <a:srgbClr val="7F7F7F"/>
                </a:solidFill>
              </a:rPr>
              <a:t>vs</a:t>
            </a:r>
            <a:r>
              <a:rPr lang="en-US" b="1" dirty="0" smtClean="0">
                <a:solidFill>
                  <a:srgbClr val="7F7F7F"/>
                </a:solidFill>
              </a:rPr>
              <a:t> 4Pi: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F</a:t>
            </a:r>
            <a:r>
              <a:rPr lang="en-US" b="1" baseline="-25000" dirty="0">
                <a:solidFill>
                  <a:srgbClr val="7F7F7F"/>
                </a:solidFill>
              </a:rPr>
              <a:t>+</a:t>
            </a:r>
            <a:r>
              <a:rPr lang="en-US" b="1" dirty="0">
                <a:solidFill>
                  <a:srgbClr val="7F7F7F"/>
                </a:solidFill>
              </a:rPr>
              <a:t> = </a:t>
            </a:r>
            <a:r>
              <a:rPr lang="en-US" dirty="0">
                <a:solidFill>
                  <a:srgbClr val="7F7F7F"/>
                </a:solidFill>
              </a:rPr>
              <a:t>0.678 ± 0.069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Chi2/</a:t>
            </a:r>
            <a:r>
              <a:rPr lang="en-US" dirty="0" err="1" smtClean="0">
                <a:solidFill>
                  <a:srgbClr val="7F7F7F"/>
                </a:solidFill>
              </a:rPr>
              <a:t>ndof</a:t>
            </a:r>
            <a:r>
              <a:rPr lang="en-US" dirty="0" smtClean="0">
                <a:solidFill>
                  <a:srgbClr val="7F7F7F"/>
                </a:solidFill>
              </a:rPr>
              <a:t> = 0.62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35416" y="5897939"/>
            <a:ext cx="326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0225"/>
                </a:solidFill>
              </a:rPr>
              <a:t>As I said: more </a:t>
            </a:r>
            <a:r>
              <a:rPr lang="en-US" dirty="0" err="1" smtClean="0">
                <a:solidFill>
                  <a:srgbClr val="B20225"/>
                </a:solidFill>
              </a:rPr>
              <a:t>fiddeling</a:t>
            </a:r>
            <a:r>
              <a:rPr lang="en-US" dirty="0" smtClean="0">
                <a:solidFill>
                  <a:srgbClr val="B20225"/>
                </a:solidFill>
              </a:rPr>
              <a:t> has to be done on the </a:t>
            </a:r>
            <a:r>
              <a:rPr lang="en-US" dirty="0" err="1" smtClean="0">
                <a:solidFill>
                  <a:srgbClr val="B20225"/>
                </a:solidFill>
              </a:rPr>
              <a:t>K</a:t>
            </a:r>
            <a:r>
              <a:rPr lang="en-US" baseline="-25000" dirty="0" err="1" smtClean="0">
                <a:solidFill>
                  <a:srgbClr val="B20225"/>
                </a:solidFill>
              </a:rPr>
              <a:t>L</a:t>
            </a:r>
            <a:r>
              <a:rPr lang="en-US" dirty="0" err="1" smtClean="0">
                <a:solidFill>
                  <a:srgbClr val="B20225"/>
                </a:solidFill>
              </a:rPr>
              <a:t>PiPi</a:t>
            </a:r>
            <a:r>
              <a:rPr lang="en-US" smtClean="0">
                <a:solidFill>
                  <a:srgbClr val="B20225"/>
                </a:solidFill>
              </a:rPr>
              <a:t> part…</a:t>
            </a:r>
            <a:endParaRPr lang="en-US" dirty="0">
              <a:solidFill>
                <a:srgbClr val="B202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4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11" y="1175040"/>
            <a:ext cx="8207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When distributing the total number of flat </a:t>
            </a:r>
            <a:r>
              <a:rPr lang="en-US" u="sng" dirty="0" err="1" smtClean="0"/>
              <a:t>bkg</a:t>
            </a:r>
            <a:r>
              <a:rPr lang="en-US" u="sng" dirty="0" smtClean="0"/>
              <a:t> events over the bins</a:t>
            </a:r>
            <a:br>
              <a:rPr lang="en-US" u="sng" dirty="0" smtClean="0"/>
            </a:br>
            <a:r>
              <a:rPr lang="en-US" dirty="0" smtClean="0"/>
              <a:t>no error on the area of the bin is assumed.</a:t>
            </a:r>
          </a:p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The error on the </a:t>
            </a:r>
            <a:r>
              <a:rPr lang="en-US" dirty="0" err="1" smtClean="0">
                <a:sym typeface="Wingdings"/>
              </a:rPr>
              <a:t>bkg</a:t>
            </a:r>
            <a:r>
              <a:rPr lang="en-US" dirty="0" smtClean="0">
                <a:sym typeface="Wingdings"/>
              </a:rPr>
              <a:t> yield per bin is smaller than </a:t>
            </a:r>
            <a:r>
              <a:rPr lang="en-US" dirty="0" err="1" smtClean="0">
                <a:sym typeface="Wingdings"/>
              </a:rPr>
              <a:t>sqrt</a:t>
            </a:r>
            <a:r>
              <a:rPr lang="en-US" dirty="0" smtClean="0">
                <a:sym typeface="Wingdings"/>
              </a:rPr>
              <a:t>(N</a:t>
            </a:r>
            <a:r>
              <a:rPr lang="en-US" baseline="-25000" dirty="0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that a problem? How to fix it?</a:t>
            </a:r>
          </a:p>
          <a:p>
            <a:endParaRPr lang="en-US" dirty="0"/>
          </a:p>
          <a:p>
            <a:r>
              <a:rPr lang="en-US" u="sng" dirty="0" smtClean="0"/>
              <a:t>For the distribution of peaking </a:t>
            </a:r>
            <a:r>
              <a:rPr lang="en-US" u="sng" dirty="0" err="1" smtClean="0"/>
              <a:t>bkg</a:t>
            </a:r>
            <a:r>
              <a:rPr lang="en-US" dirty="0" smtClean="0"/>
              <a:t> I only take the error from 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istribution in data (multinomial error)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escaling from MC (ratio of two efficiencies)</a:t>
            </a:r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 Does that not introduce the same problem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as above?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 descr="Screen Shot 2015-02-15 at 00.32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" t="2574" r="9373"/>
          <a:stretch/>
        </p:blipFill>
        <p:spPr>
          <a:xfrm>
            <a:off x="4675028" y="2944757"/>
            <a:ext cx="4404793" cy="36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4888" y="6345550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508" y="1248541"/>
            <a:ext cx="82595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Done using a toy study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in the Powell method Poisson/Gauss vary all inputs (MC and data independently)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2. Still from within the toy study calculate the flat </a:t>
            </a:r>
            <a:r>
              <a:rPr lang="en-US" dirty="0" err="1" smtClean="0"/>
              <a:t>bkg</a:t>
            </a:r>
            <a:r>
              <a:rPr lang="en-US" dirty="0" smtClean="0"/>
              <a:t>, </a:t>
            </a:r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bkg</a:t>
            </a:r>
            <a:r>
              <a:rPr lang="en-US" dirty="0" smtClean="0"/>
              <a:t> yields per bin</a:t>
            </a:r>
          </a:p>
          <a:p>
            <a:r>
              <a:rPr lang="en-US" dirty="0" smtClean="0"/>
              <a:t>3. Subtract from data yield per bin to get signal yields per bin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The data yield is needed twice: in step 1 and in step 2:</a:t>
            </a:r>
          </a:p>
          <a:p>
            <a:r>
              <a:rPr lang="en-US" dirty="0" smtClean="0"/>
              <a:t>I generate the data yields for each bin (which I am going to use in step 2), and use the sum as input for step 1. </a:t>
            </a:r>
            <a:r>
              <a:rPr lang="en-US" dirty="0" smtClean="0">
                <a:sym typeface="Wingdings"/>
              </a:rPr>
              <a:t> I am using the same data yield in the entire toy. Is that correct?</a:t>
            </a:r>
            <a:endParaRPr lang="en-US" dirty="0" smtClean="0"/>
          </a:p>
        </p:txBody>
      </p:sp>
      <p:pic>
        <p:nvPicPr>
          <p:cNvPr id="15" name="Picture 14" descr="Screen Shot 2015-02-13 at 16.0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5" y="1810141"/>
            <a:ext cx="3309086" cy="1667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7212" y="1894872"/>
            <a:ext cx="354226" cy="34726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21118" y="1894872"/>
            <a:ext cx="354226" cy="34726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5852" y="2461992"/>
            <a:ext cx="354226" cy="34726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1118" y="2461992"/>
            <a:ext cx="354226" cy="34726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5852" y="3029112"/>
            <a:ext cx="354226" cy="34726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2478" y="3029112"/>
            <a:ext cx="354226" cy="34726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56777" y="1876872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62297" y="2132952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27369" y="1847821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32889" y="2103901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63403" y="2422386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68923" y="2678466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30489" y="2424786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36009" y="2680866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297" y="2962392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67817" y="3218472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29389" y="2962392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34909" y="3218472"/>
            <a:ext cx="354226" cy="209749"/>
          </a:xfrm>
          <a:prstGeom prst="rect">
            <a:avLst/>
          </a:prstGeom>
          <a:noFill/>
          <a:ln w="1270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508" y="899720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</a:t>
            </a:r>
            <a:r>
              <a:rPr lang="en-US" b="1" baseline="-25000" dirty="0" err="1"/>
              <a:t>L</a:t>
            </a:r>
            <a:r>
              <a:rPr lang="en-US" b="1" dirty="0" err="1"/>
              <a:t>PiPi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4Pi – error on </a:t>
            </a:r>
            <a:r>
              <a:rPr lang="en-US" b="1" dirty="0" smtClean="0"/>
              <a:t>signal yields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60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4888" y="6345550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1303" y="1148348"/>
            <a:ext cx="8335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50000"/>
              <a:buFont typeface="Arial"/>
              <a:buChar char="•"/>
            </a:pPr>
            <a:r>
              <a:rPr lang="en-US" dirty="0" smtClean="0"/>
              <a:t>Calculated the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signal yield per bin</a:t>
            </a:r>
          </a:p>
          <a:p>
            <a:pPr marL="285750" indent="-285750">
              <a:buClr>
                <a:srgbClr val="B20225"/>
              </a:buClr>
              <a:buSzPct val="150000"/>
              <a:buFont typeface="Arial"/>
              <a:buChar char="•"/>
            </a:pPr>
            <a:r>
              <a:rPr lang="en-US" dirty="0" smtClean="0"/>
              <a:t>Almost finished calculating the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signal yield per bin</a:t>
            </a:r>
          </a:p>
          <a:p>
            <a:pPr marL="285750" indent="-285750">
              <a:buClr>
                <a:srgbClr val="B20225"/>
              </a:buClr>
              <a:buSzPct val="150000"/>
              <a:buFont typeface="Arial"/>
              <a:buChar char="•"/>
            </a:pPr>
            <a:r>
              <a:rPr lang="en-US" dirty="0" smtClean="0"/>
              <a:t>Fitter is fully setup and functional</a:t>
            </a:r>
          </a:p>
          <a:p>
            <a:pPr>
              <a:buClr>
                <a:srgbClr val="B20225"/>
              </a:buClr>
              <a:buSzPct val="150000"/>
            </a:pPr>
            <a:endParaRPr lang="en-US" dirty="0"/>
          </a:p>
          <a:p>
            <a:pPr>
              <a:buClr>
                <a:srgbClr val="B20225"/>
              </a:buClr>
              <a:buSzPct val="150000"/>
            </a:pPr>
            <a:r>
              <a:rPr lang="en-US" u="sng" dirty="0" smtClean="0"/>
              <a:t>Still to do:</a:t>
            </a:r>
          </a:p>
          <a:p>
            <a:pPr marL="285750" indent="-285750">
              <a:buClr>
                <a:srgbClr val="B20225"/>
              </a:buClr>
              <a:buSzPct val="150000"/>
              <a:buFont typeface="Arial"/>
              <a:buChar char="•"/>
            </a:pPr>
            <a:r>
              <a:rPr lang="en-US" dirty="0" smtClean="0"/>
              <a:t>Some kinks to iron out in the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part</a:t>
            </a:r>
          </a:p>
          <a:p>
            <a:pPr marL="285750" indent="-285750">
              <a:buClr>
                <a:srgbClr val="B20225"/>
              </a:buClr>
              <a:buSzPct val="150000"/>
              <a:buFont typeface="Arial"/>
              <a:buChar char="•"/>
            </a:pPr>
            <a:r>
              <a:rPr lang="en-US" dirty="0" smtClean="0"/>
              <a:t>Generate more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 4Pi signal MC for the efficiency correction</a:t>
            </a:r>
          </a:p>
          <a:p>
            <a:pPr marL="285750" indent="-285750">
              <a:buClr>
                <a:srgbClr val="B20225"/>
              </a:buClr>
              <a:buSzPct val="150000"/>
              <a:buFont typeface="Arial"/>
              <a:buChar char="•"/>
            </a:pPr>
            <a:r>
              <a:rPr lang="en-US" dirty="0" smtClean="0"/>
              <a:t>Calculate ALL the systematics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94456" y="986649"/>
            <a:ext cx="8858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Binned strong phase difference</a:t>
            </a:r>
          </a:p>
          <a:p>
            <a:r>
              <a:rPr lang="en-US" baseline="-25000" dirty="0"/>
              <a:t>	</a:t>
            </a:r>
          </a:p>
        </p:txBody>
      </p:sp>
      <p:pic>
        <p:nvPicPr>
          <p:cNvPr id="3" name="Picture 2" descr="Screen Shot 2015-02-12 at 10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5506"/>
            <a:ext cx="4946061" cy="842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5985" y="2338989"/>
            <a:ext cx="467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 of D going to point </a:t>
            </a:r>
            <a:r>
              <a:rPr lang="en-US" dirty="0" err="1" smtClean="0"/>
              <a:t>x,y</a:t>
            </a:r>
            <a:r>
              <a:rPr lang="en-US" dirty="0" smtClean="0"/>
              <a:t> in the </a:t>
            </a:r>
            <a:r>
              <a:rPr lang="en-US" dirty="0" err="1" smtClean="0"/>
              <a:t>Dalitz</a:t>
            </a:r>
            <a:r>
              <a:rPr lang="en-US" dirty="0" smtClean="0"/>
              <a:t> Plot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76293" y="1994291"/>
            <a:ext cx="0" cy="4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94456" y="986649"/>
            <a:ext cx="8858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Powell method:</a:t>
            </a:r>
          </a:p>
          <a:p>
            <a:r>
              <a:rPr lang="en-US" baseline="-25000" dirty="0"/>
              <a:t>	</a:t>
            </a:r>
          </a:p>
        </p:txBody>
      </p:sp>
      <p:pic>
        <p:nvPicPr>
          <p:cNvPr id="5" name="Picture 4" descr="Screen Shot 2015-02-13 at 16.0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423746"/>
            <a:ext cx="6477000" cy="32639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271295" y="4230969"/>
            <a:ext cx="1539240" cy="0"/>
          </a:xfrm>
          <a:prstGeom prst="straightConnector1">
            <a:avLst/>
          </a:prstGeom>
          <a:ln>
            <a:solidFill>
              <a:srgbClr val="FE003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What is F</a:t>
            </a:r>
            <a:r>
              <a:rPr lang="en-US" baseline="-25000" dirty="0" smtClean="0"/>
              <a:t>+</a:t>
            </a:r>
            <a:r>
              <a:rPr lang="en-US" dirty="0"/>
              <a:t>(D-&gt;4Pi)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915" y="1081116"/>
            <a:ext cx="839293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+</a:t>
            </a:r>
            <a:r>
              <a:rPr lang="en-US" b="1" dirty="0" smtClean="0"/>
              <a:t> is the CP-even fraction of the D-&gt;4Pi decay:</a:t>
            </a:r>
          </a:p>
          <a:p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r>
              <a:rPr lang="en-US" dirty="0" smtClean="0"/>
              <a:t>(D-&gt;K</a:t>
            </a:r>
            <a:r>
              <a:rPr lang="en-US" baseline="30000" dirty="0" smtClean="0"/>
              <a:t>+</a:t>
            </a:r>
            <a:r>
              <a:rPr lang="en-US" dirty="0" smtClean="0"/>
              <a:t>K</a:t>
            </a:r>
            <a:r>
              <a:rPr lang="en-US" baseline="30000" dirty="0" smtClean="0"/>
              <a:t>-</a:t>
            </a:r>
            <a:r>
              <a:rPr lang="en-US" dirty="0" smtClean="0"/>
              <a:t>) = 1			</a:t>
            </a:r>
            <a:r>
              <a:rPr lang="en-US" dirty="0" smtClean="0">
                <a:solidFill>
                  <a:srgbClr val="FE0032"/>
                </a:solidFill>
              </a:rPr>
              <a:t>CP even</a:t>
            </a:r>
          </a:p>
          <a:p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r>
              <a:rPr lang="en-US" dirty="0" smtClean="0"/>
              <a:t>(D-&gt;K</a:t>
            </a:r>
            <a:r>
              <a:rPr lang="en-US" baseline="-25000" dirty="0" smtClean="0"/>
              <a:t>s</a:t>
            </a:r>
            <a:r>
              <a:rPr lang="en-US" dirty="0" smtClean="0"/>
              <a:t> Pi</a:t>
            </a:r>
            <a:r>
              <a:rPr lang="en-US" baseline="30000" dirty="0" smtClean="0"/>
              <a:t>0</a:t>
            </a:r>
            <a:r>
              <a:rPr lang="en-US" dirty="0" smtClean="0"/>
              <a:t>) = 0		</a:t>
            </a:r>
            <a:r>
              <a:rPr lang="en-US" dirty="0" smtClean="0">
                <a:solidFill>
                  <a:srgbClr val="3366FF"/>
                </a:solidFill>
              </a:rPr>
              <a:t>CP odd</a:t>
            </a:r>
          </a:p>
          <a:p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r>
              <a:rPr lang="en-US" dirty="0" smtClean="0"/>
              <a:t>(D-&gt;2Pi</a:t>
            </a:r>
            <a:r>
              <a:rPr lang="en-US" baseline="30000" dirty="0" smtClean="0"/>
              <a:t>+</a:t>
            </a:r>
            <a:r>
              <a:rPr lang="en-US" dirty="0" smtClean="0"/>
              <a:t>2Pi</a:t>
            </a:r>
            <a:r>
              <a:rPr lang="en-US" baseline="30000" dirty="0" smtClean="0"/>
              <a:t>-</a:t>
            </a:r>
            <a:r>
              <a:rPr lang="en-US" dirty="0" smtClean="0"/>
              <a:t>) = [0,1] 	</a:t>
            </a:r>
            <a:r>
              <a:rPr lang="en-US" dirty="0" smtClean="0">
                <a:solidFill>
                  <a:srgbClr val="00FF00"/>
                </a:solidFill>
              </a:rPr>
              <a:t>CP mixture</a:t>
            </a:r>
          </a:p>
          <a:p>
            <a:endParaRPr lang="en-US" dirty="0"/>
          </a:p>
          <a:p>
            <a:r>
              <a:rPr lang="en-US" b="1" dirty="0" smtClean="0"/>
              <a:t>Measure F+ using the quantum correlated D</a:t>
            </a:r>
            <a:r>
              <a:rPr lang="en-US" b="1" baseline="30000" dirty="0" smtClean="0"/>
              <a:t>0</a:t>
            </a:r>
            <a:r>
              <a:rPr lang="en-US" b="1" dirty="0" smtClean="0"/>
              <a:t>/D</a:t>
            </a:r>
            <a:r>
              <a:rPr lang="en-US" b="1" baseline="30000" dirty="0" smtClean="0"/>
              <a:t>0</a:t>
            </a:r>
            <a:r>
              <a:rPr lang="en-US" b="1" dirty="0" smtClean="0"/>
              <a:t> decays at CLEO: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CLEO-c reminder: </a:t>
            </a:r>
            <a:r>
              <a:rPr lang="en-US" dirty="0" err="1" smtClean="0"/>
              <a:t>ee</a:t>
            </a:r>
            <a:r>
              <a:rPr lang="en-US" dirty="0" smtClean="0"/>
              <a:t> -&gt; Psi(3770) -&gt; D</a:t>
            </a:r>
            <a:r>
              <a:rPr lang="en-US" baseline="30000" dirty="0" smtClean="0"/>
              <a:t>0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 / D</a:t>
            </a:r>
            <a:r>
              <a:rPr lang="en-US" baseline="30000" dirty="0" smtClean="0"/>
              <a:t>-</a:t>
            </a:r>
            <a:r>
              <a:rPr lang="en-US" dirty="0" smtClean="0"/>
              <a:t>D</a:t>
            </a:r>
            <a:r>
              <a:rPr lang="en-US" baseline="30000" dirty="0" smtClean="0"/>
              <a:t>+</a:t>
            </a:r>
          </a:p>
          <a:p>
            <a:r>
              <a:rPr lang="en-US" b="1" dirty="0"/>
              <a:t>	</a:t>
            </a:r>
            <a:r>
              <a:rPr lang="en-US" b="1" dirty="0" smtClean="0"/>
              <a:t>		       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Straight forward measurement of F</a:t>
            </a:r>
            <a:r>
              <a:rPr lang="en-US" baseline="-25000" dirty="0" smtClean="0"/>
              <a:t>+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1. count 4Pi vs. CP even/ CP odd </a:t>
            </a:r>
            <a:r>
              <a:rPr lang="en-US" dirty="0" err="1" smtClean="0"/>
              <a:t>eigenstates</a:t>
            </a:r>
            <a:r>
              <a:rPr lang="en-US" dirty="0" smtClean="0"/>
              <a:t>						==&gt; M</a:t>
            </a:r>
            <a:r>
              <a:rPr lang="en-US" baseline="30000" dirty="0" smtClean="0"/>
              <a:t>+</a:t>
            </a:r>
            <a:r>
              <a:rPr lang="en-US" dirty="0" smtClean="0"/>
              <a:t> / M</a:t>
            </a:r>
            <a:r>
              <a:rPr lang="en-US" baseline="30000" dirty="0" smtClean="0"/>
              <a:t>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	2. count the total number of CP even/ CP odd decays in sample  	</a:t>
            </a:r>
            <a:r>
              <a:rPr lang="en-US" dirty="0" smtClean="0">
                <a:sym typeface="Wingdings"/>
              </a:rPr>
              <a:t>==&gt; S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/ S</a:t>
            </a:r>
            <a:r>
              <a:rPr lang="en-US" baseline="30000" dirty="0" smtClean="0">
                <a:sym typeface="Wingdings"/>
              </a:rPr>
              <a:t>-</a:t>
            </a:r>
            <a:endParaRPr lang="en-US" baseline="30000" dirty="0" smtClean="0"/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3.</a:t>
            </a:r>
          </a:p>
          <a:p>
            <a:r>
              <a:rPr lang="en-US" dirty="0"/>
              <a:t> </a:t>
            </a:r>
            <a:r>
              <a:rPr lang="en-US" dirty="0" smtClean="0"/>
              <a:t>   		N</a:t>
            </a:r>
            <a:r>
              <a:rPr lang="en-US" baseline="30000" dirty="0" smtClean="0"/>
              <a:t>+</a:t>
            </a:r>
            <a:r>
              <a:rPr lang="en-US" dirty="0" smtClean="0"/>
              <a:t> = M</a:t>
            </a:r>
            <a:r>
              <a:rPr lang="en-US" baseline="30000" dirty="0" smtClean="0"/>
              <a:t>+</a:t>
            </a:r>
            <a:r>
              <a:rPr lang="en-US" dirty="0" smtClean="0"/>
              <a:t> /S</a:t>
            </a:r>
            <a:r>
              <a:rPr lang="en-US" baseline="30000" dirty="0" smtClean="0"/>
              <a:t>+</a:t>
            </a:r>
            <a:r>
              <a:rPr lang="en-US" dirty="0" smtClean="0"/>
              <a:t>  	==&gt;</a:t>
            </a:r>
            <a:endParaRPr lang="en-US" dirty="0"/>
          </a:p>
        </p:txBody>
      </p:sp>
      <p:pic>
        <p:nvPicPr>
          <p:cNvPr id="9" name="Picture 8" descr="Screen Shot 2015-02-12 at 10.1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82" y="5739578"/>
            <a:ext cx="2343630" cy="88168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3" idx="6"/>
          </p:cNvCxnSpPr>
          <p:nvPr/>
        </p:nvCxnSpPr>
        <p:spPr>
          <a:xfrm>
            <a:off x="1858152" y="4230969"/>
            <a:ext cx="1539240" cy="0"/>
          </a:xfrm>
          <a:prstGeom prst="straightConnector1">
            <a:avLst/>
          </a:prstGeom>
          <a:ln>
            <a:solidFill>
              <a:srgbClr val="00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29752" y="4147149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94732" y="3841317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(3770)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8555" y="4035471"/>
            <a:ext cx="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E0032"/>
                </a:solidFill>
              </a:rPr>
              <a:t>CP -ES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3106" y="4028932"/>
            <a:ext cx="90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2Pi</a:t>
            </a:r>
            <a:r>
              <a:rPr lang="en-US" b="1" baseline="30000" dirty="0">
                <a:solidFill>
                  <a:srgbClr val="00FF00"/>
                </a:solidFill>
              </a:rPr>
              <a:t>+</a:t>
            </a:r>
            <a:r>
              <a:rPr lang="en-US" b="1" dirty="0">
                <a:solidFill>
                  <a:srgbClr val="00FF00"/>
                </a:solidFill>
              </a:rPr>
              <a:t>2Pi</a:t>
            </a:r>
            <a:r>
              <a:rPr lang="en-US" b="1" baseline="30000" dirty="0">
                <a:solidFill>
                  <a:srgbClr val="00FF00"/>
                </a:solidFill>
              </a:rPr>
              <a:t>-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58777" y="4147149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1</a:t>
            </a:r>
            <a:endParaRPr lang="en-US" b="1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3715061" y="4145526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2</a:t>
            </a:r>
            <a:endParaRPr lang="en-US" b="1" baseline="-25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61601" y="5340569"/>
            <a:ext cx="1539240" cy="0"/>
          </a:xfrm>
          <a:prstGeom prst="straightConnector1">
            <a:avLst/>
          </a:prstGeom>
          <a:ln>
            <a:solidFill>
              <a:srgbClr val="FE003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6"/>
          </p:cNvCxnSpPr>
          <p:nvPr/>
        </p:nvCxnSpPr>
        <p:spPr>
          <a:xfrm>
            <a:off x="1848458" y="5340569"/>
            <a:ext cx="153924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20058" y="5256749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85038" y="4950917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(3770)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8861" y="5145071"/>
            <a:ext cx="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E0032"/>
                </a:solidFill>
              </a:rPr>
              <a:t>CP -ES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4552" y="5124747"/>
            <a:ext cx="117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Don’t care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349083" y="5256749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1</a:t>
            </a:r>
            <a:endParaRPr lang="en-US" b="1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3705367" y="5255126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2</a:t>
            </a:r>
            <a:endParaRPr lang="en-US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2-12 at 10.4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3" y="2279155"/>
            <a:ext cx="6937370" cy="78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Measuring F</a:t>
            </a:r>
            <a:r>
              <a:rPr lang="en-US" baseline="-25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with K</a:t>
            </a:r>
            <a:r>
              <a:rPr lang="en-US" baseline="30000" dirty="0" smtClean="0"/>
              <a:t>0</a:t>
            </a:r>
            <a:r>
              <a:rPr lang="en-US" dirty="0" smtClean="0"/>
              <a:t>PiPi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915" y="934172"/>
            <a:ext cx="8392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+</a:t>
            </a:r>
            <a:r>
              <a:rPr lang="en-US" b="1" dirty="0" smtClean="0"/>
              <a:t> is related to the strong phase difference in the D-decay: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E0032"/>
                </a:solidFill>
              </a:rPr>
              <a:t>We know the </a:t>
            </a:r>
            <a:r>
              <a:rPr lang="en-US" b="1" dirty="0" smtClean="0">
                <a:solidFill>
                  <a:srgbClr val="FE0032"/>
                </a:solidFill>
              </a:rPr>
              <a:t>binned </a:t>
            </a:r>
            <a:r>
              <a:rPr lang="en-US" dirty="0" smtClean="0">
                <a:solidFill>
                  <a:srgbClr val="FE0032"/>
                </a:solidFill>
              </a:rPr>
              <a:t>strong phase difference of D-&gt;</a:t>
            </a:r>
            <a:r>
              <a:rPr lang="en-US" dirty="0" err="1" smtClean="0">
                <a:solidFill>
                  <a:srgbClr val="FE0032"/>
                </a:solidFill>
              </a:rPr>
              <a:t>K</a:t>
            </a:r>
            <a:r>
              <a:rPr lang="en-US" baseline="-25000" dirty="0" err="1" smtClean="0">
                <a:solidFill>
                  <a:srgbClr val="FE0032"/>
                </a:solidFill>
              </a:rPr>
              <a:t>S</a:t>
            </a:r>
            <a:r>
              <a:rPr lang="en-US" dirty="0" err="1" smtClean="0">
                <a:solidFill>
                  <a:srgbClr val="FE0032"/>
                </a:solidFill>
              </a:rPr>
              <a:t>PIPi</a:t>
            </a:r>
            <a:r>
              <a:rPr lang="en-US" dirty="0" smtClean="0">
                <a:solidFill>
                  <a:srgbClr val="FE0032"/>
                </a:solidFill>
              </a:rPr>
              <a:t> and D-&gt;</a:t>
            </a:r>
            <a:r>
              <a:rPr lang="en-US" dirty="0" err="1" smtClean="0">
                <a:solidFill>
                  <a:srgbClr val="FE0032"/>
                </a:solidFill>
              </a:rPr>
              <a:t>K</a:t>
            </a:r>
            <a:r>
              <a:rPr lang="en-US" baseline="-25000" dirty="0" err="1" smtClean="0">
                <a:solidFill>
                  <a:srgbClr val="FE0032"/>
                </a:solidFill>
              </a:rPr>
              <a:t>L</a:t>
            </a:r>
            <a:r>
              <a:rPr lang="en-US" dirty="0" err="1" smtClean="0">
                <a:solidFill>
                  <a:srgbClr val="FE0032"/>
                </a:solidFill>
              </a:rPr>
              <a:t>PiPi</a:t>
            </a:r>
            <a:r>
              <a:rPr lang="en-US" dirty="0" smtClean="0">
                <a:solidFill>
                  <a:srgbClr val="FE0032"/>
                </a:solidFill>
              </a:rPr>
              <a:t>!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E0032"/>
                </a:solidFill>
                <a:latin typeface="American Typewriter"/>
                <a:cs typeface="American Typewriter"/>
              </a:rPr>
              <a:t>(</a:t>
            </a:r>
            <a:r>
              <a:rPr lang="en-US" dirty="0">
                <a:solidFill>
                  <a:srgbClr val="FE0032"/>
                </a:solidFill>
                <a:latin typeface="American Typewriter"/>
                <a:cs typeface="American Typewriter"/>
              </a:rPr>
              <a:t>arXiv:</a:t>
            </a:r>
            <a:r>
              <a:rPr lang="en-US" dirty="0" smtClean="0">
                <a:solidFill>
                  <a:srgbClr val="FE0032"/>
                </a:solidFill>
                <a:latin typeface="American Typewriter"/>
                <a:cs typeface="American Typewriter"/>
              </a:rPr>
              <a:t>1010.2817)</a:t>
            </a:r>
          </a:p>
          <a:p>
            <a:endParaRPr lang="en-US" dirty="0" smtClean="0">
              <a:solidFill>
                <a:srgbClr val="FE0032"/>
              </a:solidFill>
              <a:latin typeface="American Typewriter"/>
              <a:cs typeface="American Typewriter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American Typewriter"/>
              </a:rPr>
              <a:t>Here is how to get F</a:t>
            </a:r>
            <a:r>
              <a:rPr lang="en-US" b="1" baseline="-25000" dirty="0" smtClean="0">
                <a:solidFill>
                  <a:srgbClr val="000000"/>
                </a:solidFill>
                <a:cs typeface="American Typewriter"/>
              </a:rPr>
              <a:t>+</a:t>
            </a:r>
            <a:r>
              <a:rPr lang="en-US" b="1" dirty="0" smtClean="0">
                <a:solidFill>
                  <a:srgbClr val="000000"/>
                </a:solidFill>
                <a:cs typeface="American Typewriter"/>
                <a:sym typeface="Wingdings"/>
              </a:rPr>
              <a:t>(4Pi):</a:t>
            </a:r>
            <a:endParaRPr lang="en-US" b="1" dirty="0">
              <a:solidFill>
                <a:srgbClr val="000000"/>
              </a:solidFill>
              <a:cs typeface="American Typewriter"/>
            </a:endParaRPr>
          </a:p>
        </p:txBody>
      </p:sp>
      <p:pic>
        <p:nvPicPr>
          <p:cNvPr id="4" name="Picture 3" descr="Screen Shot 2015-02-12 at 10.46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"/>
          <a:stretch/>
        </p:blipFill>
        <p:spPr>
          <a:xfrm>
            <a:off x="0" y="3262910"/>
            <a:ext cx="2896692" cy="244956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397392" y="4202250"/>
            <a:ext cx="443766" cy="0"/>
          </a:xfrm>
          <a:prstGeom prst="straightConnector1">
            <a:avLst/>
          </a:prstGeom>
          <a:ln>
            <a:solidFill>
              <a:srgbClr val="00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7" idx="6"/>
          </p:cNvCxnSpPr>
          <p:nvPr/>
        </p:nvCxnSpPr>
        <p:spPr>
          <a:xfrm>
            <a:off x="2235492" y="4202250"/>
            <a:ext cx="12879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355849" y="411843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0829" y="3812598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(3770)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31661" y="3997264"/>
            <a:ext cx="48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4Pi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3867" y="4191418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1</a:t>
            </a:r>
            <a:endParaRPr lang="en-US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2893046" y="4118430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2</a:t>
            </a:r>
            <a:endParaRPr lang="en-US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46344" y="3003755"/>
            <a:ext cx="33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: number of events in bin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80" y="3096421"/>
            <a:ext cx="4355535" cy="2616055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79242" y="2835038"/>
            <a:ext cx="0" cy="26421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creen Shot 2015-02-12 at 10.46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"/>
          <a:stretch/>
        </p:blipFill>
        <p:spPr>
          <a:xfrm>
            <a:off x="4735985" y="3241145"/>
            <a:ext cx="2896692" cy="244956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8017932" y="4180485"/>
            <a:ext cx="443766" cy="0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6"/>
          </p:cNvCxnSpPr>
          <p:nvPr/>
        </p:nvCxnSpPr>
        <p:spPr>
          <a:xfrm>
            <a:off x="6856032" y="4180485"/>
            <a:ext cx="12879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976389" y="409666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41369" y="3790833"/>
            <a:ext cx="1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(3770)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20367" y="344326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660066"/>
                </a:solidFill>
              </a:rPr>
              <a:t>Flavour</a:t>
            </a:r>
            <a:r>
              <a:rPr lang="en-US" b="1" dirty="0" smtClean="0">
                <a:solidFill>
                  <a:srgbClr val="660066"/>
                </a:solidFill>
              </a:rPr>
              <a:t> tag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74407" y="4169653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1</a:t>
            </a:r>
            <a:endParaRPr lang="en-US" b="1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7513586" y="4096665"/>
            <a:ext cx="40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2</a:t>
            </a:r>
            <a:endParaRPr 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2329" y="2981990"/>
            <a:ext cx="39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: relative number of events in bin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788465" y="3096420"/>
            <a:ext cx="4355535" cy="2594291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10276" y="2822737"/>
            <a:ext cx="0" cy="26421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80022" y="5539664"/>
            <a:ext cx="13502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660066"/>
                </a:solidFill>
                <a:latin typeface="American Typewriter"/>
                <a:cs typeface="American Typewriter"/>
              </a:rPr>
              <a:t>arXiv:</a:t>
            </a:r>
            <a:r>
              <a:rPr lang="en-US" baseline="30000" dirty="0" smtClean="0">
                <a:solidFill>
                  <a:srgbClr val="660066"/>
                </a:solidFill>
                <a:latin typeface="American Typewriter"/>
                <a:cs typeface="American Typewriter"/>
              </a:rPr>
              <a:t>1210.939</a:t>
            </a:r>
          </a:p>
          <a:p>
            <a:endParaRPr lang="en-US" dirty="0">
              <a:solidFill>
                <a:srgbClr val="660066"/>
              </a:solidFill>
              <a:latin typeface="American Typewriter"/>
              <a:cs typeface="American Typewrit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3282" y="1575018"/>
            <a:ext cx="25663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Amplitude weighted </a:t>
            </a:r>
            <a:r>
              <a:rPr lang="en-US" sz="1600" dirty="0" err="1" smtClean="0"/>
              <a:t>cos</a:t>
            </a:r>
            <a:r>
              <a:rPr lang="en-US" sz="1600" dirty="0" smtClean="0"/>
              <a:t> of strong phase difference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153282" y="1606506"/>
            <a:ext cx="2469230" cy="584776"/>
          </a:xfrm>
          <a:prstGeom prst="rect">
            <a:avLst/>
          </a:prstGeom>
          <a:noFill/>
          <a:ln w="19050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279119" y="2201779"/>
            <a:ext cx="0" cy="35931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8915" y="6093662"/>
            <a:ext cx="881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b="1" dirty="0" smtClean="0">
                <a:sym typeface="Wingdings"/>
              </a:rPr>
              <a:t>Select K</a:t>
            </a:r>
            <a:r>
              <a:rPr lang="en-US" b="1" baseline="30000" dirty="0" smtClean="0">
                <a:sym typeface="Wingdings"/>
              </a:rPr>
              <a:t>0</a:t>
            </a:r>
            <a:r>
              <a:rPr lang="en-US" b="1" dirty="0" smtClean="0">
                <a:sym typeface="Wingdings"/>
              </a:rPr>
              <a:t>PiPi </a:t>
            </a:r>
            <a:r>
              <a:rPr lang="en-US" b="1" dirty="0" err="1" smtClean="0">
                <a:sym typeface="Wingdings"/>
              </a:rPr>
              <a:t>vs</a:t>
            </a:r>
            <a:r>
              <a:rPr lang="en-US" b="1" dirty="0" smtClean="0">
                <a:sym typeface="Wingdings"/>
              </a:rPr>
              <a:t> 4Pi events and count how many signal events there are in each bin!</a:t>
            </a:r>
          </a:p>
          <a:p>
            <a:r>
              <a:rPr lang="en-US" b="1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(and then fit the data with the above formula for F</a:t>
            </a:r>
            <a:r>
              <a:rPr lang="en-US" baseline="-25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401" y="976157"/>
            <a:ext cx="8238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Fairly boring selection (CLEO is just so clean)</a:t>
            </a:r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Fitting the final state particles to the D Mass</a:t>
            </a:r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Rejecting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/>
              <a:t>in the 4Pi side using the flight distance significance of </a:t>
            </a:r>
            <a:r>
              <a:rPr lang="en-US" dirty="0" smtClean="0"/>
              <a:t>a </a:t>
            </a:r>
            <a:r>
              <a:rPr lang="en-US" i="1" dirty="0" smtClean="0"/>
              <a:t>possible Ks formed of two opposite sign </a:t>
            </a:r>
            <a:r>
              <a:rPr lang="en-US" i="1" dirty="0" err="1" smtClean="0"/>
              <a:t>pions</a:t>
            </a:r>
            <a:endParaRPr lang="en-US" i="1" dirty="0" smtClean="0"/>
          </a:p>
          <a:p>
            <a:pPr>
              <a:buClr>
                <a:srgbClr val="FE0032"/>
              </a:buClr>
            </a:pPr>
            <a:endParaRPr lang="en-US" dirty="0"/>
          </a:p>
          <a:p>
            <a:pPr marL="3943350" lvl="8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     </a:t>
            </a:r>
            <a:r>
              <a:rPr lang="en-US" b="1" dirty="0" smtClean="0"/>
              <a:t>cut of KS_FS&lt;0:</a:t>
            </a:r>
          </a:p>
          <a:p>
            <a:pPr marL="3943350" lvl="8" indent="-285750">
              <a:buClr>
                <a:srgbClr val="FE0032"/>
              </a:buCl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    Signal efficiency: 85.1%</a:t>
            </a:r>
          </a:p>
          <a:p>
            <a:pPr marL="3943350" lvl="8" indent="-285750">
              <a:buClr>
                <a:srgbClr val="FE0032"/>
              </a:buCl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bkg</a:t>
            </a:r>
            <a:r>
              <a:rPr lang="en-US" dirty="0" smtClean="0"/>
              <a:t> efficiency: 9.6%</a:t>
            </a:r>
            <a:endParaRPr lang="en-US" dirty="0"/>
          </a:p>
        </p:txBody>
      </p:sp>
      <p:pic>
        <p:nvPicPr>
          <p:cNvPr id="9" name="Picture 8" descr="KsVe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5036" y="1574551"/>
            <a:ext cx="2508950" cy="37046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219757" y="2666052"/>
            <a:ext cx="241391" cy="0"/>
          </a:xfrm>
          <a:prstGeom prst="line">
            <a:avLst/>
          </a:prstGeom>
          <a:ln>
            <a:solidFill>
              <a:srgbClr val="FE0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406" y="2456127"/>
            <a:ext cx="208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KsPiPi</a:t>
            </a:r>
            <a:r>
              <a:rPr lang="en-US" sz="1600" dirty="0" smtClean="0"/>
              <a:t> </a:t>
            </a:r>
            <a:r>
              <a:rPr lang="en-US" sz="1600" dirty="0" err="1" smtClean="0"/>
              <a:t>vs</a:t>
            </a:r>
            <a:r>
              <a:rPr lang="en-US" sz="1600" dirty="0" smtClean="0"/>
              <a:t> 4Pi</a:t>
            </a:r>
          </a:p>
          <a:p>
            <a:r>
              <a:rPr lang="en-US" sz="1600" dirty="0" err="1" smtClean="0"/>
              <a:t>KsPiPi</a:t>
            </a:r>
            <a:r>
              <a:rPr lang="en-US" sz="1600" dirty="0" smtClean="0"/>
              <a:t>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KsPiPi</a:t>
            </a:r>
            <a:r>
              <a:rPr lang="en-US" sz="1600" dirty="0" smtClean="0"/>
              <a:t> </a:t>
            </a:r>
            <a:r>
              <a:rPr lang="en-US" sz="1600" dirty="0" err="1" smtClean="0"/>
              <a:t>reco</a:t>
            </a:r>
            <a:r>
              <a:rPr lang="en-US" sz="1600" dirty="0" smtClean="0"/>
              <a:t>.    </a:t>
            </a:r>
          </a:p>
          <a:p>
            <a:r>
              <a:rPr lang="en-US" sz="1600" dirty="0" smtClean="0"/>
              <a:t> as </a:t>
            </a:r>
            <a:r>
              <a:rPr lang="en-US" sz="1600" dirty="0" err="1" smtClean="0"/>
              <a:t>KsPiPi</a:t>
            </a:r>
            <a:r>
              <a:rPr lang="en-US" sz="1600" dirty="0" smtClean="0"/>
              <a:t> </a:t>
            </a:r>
            <a:r>
              <a:rPr lang="en-US" sz="1600" dirty="0" err="1" smtClean="0"/>
              <a:t>vs</a:t>
            </a:r>
            <a:r>
              <a:rPr lang="en-US" sz="1600" dirty="0" smtClean="0"/>
              <a:t> 4Pi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25227" y="2881428"/>
            <a:ext cx="24139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563798" y="2456127"/>
            <a:ext cx="20991" cy="196280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1" y="5594513"/>
            <a:ext cx="8238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E0032"/>
              </a:buClr>
            </a:pPr>
            <a:r>
              <a:rPr lang="en-US" b="1" u="sng" dirty="0" smtClean="0"/>
              <a:t>Getting the signal yield:</a:t>
            </a:r>
          </a:p>
          <a:p>
            <a:pPr>
              <a:buClr>
                <a:srgbClr val="FE0032"/>
              </a:buClr>
            </a:pPr>
            <a:r>
              <a:rPr lang="en-US" dirty="0" smtClean="0"/>
              <a:t>Signal yield = raw event yield </a:t>
            </a:r>
          </a:p>
          <a:p>
            <a:pPr>
              <a:buClr>
                <a:srgbClr val="FE0032"/>
              </a:buClr>
            </a:pPr>
            <a:r>
              <a:rPr lang="en-US" dirty="0"/>
              <a:t>	</a:t>
            </a:r>
            <a:r>
              <a:rPr lang="en-US" dirty="0" smtClean="0"/>
              <a:t>	       – peaking </a:t>
            </a:r>
            <a:r>
              <a:rPr lang="en-US" dirty="0" err="1" smtClean="0"/>
              <a:t>bkg</a:t>
            </a:r>
            <a:r>
              <a:rPr lang="en-US" dirty="0" smtClean="0"/>
              <a:t> yield</a:t>
            </a:r>
            <a:br>
              <a:rPr lang="en-US" dirty="0" smtClean="0"/>
            </a:br>
            <a:r>
              <a:rPr lang="en-US" dirty="0" smtClean="0"/>
              <a:t>		       – flat </a:t>
            </a:r>
            <a:r>
              <a:rPr lang="en-US" dirty="0" err="1" smtClean="0"/>
              <a:t>bkg</a:t>
            </a:r>
            <a:r>
              <a:rPr lang="en-US" dirty="0" smtClean="0"/>
              <a:t> yield </a:t>
            </a:r>
            <a:endParaRPr lang="en-US" dirty="0"/>
          </a:p>
          <a:p>
            <a:pPr>
              <a:buClr>
                <a:srgbClr val="FE0032"/>
              </a:buClr>
            </a:pPr>
            <a:endParaRPr lang="en-US" dirty="0" smtClean="0"/>
          </a:p>
        </p:txBody>
      </p:sp>
      <p:pic>
        <p:nvPicPr>
          <p:cNvPr id="18" name="Picture 17" descr="dalitz_bi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b="2559"/>
          <a:stretch/>
        </p:blipFill>
        <p:spPr>
          <a:xfrm rot="5400000">
            <a:off x="5118528" y="2469563"/>
            <a:ext cx="3357015" cy="526504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054122" y="5510541"/>
            <a:ext cx="1899643" cy="545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creen Shot 2015-02-12 at 10.46.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6" t="5304"/>
          <a:stretch/>
        </p:blipFill>
        <p:spPr>
          <a:xfrm>
            <a:off x="8850136" y="3423577"/>
            <a:ext cx="335847" cy="3304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peaking </a:t>
            </a:r>
            <a:r>
              <a:rPr lang="en-US" dirty="0" err="1" smtClean="0"/>
              <a:t>bkg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Peaking </a:t>
            </a:r>
            <a:r>
              <a:rPr lang="en-US" b="1" dirty="0" err="1" smtClean="0"/>
              <a:t>bkg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S</a:t>
            </a:r>
            <a:r>
              <a:rPr lang="en-US" b="1" dirty="0" err="1" smtClean="0"/>
              <a:t>PiPi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S</a:t>
            </a:r>
            <a:r>
              <a:rPr lang="en-US" b="1" dirty="0" err="1" smtClean="0"/>
              <a:t>PiPi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number of peaking </a:t>
            </a:r>
            <a:r>
              <a:rPr lang="en-US" dirty="0" err="1" smtClean="0"/>
              <a:t>bkg</a:t>
            </a:r>
            <a:r>
              <a:rPr lang="en-US" dirty="0" smtClean="0"/>
              <a:t> events from </a:t>
            </a:r>
            <a:r>
              <a:rPr lang="en-US" i="1" dirty="0" smtClean="0"/>
              <a:t>generic MC</a:t>
            </a:r>
            <a:r>
              <a:rPr lang="en-US" dirty="0" smtClean="0"/>
              <a:t>: </a:t>
            </a:r>
            <a:r>
              <a:rPr lang="en-US" dirty="0"/>
              <a:t>18.45 ± </a:t>
            </a:r>
            <a:r>
              <a:rPr lang="en-US" dirty="0" smtClean="0"/>
              <a:t>1.13</a:t>
            </a:r>
          </a:p>
          <a:p>
            <a:pPr lvl="1">
              <a:buClr>
                <a:srgbClr val="FE0032"/>
              </a:buClr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distribution of peaking </a:t>
            </a:r>
            <a:r>
              <a:rPr lang="en-US" dirty="0" err="1" smtClean="0"/>
              <a:t>bkg</a:t>
            </a:r>
            <a:r>
              <a:rPr lang="en-US" dirty="0" smtClean="0"/>
              <a:t> events over bins from data: </a:t>
            </a:r>
          </a:p>
          <a:p>
            <a:pPr lvl="1">
              <a:buClr>
                <a:srgbClr val="FE0032"/>
              </a:buClr>
            </a:pPr>
            <a:r>
              <a:rPr lang="en-US" dirty="0"/>
              <a:t>apply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err="1"/>
              <a:t>PiPi</a:t>
            </a:r>
            <a:r>
              <a:rPr lang="en-US" dirty="0"/>
              <a:t>-</a:t>
            </a:r>
            <a:r>
              <a:rPr lang="en-US" i="1" dirty="0"/>
              <a:t>Selection</a:t>
            </a:r>
            <a:r>
              <a:rPr lang="en-US" dirty="0"/>
              <a:t> cut on 4Pi side to get a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err="1"/>
              <a:t>PiPi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err="1"/>
              <a:t>PiPi</a:t>
            </a:r>
            <a:r>
              <a:rPr lang="en-US" dirty="0"/>
              <a:t> data sample</a:t>
            </a:r>
          </a:p>
          <a:p>
            <a:pPr>
              <a:buClr>
                <a:srgbClr val="FE0032"/>
              </a:buClr>
            </a:pPr>
            <a:endParaRPr lang="en-US" dirty="0" smtClean="0"/>
          </a:p>
          <a:p>
            <a:pPr marL="285750" indent="-28575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Remove bias due to K</a:t>
            </a:r>
            <a:r>
              <a:rPr lang="en-US" baseline="-25000" dirty="0" smtClean="0"/>
              <a:t>S</a:t>
            </a:r>
            <a:r>
              <a:rPr lang="en-US" dirty="0" smtClean="0"/>
              <a:t>-Selection instead of K</a:t>
            </a:r>
            <a:r>
              <a:rPr lang="en-US" baseline="-25000" dirty="0" smtClean="0"/>
              <a:t>S</a:t>
            </a:r>
            <a:r>
              <a:rPr lang="en-US" dirty="0" smtClean="0"/>
              <a:t>-Veto with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Signal MC</a:t>
            </a:r>
          </a:p>
          <a:p>
            <a:pPr lvl="1">
              <a:buClr>
                <a:srgbClr val="FE0032"/>
              </a:buClr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4-12-10 at 22.37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/>
          <a:stretch/>
        </p:blipFill>
        <p:spPr>
          <a:xfrm>
            <a:off x="3022637" y="965200"/>
            <a:ext cx="2466542" cy="520842"/>
          </a:xfrm>
          <a:prstGeom prst="rect">
            <a:avLst/>
          </a:prstGeom>
        </p:spPr>
      </p:pic>
      <p:pic>
        <p:nvPicPr>
          <p:cNvPr id="5" name="Picture 4" descr="KsPiPi_selbia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"/>
          <a:stretch/>
        </p:blipFill>
        <p:spPr>
          <a:xfrm rot="5400000">
            <a:off x="1264195" y="2274038"/>
            <a:ext cx="3516882" cy="56510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347346" y="3652702"/>
            <a:ext cx="241391" cy="0"/>
          </a:xfrm>
          <a:prstGeom prst="line">
            <a:avLst/>
          </a:prstGeom>
          <a:ln>
            <a:solidFill>
              <a:srgbClr val="FE0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2995" y="3442777"/>
            <a:ext cx="20885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ith bias removal</a:t>
            </a:r>
          </a:p>
          <a:p>
            <a:r>
              <a:rPr lang="en-US" sz="1600" dirty="0" smtClean="0"/>
              <a:t>w/o bias removal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352816" y="3868078"/>
            <a:ext cx="24139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flat </a:t>
            </a:r>
            <a:r>
              <a:rPr lang="en-US" dirty="0" err="1" smtClean="0"/>
              <a:t>bkg</a:t>
            </a:r>
            <a:endParaRPr lang="en-US" baseline="-25000" dirty="0"/>
          </a:p>
        </p:txBody>
      </p:sp>
      <p:pic>
        <p:nvPicPr>
          <p:cNvPr id="3" name="Picture 2" descr="flatbk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t="8570" r="3267" b="3433"/>
          <a:stretch/>
        </p:blipFill>
        <p:spPr>
          <a:xfrm rot="5400000">
            <a:off x="936015" y="1431533"/>
            <a:ext cx="2993181" cy="4412602"/>
          </a:xfrm>
          <a:prstGeom prst="rect">
            <a:avLst/>
          </a:prstGeom>
        </p:spPr>
      </p:pic>
      <p:pic>
        <p:nvPicPr>
          <p:cNvPr id="4" name="Picture 3" descr="Screen Shot 2015-02-12 at 13.48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6517"/>
            <a:ext cx="3579381" cy="662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934" y="1007185"/>
            <a:ext cx="873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number of </a:t>
            </a:r>
            <a:r>
              <a:rPr lang="en-US" dirty="0" err="1" smtClean="0"/>
              <a:t>bkg</a:t>
            </a:r>
            <a:r>
              <a:rPr lang="en-US" dirty="0" smtClean="0"/>
              <a:t> events determined extrapolating from the sidebands in data: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0350" y="3096398"/>
            <a:ext cx="661201" cy="432089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39855" y="3789153"/>
            <a:ext cx="661201" cy="1081115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1202668" y="2497374"/>
            <a:ext cx="433798" cy="1652838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805551" y="3545260"/>
            <a:ext cx="871193" cy="1296002"/>
          </a:xfrm>
          <a:prstGeom prst="rtTriangle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6200000">
            <a:off x="1173094" y="3807868"/>
            <a:ext cx="876236" cy="1248559"/>
          </a:xfrm>
          <a:prstGeom prst="rtTriangle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530501">
            <a:off x="615949" y="4120881"/>
            <a:ext cx="1705264" cy="299484"/>
          </a:xfrm>
          <a:prstGeom prst="rightArrow">
            <a:avLst>
              <a:gd name="adj1" fmla="val 100000"/>
              <a:gd name="adj2" fmla="val 57546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50350" y="2790042"/>
            <a:ext cx="61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6438" y="3143612"/>
            <a:ext cx="61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6292" y="4121951"/>
            <a:ext cx="3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476" y="3809363"/>
            <a:ext cx="61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7284" y="4121951"/>
            <a:ext cx="61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8907" y="2253694"/>
            <a:ext cx="37497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/>
              <a:t>11.64 </a:t>
            </a:r>
            <a:r>
              <a:rPr lang="en-US" dirty="0"/>
              <a:t>± </a:t>
            </a:r>
            <a:r>
              <a:rPr lang="en-US" dirty="0" smtClean="0"/>
              <a:t>2.90 flat </a:t>
            </a:r>
            <a:r>
              <a:rPr lang="en-US" dirty="0" err="1" smtClean="0"/>
              <a:t>bkg</a:t>
            </a:r>
            <a:r>
              <a:rPr lang="en-US" dirty="0" smtClean="0"/>
              <a:t> events in the </a:t>
            </a:r>
            <a:br>
              <a:rPr lang="en-US" dirty="0" smtClean="0"/>
            </a:br>
            <a:r>
              <a:rPr lang="en-US" dirty="0" smtClean="0"/>
              <a:t>signal region</a:t>
            </a:r>
          </a:p>
          <a:p>
            <a:r>
              <a:rPr lang="en-US" dirty="0" smtClean="0"/>
              <a:t>Distribute them ‘flatly’ across the bins</a:t>
            </a:r>
          </a:p>
          <a:p>
            <a:r>
              <a:rPr lang="en-US" dirty="0" smtClean="0"/>
              <a:t>= proportional to the are of the bin</a:t>
            </a:r>
          </a:p>
          <a:p>
            <a:pPr lvl="1"/>
            <a:endParaRPr lang="en-US" dirty="0"/>
          </a:p>
        </p:txBody>
      </p:sp>
      <p:pic>
        <p:nvPicPr>
          <p:cNvPr id="23" name="Picture 22" descr="Screen Shot 2015-02-12 at 10.46.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"/>
          <a:stretch/>
        </p:blipFill>
        <p:spPr>
          <a:xfrm>
            <a:off x="5412622" y="3664370"/>
            <a:ext cx="3466372" cy="2931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6009" y="4903516"/>
            <a:ext cx="3957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A,B: one D correctly id-</a:t>
            </a:r>
            <a:r>
              <a:rPr lang="en-US" sz="1600" dirty="0" err="1" smtClean="0">
                <a:solidFill>
                  <a:srgbClr val="008000"/>
                </a:solidFill>
              </a:rPr>
              <a:t>ed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1600" dirty="0" smtClean="0"/>
              <a:t>C: continuum </a:t>
            </a:r>
            <a:r>
              <a:rPr lang="en-US" sz="1600" dirty="0" err="1" smtClean="0"/>
              <a:t>bkg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00FF"/>
                </a:solidFill>
              </a:rPr>
              <a:t>D: pure </a:t>
            </a:r>
            <a:r>
              <a:rPr lang="en-US" sz="1600" dirty="0" err="1" smtClean="0">
                <a:solidFill>
                  <a:srgbClr val="0000FF"/>
                </a:solidFill>
              </a:rPr>
              <a:t>combinatoric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signal yields</a:t>
            </a:r>
            <a:endParaRPr lang="en-US" baseline="-25000" dirty="0"/>
          </a:p>
        </p:txBody>
      </p:sp>
      <p:pic>
        <p:nvPicPr>
          <p:cNvPr id="10" name="Picture 9" descr="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3373" y="850081"/>
            <a:ext cx="3203665" cy="4730412"/>
          </a:xfrm>
          <a:prstGeom prst="rect">
            <a:avLst/>
          </a:prstGeom>
        </p:spPr>
      </p:pic>
      <p:pic>
        <p:nvPicPr>
          <p:cNvPr id="12" name="Picture 11" descr="Screen Shot 2015-02-12 at 14.43.0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t="25905" b="13796"/>
          <a:stretch/>
        </p:blipFill>
        <p:spPr>
          <a:xfrm>
            <a:off x="104952" y="1081116"/>
            <a:ext cx="3998697" cy="4408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76526" y="2036276"/>
            <a:ext cx="125943" cy="115459"/>
          </a:xfrm>
          <a:prstGeom prst="rect">
            <a:avLst/>
          </a:prstGeom>
          <a:solidFill>
            <a:srgbClr val="FE003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44451" y="1878833"/>
            <a:ext cx="171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</a:p>
          <a:p>
            <a:r>
              <a:rPr lang="en-US" dirty="0"/>
              <a:t>p</a:t>
            </a:r>
            <a:r>
              <a:rPr lang="en-US" dirty="0" smtClean="0"/>
              <a:t>eaking </a:t>
            </a:r>
            <a:r>
              <a:rPr lang="en-US" dirty="0" err="1" smtClean="0"/>
              <a:t>bkg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lat </a:t>
            </a:r>
            <a:r>
              <a:rPr lang="en-US" dirty="0" err="1" smtClean="0"/>
              <a:t>bkg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92491" y="2304132"/>
            <a:ext cx="125943" cy="11545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02986" y="2577028"/>
            <a:ext cx="125943" cy="1154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creen Shot 2015-02-12 at 15.43.2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"/>
          <a:stretch/>
        </p:blipFill>
        <p:spPr>
          <a:xfrm>
            <a:off x="4958357" y="3963153"/>
            <a:ext cx="3592005" cy="27810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58357" y="3348310"/>
            <a:ext cx="397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Efficiency corrected signal yields:</a:t>
            </a:r>
          </a:p>
          <a:p>
            <a:r>
              <a:rPr lang="en-US" dirty="0"/>
              <a:t>s</a:t>
            </a:r>
            <a:r>
              <a:rPr lang="en-US" dirty="0" smtClean="0"/>
              <a:t>tat errors only, (first MC, second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peaking </a:t>
            </a:r>
            <a:r>
              <a:rPr lang="en-US" dirty="0" err="1" smtClean="0"/>
              <a:t>bkg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42342" y="1049626"/>
            <a:ext cx="8229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strategy as for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4Pi, but more tricky due to more and different bkg.</a:t>
            </a:r>
          </a:p>
          <a:p>
            <a:endParaRPr lang="en-US" dirty="0"/>
          </a:p>
          <a:p>
            <a:r>
              <a:rPr lang="en-US" sz="2400" b="1" u="sng" dirty="0" smtClean="0"/>
              <a:t>Peaking </a:t>
            </a:r>
            <a:r>
              <a:rPr lang="en-US" sz="2400" b="1" u="sng" dirty="0" err="1" smtClean="0"/>
              <a:t>Bkg</a:t>
            </a:r>
            <a:r>
              <a:rPr lang="en-US" sz="2400" b="1" u="sng" dirty="0" smtClean="0"/>
              <a:t>:</a:t>
            </a:r>
          </a:p>
          <a:p>
            <a:endParaRPr lang="en-US" sz="2400" dirty="0" smtClean="0"/>
          </a:p>
          <a:p>
            <a:r>
              <a:rPr lang="en-US" dirty="0" smtClean="0"/>
              <a:t>Generic MC:</a:t>
            </a:r>
          </a:p>
          <a:p>
            <a:r>
              <a:rPr lang="en-US" sz="1600" dirty="0" smtClean="0"/>
              <a:t>Reconstruct </a:t>
            </a:r>
            <a:br>
              <a:rPr lang="en-US" sz="1600" dirty="0" smtClean="0"/>
            </a:br>
            <a:r>
              <a:rPr lang="en-US" sz="1600" dirty="0" err="1" smtClean="0"/>
              <a:t>K</a:t>
            </a:r>
            <a:r>
              <a:rPr lang="en-US" sz="1600" baseline="-25000" dirty="0" err="1" smtClean="0"/>
              <a:t>L</a:t>
            </a:r>
            <a:r>
              <a:rPr lang="en-US" sz="1600" dirty="0" err="1" smtClean="0"/>
              <a:t>PiPi</a:t>
            </a:r>
            <a:r>
              <a:rPr lang="en-US" sz="1600" dirty="0" smtClean="0"/>
              <a:t> </a:t>
            </a:r>
            <a:r>
              <a:rPr lang="en-US" sz="1600" dirty="0" err="1" smtClean="0"/>
              <a:t>vs</a:t>
            </a:r>
            <a:r>
              <a:rPr lang="en-US" sz="1600" dirty="0" smtClean="0"/>
              <a:t> 4Pi and see</a:t>
            </a:r>
            <a:br>
              <a:rPr lang="en-US" sz="1600" dirty="0" smtClean="0"/>
            </a:br>
            <a:r>
              <a:rPr lang="en-US" sz="1600" dirty="0" smtClean="0"/>
              <a:t>what we get </a:t>
            </a:r>
            <a:r>
              <a:rPr lang="en-US" sz="1600" dirty="0" smtClean="0">
                <a:sym typeface="Wingdings"/>
              </a:rPr>
              <a:t>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u="sng" dirty="0" smtClean="0">
                <a:sym typeface="Wingdings"/>
              </a:rPr>
              <a:t>Peaking in SW:</a:t>
            </a:r>
            <a:endParaRPr lang="en-US" sz="1600" u="sng" dirty="0"/>
          </a:p>
        </p:txBody>
      </p:sp>
      <p:pic>
        <p:nvPicPr>
          <p:cNvPr id="9" name="Picture 8" descr="Screen Shot 2015-02-12 at 16.2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8" y="2065288"/>
            <a:ext cx="7042322" cy="47018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91382" y="2235705"/>
            <a:ext cx="136438" cy="1238560"/>
          </a:xfrm>
          <a:prstGeom prst="rect">
            <a:avLst/>
          </a:prstGeom>
          <a:noFill/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7418" y="2228008"/>
            <a:ext cx="136438" cy="1238560"/>
          </a:xfrm>
          <a:prstGeom prst="rect">
            <a:avLst/>
          </a:prstGeom>
          <a:noFill/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592692" y="2228008"/>
            <a:ext cx="136438" cy="1238560"/>
          </a:xfrm>
          <a:prstGeom prst="rect">
            <a:avLst/>
          </a:prstGeom>
          <a:noFill/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1382" y="3819742"/>
            <a:ext cx="136438" cy="12385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45115" y="3827439"/>
            <a:ext cx="136438" cy="12385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84995" y="3827439"/>
            <a:ext cx="136438" cy="12385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1382" y="5411475"/>
            <a:ext cx="136438" cy="1238560"/>
          </a:xfrm>
          <a:prstGeom prst="rect">
            <a:avLst/>
          </a:prstGeom>
          <a:noFill/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45115" y="5411476"/>
            <a:ext cx="136438" cy="12385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04729" y="2189349"/>
            <a:ext cx="94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E0032"/>
                </a:solidFill>
              </a:rPr>
              <a:t>Signal window</a:t>
            </a:r>
            <a:endParaRPr lang="en-US" sz="1400" dirty="0">
              <a:solidFill>
                <a:srgbClr val="FE0032"/>
              </a:solidFill>
            </a:endParaRPr>
          </a:p>
        </p:txBody>
      </p:sp>
      <p:pic>
        <p:nvPicPr>
          <p:cNvPr id="20" name="Picture 19" descr="Screen Shot 2015-02-12 at 16.31.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0"/>
          <a:stretch/>
        </p:blipFill>
        <p:spPr>
          <a:xfrm>
            <a:off x="0" y="3941591"/>
            <a:ext cx="1939636" cy="1185095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2342" y="4872183"/>
            <a:ext cx="1851173" cy="1861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L</a:t>
            </a:r>
            <a:r>
              <a:rPr lang="en-US" dirty="0" err="1" smtClean="0"/>
              <a:t>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peaking </a:t>
            </a:r>
            <a:r>
              <a:rPr lang="en-US" dirty="0" err="1" smtClean="0"/>
              <a:t>bkg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23151" y="977514"/>
            <a:ext cx="825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1. Scale the total number of peaking </a:t>
            </a:r>
            <a:r>
              <a:rPr lang="en-US" u="sng" dirty="0" err="1" smtClean="0"/>
              <a:t>bkg</a:t>
            </a:r>
            <a:r>
              <a:rPr lang="en-US" u="sng" dirty="0" smtClean="0"/>
              <a:t> events from generic MC:</a:t>
            </a:r>
            <a:endParaRPr lang="en-US" u="sng" dirty="0"/>
          </a:p>
        </p:txBody>
      </p:sp>
      <p:pic>
        <p:nvPicPr>
          <p:cNvPr id="4" name="Picture 3" descr="Screen Shot 2015-02-12 at 16.34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3"/>
          <a:stretch/>
        </p:blipFill>
        <p:spPr>
          <a:xfrm>
            <a:off x="123151" y="1346846"/>
            <a:ext cx="1762608" cy="939154"/>
          </a:xfrm>
          <a:prstGeom prst="rect">
            <a:avLst/>
          </a:prstGeom>
        </p:spPr>
      </p:pic>
      <p:pic>
        <p:nvPicPr>
          <p:cNvPr id="21" name="Picture 20" descr="Screen Shot 2015-02-12 at 16.34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7"/>
          <a:stretch/>
        </p:blipFill>
        <p:spPr>
          <a:xfrm>
            <a:off x="1885759" y="1346846"/>
            <a:ext cx="1070944" cy="9391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3151" y="2607732"/>
            <a:ext cx="8251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</a:t>
            </a:r>
            <a:r>
              <a:rPr lang="en-US" u="sng" dirty="0" smtClean="0"/>
              <a:t>. Get </a:t>
            </a:r>
            <a:r>
              <a:rPr lang="en-US" u="sng" dirty="0" err="1" smtClean="0"/>
              <a:t>K</a:t>
            </a:r>
            <a:r>
              <a:rPr lang="en-US" u="sng" baseline="-25000" dirty="0" err="1" smtClean="0"/>
              <a:t>L</a:t>
            </a:r>
            <a:r>
              <a:rPr lang="en-US" u="sng" dirty="0" err="1" smtClean="0"/>
              <a:t>PiPi</a:t>
            </a:r>
            <a:r>
              <a:rPr lang="en-US" u="sng" dirty="0" smtClean="0"/>
              <a:t> </a:t>
            </a:r>
            <a:r>
              <a:rPr lang="en-US" u="sng" dirty="0" err="1" smtClean="0"/>
              <a:t>vs</a:t>
            </a:r>
            <a:r>
              <a:rPr lang="en-US" u="sng" dirty="0" smtClean="0"/>
              <a:t> </a:t>
            </a:r>
            <a:r>
              <a:rPr lang="en-US" u="sng" dirty="0" err="1" smtClean="0"/>
              <a:t>K</a:t>
            </a:r>
            <a:r>
              <a:rPr lang="en-US" u="sng" baseline="-25000" dirty="0" err="1" smtClean="0"/>
              <a:t>S</a:t>
            </a:r>
            <a:r>
              <a:rPr lang="en-US" u="sng" dirty="0" err="1" smtClean="0"/>
              <a:t>PiPi</a:t>
            </a:r>
            <a:r>
              <a:rPr lang="en-US" u="sng" dirty="0" smtClean="0"/>
              <a:t> distribution over bin using data </a:t>
            </a:r>
            <a:br>
              <a:rPr lang="en-US" u="sng" dirty="0" smtClean="0"/>
            </a:br>
            <a:r>
              <a:rPr lang="en-US" u="sng" dirty="0" smtClean="0"/>
              <a:t>with K</a:t>
            </a:r>
            <a:r>
              <a:rPr lang="en-US" u="sng" baseline="-25000" dirty="0" smtClean="0"/>
              <a:t>S</a:t>
            </a:r>
            <a:r>
              <a:rPr lang="en-US" u="sng" dirty="0" smtClean="0"/>
              <a:t>-Selection on the 4Pi side:</a:t>
            </a:r>
          </a:p>
          <a:p>
            <a:r>
              <a:rPr lang="en-US" dirty="0"/>
              <a:t>	</a:t>
            </a:r>
            <a:r>
              <a:rPr lang="en-US" dirty="0" smtClean="0"/>
              <a:t>generic MC tells us that the data sample with K</a:t>
            </a:r>
            <a:r>
              <a:rPr lang="en-US" baseline="-25000" dirty="0" smtClean="0"/>
              <a:t>S</a:t>
            </a:r>
            <a:r>
              <a:rPr lang="en-US" dirty="0" smtClean="0"/>
              <a:t>-Selection contains:</a:t>
            </a:r>
          </a:p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Subtract the flat distribution from the data to get the peaking </a:t>
            </a:r>
            <a:r>
              <a:rPr lang="en-US" dirty="0" err="1" smtClean="0">
                <a:sym typeface="Wingdings"/>
              </a:rPr>
              <a:t>bkg</a:t>
            </a:r>
            <a:endParaRPr lang="en-US" dirty="0" smtClean="0">
              <a:sym typeface="Wingdings"/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dirty="0" smtClean="0"/>
              <a:t>Remove the bias introduced by the K</a:t>
            </a:r>
            <a:r>
              <a:rPr lang="en-US" baseline="-25000" dirty="0" smtClean="0"/>
              <a:t>S</a:t>
            </a:r>
            <a:r>
              <a:rPr lang="en-US" dirty="0" smtClean="0"/>
              <a:t>-Selection</a:t>
            </a:r>
            <a:endParaRPr lang="en-US" dirty="0"/>
          </a:p>
        </p:txBody>
      </p:sp>
      <p:pic>
        <p:nvPicPr>
          <p:cNvPr id="5" name="Picture 4" descr="Screen Shot 2015-02-12 at 16.36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76" y="2463030"/>
            <a:ext cx="1899150" cy="130078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023433" y="3494426"/>
            <a:ext cx="1851173" cy="1861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52620" y="3192487"/>
            <a:ext cx="1851173" cy="1861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8546" y="3579093"/>
            <a:ext cx="164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Put a systematic on it later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7" y="4438072"/>
            <a:ext cx="8251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3. Get </a:t>
            </a:r>
            <a:r>
              <a:rPr lang="en-US" u="sng" dirty="0" err="1" smtClean="0"/>
              <a:t>K</a:t>
            </a:r>
            <a:r>
              <a:rPr lang="en-US" u="sng" baseline="-25000" dirty="0" err="1" smtClean="0"/>
              <a:t>S</a:t>
            </a:r>
            <a:r>
              <a:rPr lang="en-US" u="sng" dirty="0" err="1" smtClean="0"/>
              <a:t>PiPi</a:t>
            </a:r>
            <a:r>
              <a:rPr lang="en-US" u="sng" dirty="0" smtClean="0"/>
              <a:t> </a:t>
            </a:r>
            <a:r>
              <a:rPr lang="en-US" u="sng" dirty="0" err="1" smtClean="0"/>
              <a:t>vs</a:t>
            </a:r>
            <a:r>
              <a:rPr lang="en-US" u="sng" dirty="0" smtClean="0"/>
              <a:t> 4Pi distribution over bin using data from </a:t>
            </a:r>
            <a:r>
              <a:rPr lang="en-US" u="sng" dirty="0" err="1" smtClean="0"/>
              <a:t>KsPiPi</a:t>
            </a:r>
            <a:r>
              <a:rPr lang="en-US" u="sng" dirty="0" smtClean="0"/>
              <a:t> </a:t>
            </a:r>
            <a:r>
              <a:rPr lang="en-US" u="sng" dirty="0" err="1" smtClean="0"/>
              <a:t>vs</a:t>
            </a:r>
            <a:r>
              <a:rPr lang="en-US" u="sng" dirty="0" smtClean="0"/>
              <a:t> 4Pi analysis :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 Take results from </a:t>
            </a:r>
            <a:r>
              <a:rPr lang="en-US" dirty="0" err="1" smtClean="0">
                <a:sym typeface="Wingdings"/>
              </a:rPr>
              <a:t>K</a:t>
            </a:r>
            <a:r>
              <a:rPr lang="en-US" baseline="-25000" dirty="0" err="1" smtClean="0">
                <a:sym typeface="Wingdings"/>
              </a:rPr>
              <a:t>S</a:t>
            </a:r>
            <a:r>
              <a:rPr lang="en-US" dirty="0" err="1" smtClean="0">
                <a:sym typeface="Wingdings"/>
              </a:rPr>
              <a:t>PiPi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4Pi and reweight according to the bin-dependent efficiency in </a:t>
            </a:r>
            <a:r>
              <a:rPr lang="en-US" dirty="0" err="1" smtClean="0">
                <a:sym typeface="Wingdings"/>
              </a:rPr>
              <a:t>K</a:t>
            </a:r>
            <a:r>
              <a:rPr lang="en-US" baseline="-25000" dirty="0" err="1" smtClean="0">
                <a:sym typeface="Wingdings"/>
              </a:rPr>
              <a:t>L</a:t>
            </a:r>
            <a:r>
              <a:rPr lang="en-US" dirty="0" err="1" smtClean="0">
                <a:sym typeface="Wingdings"/>
              </a:rPr>
              <a:t>PiPi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4Pi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7576" y="5441758"/>
            <a:ext cx="6165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The efficiency for reconstructing and selecting </a:t>
            </a:r>
            <a:r>
              <a:rPr lang="en-US" sz="1400" dirty="0" err="1" smtClean="0">
                <a:latin typeface="+mj-lt"/>
              </a:rPr>
              <a:t>K</a:t>
            </a:r>
            <a:r>
              <a:rPr lang="en-US" sz="1400" baseline="-25000" dirty="0" err="1" smtClean="0">
                <a:latin typeface="+mj-lt"/>
              </a:rPr>
              <a:t>S</a:t>
            </a:r>
            <a:r>
              <a:rPr lang="en-US" sz="1400" dirty="0" err="1" smtClean="0">
                <a:latin typeface="+mj-lt"/>
              </a:rPr>
              <a:t>PiPi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4Pi </a:t>
            </a:r>
            <a:r>
              <a:rPr lang="en-US" sz="1400" dirty="0">
                <a:latin typeface="+mj-lt"/>
              </a:rPr>
              <a:t>events as </a:t>
            </a:r>
            <a:r>
              <a:rPr lang="en-US" sz="1400" dirty="0" err="1" smtClean="0">
                <a:latin typeface="+mj-lt"/>
              </a:rPr>
              <a:t>K</a:t>
            </a:r>
            <a:r>
              <a:rPr lang="en-US" sz="1400" baseline="-25000" dirty="0" err="1" smtClean="0">
                <a:latin typeface="+mj-lt"/>
              </a:rPr>
              <a:t>L</a:t>
            </a:r>
            <a:r>
              <a:rPr lang="en-US" sz="1400" dirty="0" err="1" smtClean="0">
                <a:latin typeface="+mj-lt"/>
              </a:rPr>
              <a:t>PiPi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vs</a:t>
            </a:r>
            <a:r>
              <a:rPr lang="en-US" sz="1400" dirty="0" smtClean="0">
                <a:latin typeface="+mj-lt"/>
              </a:rPr>
              <a:t> 4Pi </a:t>
            </a:r>
            <a:r>
              <a:rPr lang="en-US" sz="1400" dirty="0">
                <a:latin typeface="+mj-lt"/>
              </a:rPr>
              <a:t>events is taken to be the same as that for genuine </a:t>
            </a:r>
            <a:r>
              <a:rPr lang="en-US" sz="1400" dirty="0" err="1" smtClean="0">
                <a:latin typeface="+mj-lt"/>
              </a:rPr>
              <a:t>K</a:t>
            </a:r>
            <a:r>
              <a:rPr lang="en-US" sz="1400" baseline="-25000" dirty="0" err="1" smtClean="0">
                <a:latin typeface="+mj-lt"/>
              </a:rPr>
              <a:t>L</a:t>
            </a:r>
            <a:r>
              <a:rPr lang="en-US" sz="1400" dirty="0" err="1" smtClean="0">
                <a:latin typeface="+mj-lt"/>
              </a:rPr>
              <a:t>PiPi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4Pi </a:t>
            </a:r>
            <a:r>
              <a:rPr lang="en-US" sz="1400" dirty="0">
                <a:latin typeface="+mj-lt"/>
              </a:rPr>
              <a:t>events - under the assumption the </a:t>
            </a:r>
            <a:r>
              <a:rPr lang="en-US" sz="1400" dirty="0" smtClean="0">
                <a:latin typeface="+mj-lt"/>
              </a:rPr>
              <a:t>K</a:t>
            </a:r>
            <a:r>
              <a:rPr lang="en-US" sz="1400" baseline="-25000" dirty="0" smtClean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is ’lost’ which should result in the same kinematics of the two decays.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77576" y="5441758"/>
            <a:ext cx="6165272" cy="954107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5337</TotalTime>
  <Words>1088</Words>
  <Application>Microsoft Macintosh PowerPoint</Application>
  <PresentationFormat>On-screen Show (4:3)</PresentationFormat>
  <Paragraphs>258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What is F+(D-&gt;4Pi) ?</vt:lpstr>
      <vt:lpstr>Measuring F+ with K0PiPi</vt:lpstr>
      <vt:lpstr>KsPiPi vs 4Pi</vt:lpstr>
      <vt:lpstr>KSPiPi vs 4Pi – peaking bkg</vt:lpstr>
      <vt:lpstr>KSPiPi vs 4Pi – flat bkg</vt:lpstr>
      <vt:lpstr>KSPiPi vs 4Pi – signal yields</vt:lpstr>
      <vt:lpstr>KLPiPi vs 4Pi – peaking bkg</vt:lpstr>
      <vt:lpstr>KLPiPi vs 4Pi – peaking bkg</vt:lpstr>
      <vt:lpstr>KLPiPi vs 4Pi – flat+cont bkg</vt:lpstr>
      <vt:lpstr>KLPiPi vs 4Pi – signal yield</vt:lpstr>
      <vt:lpstr>F+ - from KSPiPi vs 4Pi</vt:lpstr>
      <vt:lpstr>F+ - from KLPiPi vs 4Pi</vt:lpstr>
      <vt:lpstr>F+ from simultaneous fit</vt:lpstr>
      <vt:lpstr>Question 1</vt:lpstr>
      <vt:lpstr>Question 2</vt:lpstr>
      <vt:lpstr>Summary</vt:lpstr>
      <vt:lpstr>Backup</vt:lpstr>
      <vt:lpstr>Backup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378</cp:revision>
  <dcterms:created xsi:type="dcterms:W3CDTF">2013-12-05T15:25:25Z</dcterms:created>
  <dcterms:modified xsi:type="dcterms:W3CDTF">2015-02-16T08:55:25Z</dcterms:modified>
</cp:coreProperties>
</file>