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1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32" d="100"/>
          <a:sy n="232" d="100"/>
        </p:scale>
        <p:origin x="792" y="1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23B9-4CF6-A341-AF7C-087DBA806C1F}" type="datetimeFigureOut">
              <a:rPr lang="en-US" smtClean="0"/>
              <a:t>27/11/2015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3D04-BD1C-124B-A545-A5F7C3E63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23B9-4CF6-A341-AF7C-087DBA806C1F}" type="datetimeFigureOut">
              <a:rPr lang="en-US" smtClean="0"/>
              <a:t>27/11/2015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3D04-BD1C-124B-A545-A5F7C3E63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7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23B9-4CF6-A341-AF7C-087DBA806C1F}" type="datetimeFigureOut">
              <a:rPr lang="en-US" smtClean="0"/>
              <a:t>27/11/2015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3D04-BD1C-124B-A545-A5F7C3E63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2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23B9-4CF6-A341-AF7C-087DBA806C1F}" type="datetimeFigureOut">
              <a:rPr lang="en-US" smtClean="0"/>
              <a:t>27/11/2015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3D04-BD1C-124B-A545-A5F7C3E63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7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23B9-4CF6-A341-AF7C-087DBA806C1F}" type="datetimeFigureOut">
              <a:rPr lang="en-US" smtClean="0"/>
              <a:t>27/11/2015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3D04-BD1C-124B-A545-A5F7C3E63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8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23B9-4CF6-A341-AF7C-087DBA806C1F}" type="datetimeFigureOut">
              <a:rPr lang="en-US" smtClean="0"/>
              <a:t>27/11/2015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3D04-BD1C-124B-A545-A5F7C3E63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6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23B9-4CF6-A341-AF7C-087DBA806C1F}" type="datetimeFigureOut">
              <a:rPr lang="en-US" smtClean="0"/>
              <a:t>27/11/2015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3D04-BD1C-124B-A545-A5F7C3E63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4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23B9-4CF6-A341-AF7C-087DBA806C1F}" type="datetimeFigureOut">
              <a:rPr lang="en-US" smtClean="0"/>
              <a:t>27/11/2015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3D04-BD1C-124B-A545-A5F7C3E63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7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23B9-4CF6-A341-AF7C-087DBA806C1F}" type="datetimeFigureOut">
              <a:rPr lang="en-US" smtClean="0"/>
              <a:t>27/11/2015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3D04-BD1C-124B-A545-A5F7C3E63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4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23B9-4CF6-A341-AF7C-087DBA806C1F}" type="datetimeFigureOut">
              <a:rPr lang="en-US" smtClean="0"/>
              <a:t>27/11/2015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3D04-BD1C-124B-A545-A5F7C3E63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8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23B9-4CF6-A341-AF7C-087DBA806C1F}" type="datetimeFigureOut">
              <a:rPr lang="en-US" smtClean="0"/>
              <a:t>27/11/2015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3D04-BD1C-124B-A545-A5F7C3E63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6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F23B9-4CF6-A341-AF7C-087DBA806C1F}" type="datetimeFigureOut">
              <a:rPr lang="en-US" smtClean="0"/>
              <a:t>27/11/2015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C3D04-BD1C-124B-A545-A5F7C3E63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679" y="106613"/>
            <a:ext cx="915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Real-time alignment of the LHCb RICH detectors</a:t>
            </a:r>
            <a:endParaRPr lang="en-US" sz="2800" b="1" dirty="0"/>
          </a:p>
        </p:txBody>
      </p:sp>
      <p:pic>
        <p:nvPicPr>
          <p:cNvPr id="24" name="Picture 23" descr="Screen Shot 2015-07-09 at 16.07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06" y="1238298"/>
            <a:ext cx="2069655" cy="242301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872225" y="2131102"/>
            <a:ext cx="399810" cy="1996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540042" y="1885968"/>
            <a:ext cx="791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E0032"/>
                </a:solidFill>
              </a:rPr>
              <a:t>Primary mirrors</a:t>
            </a:r>
            <a:endParaRPr lang="en-US" sz="1400" b="1" dirty="0">
              <a:solidFill>
                <a:srgbClr val="FE003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0962" y="1746507"/>
            <a:ext cx="1245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E0032"/>
                </a:solidFill>
              </a:rPr>
              <a:t>Secondary mirrors</a:t>
            </a:r>
            <a:endParaRPr lang="en-US" sz="1400" b="1" dirty="0">
              <a:solidFill>
                <a:srgbClr val="FE0032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003962" y="2168109"/>
            <a:ext cx="637999" cy="162679"/>
          </a:xfrm>
          <a:prstGeom prst="straightConnector1">
            <a:avLst/>
          </a:prstGeom>
          <a:ln w="38100" cmpd="sng"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03585" y="1934667"/>
            <a:ext cx="532284" cy="117984"/>
          </a:xfrm>
          <a:prstGeom prst="straightConnector1">
            <a:avLst/>
          </a:prstGeom>
          <a:ln w="38100" cmpd="sng"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87864" y="1046246"/>
            <a:ext cx="1143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</a:rPr>
              <a:t>Detector plane</a:t>
            </a:r>
            <a:endParaRPr lang="en-US" sz="1400" b="1" dirty="0">
              <a:solidFill>
                <a:srgbClr val="0000FF"/>
              </a:solidFill>
            </a:endParaRPr>
          </a:p>
        </p:txBody>
      </p:sp>
      <p:cxnSp>
        <p:nvCxnSpPr>
          <p:cNvPr id="32" name="Straight Arrow Connector 31"/>
          <p:cNvCxnSpPr>
            <a:stCxn id="31" idx="1"/>
          </p:cNvCxnSpPr>
          <p:nvPr/>
        </p:nvCxnSpPr>
        <p:spPr>
          <a:xfrm flipH="1">
            <a:off x="1726736" y="1307856"/>
            <a:ext cx="461128" cy="368478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4464" y="809061"/>
            <a:ext cx="46214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Ring Imaging Cherenkov detector: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76489" y="3776801"/>
            <a:ext cx="38295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If mirrors are misaligned, the Cherenkov angle is reconstructed incorrectly =&gt; bad PID </a:t>
            </a:r>
            <a:r>
              <a:rPr lang="en-US" sz="1400" dirty="0" smtClean="0">
                <a:sym typeface="Wingdings"/>
              </a:rPr>
              <a:t></a:t>
            </a:r>
            <a:br>
              <a:rPr lang="en-US" sz="1400" dirty="0" smtClean="0">
                <a:sym typeface="Wingdings"/>
              </a:rPr>
            </a:br>
            <a:endParaRPr lang="en-US" sz="1400" b="1" dirty="0" smtClean="0">
              <a:sym typeface="Wingdings"/>
            </a:endParaRPr>
          </a:p>
          <a:p>
            <a:r>
              <a:rPr lang="en-US" sz="1400" b="1" u="sng" dirty="0" smtClean="0">
                <a:sym typeface="Wingdings"/>
              </a:rPr>
              <a:t>Alignment Procedure: </a:t>
            </a:r>
            <a:r>
              <a:rPr lang="en-US" sz="1400" dirty="0" smtClean="0">
                <a:sym typeface="Wingdings"/>
              </a:rPr>
              <a:t>data driven, iterative</a:t>
            </a:r>
            <a:endParaRPr lang="en-US" sz="1400" dirty="0" smtClean="0"/>
          </a:p>
        </p:txBody>
      </p:sp>
      <p:sp>
        <p:nvSpPr>
          <p:cNvPr id="35" name="Rounded Rectangle 34"/>
          <p:cNvSpPr/>
          <p:nvPr/>
        </p:nvSpPr>
        <p:spPr>
          <a:xfrm>
            <a:off x="1876662" y="4868660"/>
            <a:ext cx="1376803" cy="663778"/>
          </a:xfrm>
          <a:prstGeom prst="roundRect">
            <a:avLst/>
          </a:prstGeom>
          <a:solidFill>
            <a:srgbClr val="008000">
              <a:alpha val="47000"/>
            </a:srgbClr>
          </a:solidFill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Reconstruct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selected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 events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83823" y="4857279"/>
            <a:ext cx="1376803" cy="672524"/>
          </a:xfrm>
          <a:prstGeom prst="roundRect">
            <a:avLst/>
          </a:prstGeom>
          <a:solidFill>
            <a:srgbClr val="FF6600">
              <a:alpha val="47000"/>
            </a:srgbClr>
          </a:solidFill>
          <a:ln w="3810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Current alignment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876662" y="5814046"/>
            <a:ext cx="1376803" cy="656937"/>
          </a:xfrm>
          <a:prstGeom prst="roundRect">
            <a:avLst/>
          </a:prstGeom>
          <a:solidFill>
            <a:srgbClr val="FF6600">
              <a:alpha val="47000"/>
            </a:srgbClr>
          </a:solidFill>
          <a:ln w="3810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Has the alignment changed?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50962" y="5810180"/>
            <a:ext cx="1385668" cy="663778"/>
          </a:xfrm>
          <a:prstGeom prst="roundRect">
            <a:avLst/>
          </a:prstGeom>
          <a:solidFill>
            <a:srgbClr val="FF6600">
              <a:alpha val="47000"/>
            </a:srgbClr>
          </a:solidFill>
          <a:ln w="3810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Amend alignment constants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3935516" y="762338"/>
            <a:ext cx="0" cy="260125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143412" y="808113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u="sng" dirty="0"/>
              <a:t>Run I:</a:t>
            </a:r>
            <a:r>
              <a:rPr lang="en-US" dirty="0"/>
              <a:t> </a:t>
            </a:r>
            <a:r>
              <a:rPr lang="en-US" sz="1400" dirty="0"/>
              <a:t>offline alignment after data-taking, twice a year (?) =&gt; reprocessing of data</a:t>
            </a:r>
          </a:p>
          <a:p>
            <a:endParaRPr lang="en-US" dirty="0"/>
          </a:p>
          <a:p>
            <a:r>
              <a:rPr lang="en-US" u="sng" dirty="0"/>
              <a:t>Run II</a:t>
            </a:r>
            <a:r>
              <a:rPr lang="en-US" u="sng" dirty="0" smtClean="0"/>
              <a:t>:</a:t>
            </a:r>
            <a:r>
              <a:rPr lang="en-US" dirty="0" smtClean="0"/>
              <a:t> </a:t>
            </a:r>
            <a:r>
              <a:rPr lang="en-US" b="1" dirty="0" smtClean="0"/>
              <a:t>real-time </a:t>
            </a:r>
            <a:r>
              <a:rPr lang="en-US" b="1" smtClean="0"/>
              <a:t>alignment </a:t>
            </a:r>
            <a:r>
              <a:rPr lang="en-US" b="1" smtClean="0"/>
              <a:t>every </a:t>
            </a:r>
            <a:r>
              <a:rPr lang="en-US" b="1" dirty="0" smtClean="0"/>
              <a:t>fill!!!</a:t>
            </a:r>
            <a:endParaRPr lang="en-US" b="1" u="sng" dirty="0"/>
          </a:p>
        </p:txBody>
      </p:sp>
      <p:sp>
        <p:nvSpPr>
          <p:cNvPr id="62" name="Rounded Rectangle 61"/>
          <p:cNvSpPr/>
          <p:nvPr/>
        </p:nvSpPr>
        <p:spPr>
          <a:xfrm>
            <a:off x="4575999" y="2025128"/>
            <a:ext cx="1042677" cy="391998"/>
          </a:xfrm>
          <a:prstGeom prst="roundRect">
            <a:avLst/>
          </a:prstGeom>
          <a:solidFill>
            <a:srgbClr val="CD1076">
              <a:alpha val="42000"/>
            </a:srgbClr>
          </a:solidFill>
          <a:ln w="38100" cmpd="sng">
            <a:solidFill>
              <a:srgbClr val="CD107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L0 Trigger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183132" y="2025128"/>
            <a:ext cx="1042677" cy="391998"/>
          </a:xfrm>
          <a:prstGeom prst="roundRect">
            <a:avLst/>
          </a:prstGeom>
          <a:solidFill>
            <a:srgbClr val="CD1076">
              <a:alpha val="42000"/>
            </a:srgbClr>
          </a:solidFill>
          <a:ln w="38100" cmpd="sng">
            <a:solidFill>
              <a:srgbClr val="CD107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HLT1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7805949" y="2025128"/>
            <a:ext cx="1042677" cy="391998"/>
          </a:xfrm>
          <a:prstGeom prst="roundRect">
            <a:avLst/>
          </a:prstGeom>
          <a:solidFill>
            <a:srgbClr val="CD1076">
              <a:alpha val="42000"/>
            </a:srgbClr>
          </a:solidFill>
          <a:ln w="38100" cmpd="sng">
            <a:solidFill>
              <a:srgbClr val="CD107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buffer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8181335" y="2644316"/>
            <a:ext cx="667291" cy="391998"/>
          </a:xfrm>
          <a:prstGeom prst="roundRect">
            <a:avLst/>
          </a:prstGeom>
          <a:solidFill>
            <a:srgbClr val="0000FF">
              <a:alpha val="42000"/>
            </a:srgbClr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Calib</a:t>
            </a:r>
            <a:r>
              <a:rPr lang="en-US" sz="1200" b="1" dirty="0" smtClean="0">
                <a:solidFill>
                  <a:schemeClr val="tx1"/>
                </a:solidFill>
              </a:rPr>
              <a:t>.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8623642" y="2269726"/>
            <a:ext cx="185783" cy="116039"/>
          </a:xfrm>
          <a:prstGeom prst="roundRect">
            <a:avLst/>
          </a:prstGeom>
          <a:solidFill>
            <a:srgbClr val="0000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6183132" y="2654950"/>
            <a:ext cx="1042677" cy="391998"/>
          </a:xfrm>
          <a:prstGeom prst="roundRect">
            <a:avLst/>
          </a:prstGeom>
          <a:solidFill>
            <a:srgbClr val="CD1076">
              <a:alpha val="42000"/>
            </a:srgbClr>
          </a:solidFill>
          <a:ln w="38100" cmpd="sng">
            <a:solidFill>
              <a:srgbClr val="CD107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HLT2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4575999" y="2654950"/>
            <a:ext cx="1042677" cy="391998"/>
          </a:xfrm>
          <a:prstGeom prst="roundRect">
            <a:avLst/>
          </a:prstGeom>
          <a:solidFill>
            <a:srgbClr val="CD1076">
              <a:alpha val="42000"/>
            </a:srgbClr>
          </a:solidFill>
          <a:ln w="38100" cmpd="sng">
            <a:solidFill>
              <a:srgbClr val="CD107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Offline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>
            <a:stCxn id="62" idx="3"/>
            <a:endCxn id="63" idx="1"/>
          </p:cNvCxnSpPr>
          <p:nvPr/>
        </p:nvCxnSpPr>
        <p:spPr>
          <a:xfrm>
            <a:off x="5618676" y="2221127"/>
            <a:ext cx="564456" cy="0"/>
          </a:xfrm>
          <a:prstGeom prst="straightConnector1">
            <a:avLst/>
          </a:prstGeom>
          <a:ln>
            <a:solidFill>
              <a:srgbClr val="CD107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225809" y="2221127"/>
            <a:ext cx="564456" cy="0"/>
          </a:xfrm>
          <a:prstGeom prst="straightConnector1">
            <a:avLst/>
          </a:prstGeom>
          <a:ln>
            <a:solidFill>
              <a:srgbClr val="CD107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8687435" y="2357847"/>
            <a:ext cx="0" cy="28142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7233649" y="2938651"/>
            <a:ext cx="947686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rot="10800000" flipV="1">
            <a:off x="7233649" y="2417126"/>
            <a:ext cx="833378" cy="334698"/>
          </a:xfrm>
          <a:prstGeom prst="bentConnector3">
            <a:avLst>
              <a:gd name="adj1" fmla="val 142"/>
            </a:avLst>
          </a:prstGeom>
          <a:ln>
            <a:solidFill>
              <a:srgbClr val="CD107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70" idx="3"/>
          </p:cNvCxnSpPr>
          <p:nvPr/>
        </p:nvCxnSpPr>
        <p:spPr>
          <a:xfrm flipH="1" flipV="1">
            <a:off x="5618676" y="2850949"/>
            <a:ext cx="545459" cy="8655"/>
          </a:xfrm>
          <a:prstGeom prst="straightConnector1">
            <a:avLst/>
          </a:prstGeom>
          <a:ln>
            <a:solidFill>
              <a:srgbClr val="CD107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135163" y="344204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/>
              <a:t>Implementation on </a:t>
            </a:r>
            <a:r>
              <a:rPr lang="en-US" b="1" u="sng" dirty="0" smtClean="0"/>
              <a:t>HLT </a:t>
            </a:r>
            <a:r>
              <a:rPr lang="en-US" b="1" u="sng" dirty="0"/>
              <a:t>farm</a:t>
            </a:r>
            <a:r>
              <a:rPr lang="en-US" b="1" u="sng" dirty="0" smtClean="0"/>
              <a:t>:</a:t>
            </a:r>
            <a:endParaRPr lang="en-US" b="1" u="sng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5943905" y="4358731"/>
            <a:ext cx="3262576" cy="2384363"/>
            <a:chOff x="1115616" y="1804540"/>
            <a:chExt cx="6971623" cy="3573766"/>
          </a:xfrm>
        </p:grpSpPr>
        <p:sp>
          <p:nvSpPr>
            <p:cNvPr id="115" name="Rectangle 114"/>
            <p:cNvSpPr/>
            <p:nvPr/>
          </p:nvSpPr>
          <p:spPr>
            <a:xfrm>
              <a:off x="3887924" y="1844824"/>
              <a:ext cx="1440160" cy="576064"/>
            </a:xfrm>
            <a:prstGeom prst="rect">
              <a:avLst/>
            </a:prstGeom>
            <a:solidFill>
              <a:srgbClr val="FF6600">
                <a:alpha val="47000"/>
              </a:srgbClr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Central Node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115616" y="4168821"/>
              <a:ext cx="144016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Farm Node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300192" y="4168821"/>
              <a:ext cx="1440160" cy="576064"/>
            </a:xfrm>
            <a:prstGeom prst="rect">
              <a:avLst/>
            </a:prstGeom>
            <a:solidFill>
              <a:srgbClr val="008000">
                <a:alpha val="47000"/>
              </a:srgbClr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GB" sz="1200" dirty="0" smtClean="0">
                  <a:solidFill>
                    <a:prstClr val="black"/>
                  </a:solidFill>
                </a:rPr>
                <a:t>Farm Node</a:t>
              </a:r>
              <a:endParaRPr lang="en-GB" sz="1200" dirty="0">
                <a:solidFill>
                  <a:prstClr val="black"/>
                </a:solidFill>
              </a:endParaRPr>
            </a:p>
          </p:txBody>
        </p:sp>
        <p:sp>
          <p:nvSpPr>
            <p:cNvPr id="118" name="Flowchart: Magnetic Disk 9"/>
            <p:cNvSpPr/>
            <p:nvPr/>
          </p:nvSpPr>
          <p:spPr>
            <a:xfrm>
              <a:off x="4150804" y="2996952"/>
              <a:ext cx="914400" cy="612648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Straight Arrow Connector 118"/>
            <p:cNvCxnSpPr>
              <a:stCxn id="115" idx="2"/>
              <a:endCxn id="118" idx="1"/>
            </p:cNvCxnSpPr>
            <p:nvPr/>
          </p:nvCxnSpPr>
          <p:spPr>
            <a:xfrm>
              <a:off x="4608004" y="2420888"/>
              <a:ext cx="0" cy="57606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18" idx="3"/>
              <a:endCxn id="117" idx="0"/>
            </p:cNvCxnSpPr>
            <p:nvPr/>
          </p:nvCxnSpPr>
          <p:spPr>
            <a:xfrm>
              <a:off x="4608004" y="3609600"/>
              <a:ext cx="2412268" cy="5592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3120651" y="2521302"/>
              <a:ext cx="3035435" cy="392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smtClean="0"/>
                <a:t>Alignment Constants</a:t>
              </a:r>
              <a:endParaRPr lang="en-GB" sz="1100" dirty="0"/>
            </a:p>
          </p:txBody>
        </p:sp>
        <p:sp>
          <p:nvSpPr>
            <p:cNvPr id="123" name="TextBox 122"/>
            <p:cNvSpPr txBox="1"/>
            <p:nvPr/>
          </p:nvSpPr>
          <p:spPr>
            <a:xfrm rot="1049666">
              <a:off x="4879290" y="3437685"/>
              <a:ext cx="1370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Alignment Constants</a:t>
              </a:r>
              <a:endParaRPr lang="en-GB" sz="1100" dirty="0"/>
            </a:p>
          </p:txBody>
        </p:sp>
        <p:cxnSp>
          <p:nvCxnSpPr>
            <p:cNvPr id="124" name="Elbow Connector 123"/>
            <p:cNvCxnSpPr>
              <a:stCxn id="116" idx="3"/>
              <a:endCxn id="118" idx="3"/>
            </p:cNvCxnSpPr>
            <p:nvPr/>
          </p:nvCxnSpPr>
          <p:spPr>
            <a:xfrm flipV="1">
              <a:off x="2555776" y="3609600"/>
              <a:ext cx="2052228" cy="847253"/>
            </a:xfrm>
            <a:prstGeom prst="bentConnector2">
              <a:avLst/>
            </a:prstGeom>
            <a:ln w="28575" cmpd="sng">
              <a:solidFill>
                <a:srgbClr val="CD107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Elbow Connector 124"/>
            <p:cNvCxnSpPr>
              <a:stCxn id="118" idx="4"/>
              <a:endCxn id="115" idx="3"/>
            </p:cNvCxnSpPr>
            <p:nvPr/>
          </p:nvCxnSpPr>
          <p:spPr>
            <a:xfrm flipV="1">
              <a:off x="5065204" y="2132856"/>
              <a:ext cx="262880" cy="1170420"/>
            </a:xfrm>
            <a:prstGeom prst="bentConnector3">
              <a:avLst>
                <a:gd name="adj1" fmla="val 666059"/>
              </a:avLst>
            </a:prstGeom>
            <a:ln w="28575" cmpd="sng">
              <a:solidFill>
                <a:srgbClr val="CD107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3412048" y="3980022"/>
              <a:ext cx="1340700" cy="392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smtClean="0">
                  <a:solidFill>
                    <a:srgbClr val="CD1076"/>
                  </a:solidFill>
                </a:rPr>
                <a:t> </a:t>
              </a:r>
              <a:r>
                <a:rPr lang="en-GB" sz="1100" dirty="0" smtClean="0">
                  <a:solidFill>
                    <a:srgbClr val="CD1076"/>
                  </a:solidFill>
                </a:rPr>
                <a:t>Results</a:t>
              </a:r>
              <a:endParaRPr lang="en-GB" sz="1100" dirty="0">
                <a:solidFill>
                  <a:srgbClr val="CD1076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492315" y="1804540"/>
              <a:ext cx="2594924" cy="392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smtClean="0">
                  <a:solidFill>
                    <a:srgbClr val="CD1076"/>
                  </a:solidFill>
                </a:rPr>
                <a:t>Results</a:t>
              </a:r>
              <a:endParaRPr lang="en-GB" sz="1100" dirty="0">
                <a:solidFill>
                  <a:srgbClr val="CD1076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4114576"/>
              <a:ext cx="389530" cy="6771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4400" dirty="0" smtClean="0"/>
                <a:t>…</a:t>
              </a:r>
              <a:endParaRPr lang="en-GB" sz="4400" dirty="0"/>
            </a:p>
          </p:txBody>
        </p:sp>
        <p:sp>
          <p:nvSpPr>
            <p:cNvPr id="129" name="TextBox 128"/>
            <p:cNvSpPr txBox="1"/>
            <p:nvPr/>
          </p:nvSpPr>
          <p:spPr>
            <a:xfrm rot="20675352">
              <a:off x="1445372" y="3731457"/>
              <a:ext cx="1370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Alignment Constants</a:t>
              </a:r>
              <a:endParaRPr lang="en-GB" sz="1100" dirty="0"/>
            </a:p>
          </p:txBody>
        </p:sp>
        <p:cxnSp>
          <p:nvCxnSpPr>
            <p:cNvPr id="130" name="Elbow Connector 129"/>
            <p:cNvCxnSpPr>
              <a:stCxn id="117" idx="1"/>
              <a:endCxn id="118" idx="3"/>
            </p:cNvCxnSpPr>
            <p:nvPr/>
          </p:nvCxnSpPr>
          <p:spPr>
            <a:xfrm rot="10800000">
              <a:off x="4608004" y="3609601"/>
              <a:ext cx="1692188" cy="847253"/>
            </a:xfrm>
            <a:prstGeom prst="bentConnector2">
              <a:avLst/>
            </a:prstGeom>
            <a:ln w="28575" cmpd="sng">
              <a:solidFill>
                <a:srgbClr val="CD107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3869128" y="4877718"/>
              <a:ext cx="2027531" cy="392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smtClean="0"/>
                <a:t>~1800 Nodes</a:t>
              </a:r>
              <a:endParaRPr lang="en-GB" sz="1100" dirty="0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1607096" y="4744885"/>
              <a:ext cx="976453" cy="633421"/>
              <a:chOff x="1607096" y="4744885"/>
              <a:chExt cx="976453" cy="633421"/>
            </a:xfrm>
          </p:grpSpPr>
          <p:sp>
            <p:nvSpPr>
              <p:cNvPr id="136" name="Flowchart: Magnetic Disk 27"/>
              <p:cNvSpPr/>
              <p:nvPr/>
            </p:nvSpPr>
            <p:spPr>
              <a:xfrm>
                <a:off x="1607096" y="5071982"/>
                <a:ext cx="457200" cy="306324"/>
              </a:xfrm>
              <a:prstGeom prst="flowChartMagneticDis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7" name="Straight Arrow Connector 136"/>
              <p:cNvCxnSpPr>
                <a:stCxn id="136" idx="1"/>
                <a:endCxn id="116" idx="2"/>
              </p:cNvCxnSpPr>
              <p:nvPr/>
            </p:nvCxnSpPr>
            <p:spPr>
              <a:xfrm flipV="1">
                <a:off x="1835696" y="4744885"/>
                <a:ext cx="0" cy="327097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8" name="TextBox 137"/>
              <p:cNvSpPr txBox="1"/>
              <p:nvPr/>
            </p:nvSpPr>
            <p:spPr>
              <a:xfrm>
                <a:off x="1775314" y="4790164"/>
                <a:ext cx="80823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 smtClean="0"/>
                  <a:t>Event Data</a:t>
                </a:r>
                <a:endParaRPr lang="en-GB" sz="1100" dirty="0"/>
              </a:p>
            </p:txBody>
          </p:sp>
        </p:grpSp>
        <p:sp>
          <p:nvSpPr>
            <p:cNvPr id="133" name="Flowchart: Magnetic Disk 24"/>
            <p:cNvSpPr/>
            <p:nvPr/>
          </p:nvSpPr>
          <p:spPr>
            <a:xfrm>
              <a:off x="6789777" y="5061917"/>
              <a:ext cx="457200" cy="306324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4" name="Straight Arrow Connector 133"/>
            <p:cNvCxnSpPr>
              <a:stCxn id="133" idx="1"/>
              <a:endCxn id="117" idx="2"/>
            </p:cNvCxnSpPr>
            <p:nvPr/>
          </p:nvCxnSpPr>
          <p:spPr>
            <a:xfrm flipV="1">
              <a:off x="7018377" y="4744885"/>
              <a:ext cx="1895" cy="31703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6112329" y="4756597"/>
              <a:ext cx="8082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Event Data</a:t>
              </a:r>
              <a:endParaRPr lang="en-GB" sz="1100" dirty="0"/>
            </a:p>
          </p:txBody>
        </p:sp>
        <p:cxnSp>
          <p:nvCxnSpPr>
            <p:cNvPr id="120" name="Straight Arrow Connector 119"/>
            <p:cNvCxnSpPr>
              <a:stCxn id="118" idx="3"/>
              <a:endCxn id="116" idx="0"/>
            </p:cNvCxnSpPr>
            <p:nvPr/>
          </p:nvCxnSpPr>
          <p:spPr>
            <a:xfrm flipH="1">
              <a:off x="1835696" y="3609600"/>
              <a:ext cx="2772308" cy="5592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9" name="Rectangle 138"/>
          <p:cNvSpPr/>
          <p:nvPr/>
        </p:nvSpPr>
        <p:spPr>
          <a:xfrm>
            <a:off x="5943905" y="5936145"/>
            <a:ext cx="673965" cy="384341"/>
          </a:xfrm>
          <a:prstGeom prst="rect">
            <a:avLst/>
          </a:prstGeom>
          <a:solidFill>
            <a:srgbClr val="008000">
              <a:alpha val="47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200" dirty="0" smtClean="0">
                <a:solidFill>
                  <a:prstClr val="black"/>
                </a:solidFill>
              </a:rPr>
              <a:t>Farm Node</a:t>
            </a:r>
            <a:endParaRPr lang="en-GB" sz="1200" dirty="0">
              <a:solidFill>
                <a:prstClr val="black"/>
              </a:solidFill>
            </a:endParaRPr>
          </a:p>
        </p:txBody>
      </p:sp>
      <p:cxnSp>
        <p:nvCxnSpPr>
          <p:cNvPr id="140" name="Elbow Connector 139"/>
          <p:cNvCxnSpPr/>
          <p:nvPr/>
        </p:nvCxnSpPr>
        <p:spPr>
          <a:xfrm rot="16200000" flipH="1">
            <a:off x="2401980" y="5666638"/>
            <a:ext cx="276127" cy="2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CD107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39" idx="3"/>
            <a:endCxn id="35" idx="1"/>
          </p:cNvCxnSpPr>
          <p:nvPr/>
        </p:nvCxnSpPr>
        <p:spPr>
          <a:xfrm>
            <a:off x="1560626" y="5193541"/>
            <a:ext cx="316036" cy="700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1531714" y="6136156"/>
            <a:ext cx="344948" cy="11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4143412" y="3766202"/>
            <a:ext cx="4563751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~1800 farm nodes used for event reconstruction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Central node evaluates results from reconstruction and calculates new alignment</a:t>
            </a:r>
            <a:br>
              <a:rPr lang="en-US" sz="1400" dirty="0" smtClean="0"/>
            </a:br>
            <a:r>
              <a:rPr lang="en-US" sz="1400" dirty="0" smtClean="0"/>
              <a:t> constants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Everything steered by a </a:t>
            </a:r>
            <a:br>
              <a:rPr lang="en-US" sz="1400" dirty="0" smtClean="0"/>
            </a:br>
            <a:r>
              <a:rPr lang="en-US" sz="1400" dirty="0" smtClean="0"/>
              <a:t>Finite State Machine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Super fast! :D</a:t>
            </a:r>
          </a:p>
        </p:txBody>
      </p:sp>
      <p:cxnSp>
        <p:nvCxnSpPr>
          <p:cNvPr id="153" name="Straight Arrow Connector 152"/>
          <p:cNvCxnSpPr>
            <a:endCxn id="39" idx="2"/>
          </p:cNvCxnSpPr>
          <p:nvPr/>
        </p:nvCxnSpPr>
        <p:spPr>
          <a:xfrm flipV="1">
            <a:off x="872225" y="5529803"/>
            <a:ext cx="0" cy="27345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7418973" y="1934667"/>
            <a:ext cx="1625172" cy="1217012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10724" y="1628072"/>
            <a:ext cx="695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NEW!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426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138</Words>
  <Application>Microsoft Macintosh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Particle Physics Research Group, School of 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Prouve</dc:creator>
  <cp:lastModifiedBy>Claire Prouve</cp:lastModifiedBy>
  <cp:revision>66</cp:revision>
  <dcterms:created xsi:type="dcterms:W3CDTF">2015-11-26T10:20:22Z</dcterms:created>
  <dcterms:modified xsi:type="dcterms:W3CDTF">2015-11-27T11:27:43Z</dcterms:modified>
</cp:coreProperties>
</file>