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840" y="9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2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7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3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1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1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0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7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5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0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7469-B154-D541-A62B-5092A7358735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2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7469-B154-D541-A62B-5092A7358735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481F6-2BB8-2D4B-B152-BCCD2C57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emf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266" y="-93485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>
                <a:latin typeface="Lucida Sans"/>
                <a:cs typeface="Lucida Sans"/>
              </a:rPr>
              <a:t>F</a:t>
            </a:r>
            <a:r>
              <a:rPr lang="en-GB" b="1" baseline="-25000" dirty="0" smtClean="0">
                <a:latin typeface="Lucida Sans"/>
                <a:cs typeface="Lucida Sans"/>
              </a:rPr>
              <a:t>+</a:t>
            </a:r>
            <a:r>
              <a:rPr lang="en-GB" b="1" dirty="0" smtClean="0">
                <a:latin typeface="Lucida Sans"/>
                <a:cs typeface="Lucida Sans"/>
              </a:rPr>
              <a:t>(4Pi) </a:t>
            </a:r>
            <a:r>
              <a:rPr lang="en-GB" b="1" dirty="0" smtClean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at </a:t>
            </a:r>
            <a:r>
              <a:rPr lang="en-GB" b="1" dirty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CLEO-c </a:t>
            </a:r>
            <a:endParaRPr lang="en-US" dirty="0"/>
          </a:p>
        </p:txBody>
      </p:sp>
      <p:pic>
        <p:nvPicPr>
          <p:cNvPr id="4" name="Picture 3" descr="Screen Shot 2013-11-13 at 09.14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111" y="11221442"/>
            <a:ext cx="8813800" cy="1066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564631" y="20892813"/>
            <a:ext cx="57316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>
              <a:buNone/>
            </a:pP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amplitude-weighted average of </a:t>
            </a:r>
            <a:r>
              <a:rPr lang="en-GB" sz="4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cos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(</a:t>
            </a:r>
            <a:r>
              <a:rPr lang="en-GB" sz="4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Δδ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9860" y="1350059"/>
            <a:ext cx="7969385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kern="1200" dirty="0" smtClean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CLEO-c at Cornell Electron Storage Ring (CESR):</a:t>
            </a:r>
            <a:endParaRPr lang="en-US" sz="1600" b="1" kern="1200" dirty="0" smtClean="0">
              <a:latin typeface="Lucida Sans"/>
              <a:cs typeface="Lucida Sans"/>
            </a:endParaRPr>
          </a:p>
          <a:p>
            <a:endParaRPr lang="en-US" sz="1400" b="1" dirty="0">
              <a:latin typeface="Lucida Sans"/>
              <a:cs typeface="Lucida Sans"/>
            </a:endParaRPr>
          </a:p>
          <a:p>
            <a:pPr marL="285750" indent="-285750">
              <a:buFont typeface="Arial"/>
              <a:buChar char="•"/>
            </a:pPr>
            <a:r>
              <a:rPr lang="en-US" sz="1400" i="1" dirty="0" err="1" smtClean="0">
                <a:latin typeface="Lucida Sans"/>
                <a:cs typeface="Lucida Sans"/>
              </a:rPr>
              <a:t>e</a:t>
            </a:r>
            <a:r>
              <a:rPr lang="en-US" sz="1400" i="1" baseline="30000" dirty="0" err="1" smtClean="0">
                <a:latin typeface="Lucida Sans"/>
                <a:cs typeface="Lucida Sans"/>
              </a:rPr>
              <a:t>+</a:t>
            </a:r>
            <a:r>
              <a:rPr lang="en-US" sz="1400" i="1" dirty="0" err="1" smtClean="0">
                <a:latin typeface="Lucida Sans"/>
                <a:cs typeface="Lucida Sans"/>
              </a:rPr>
              <a:t>e</a:t>
            </a:r>
            <a:r>
              <a:rPr lang="en-US" sz="1400" i="1" baseline="30000" dirty="0" smtClean="0">
                <a:latin typeface="Lucida Sans"/>
                <a:cs typeface="Lucida Sans"/>
              </a:rPr>
              <a:t>-</a:t>
            </a:r>
            <a:r>
              <a:rPr lang="en-US" sz="1400" dirty="0" smtClean="0">
                <a:latin typeface="Lucida Sans"/>
                <a:cs typeface="Lucida Sans"/>
              </a:rPr>
              <a:t> collisions at the </a:t>
            </a:r>
            <a:r>
              <a:rPr lang="en-US" sz="1400" dirty="0" err="1" smtClean="0">
                <a:latin typeface="Lucida Sans"/>
                <a:cs typeface="Lucida Sans"/>
              </a:rPr>
              <a:t>Ψ</a:t>
            </a:r>
            <a:r>
              <a:rPr lang="en-US" sz="1400" dirty="0">
                <a:latin typeface="Lucida Sans"/>
                <a:cs typeface="Lucida Sans"/>
              </a:rPr>
              <a:t>(3770</a:t>
            </a:r>
            <a:r>
              <a:rPr lang="en-US" sz="1400" dirty="0" smtClean="0">
                <a:latin typeface="Lucida Sans"/>
                <a:cs typeface="Lucida Sans"/>
              </a:rPr>
              <a:t>) resonance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>
                <a:latin typeface="Lucida Sans"/>
                <a:cs typeface="Lucida Sans"/>
              </a:rPr>
              <a:t>Ψ</a:t>
            </a:r>
            <a:r>
              <a:rPr lang="en-US" sz="1400" dirty="0">
                <a:latin typeface="Lucida Sans"/>
                <a:cs typeface="Lucida Sans"/>
              </a:rPr>
              <a:t>(3770) </a:t>
            </a:r>
            <a:r>
              <a:rPr lang="en-US" sz="1400" dirty="0" smtClean="0">
                <a:latin typeface="Lucida Sans"/>
                <a:cs typeface="Lucida Sans"/>
              </a:rPr>
              <a:t>decays into </a:t>
            </a:r>
            <a:r>
              <a:rPr lang="en-US" sz="1400" b="1" dirty="0" smtClean="0">
                <a:latin typeface="Lucida Sans"/>
                <a:cs typeface="Lucida Sans"/>
              </a:rPr>
              <a:t>correlated</a:t>
            </a:r>
            <a:r>
              <a:rPr lang="en-US" sz="1400" dirty="0" smtClean="0">
                <a:latin typeface="Lucida Sans"/>
                <a:cs typeface="Lucida Sans"/>
              </a:rPr>
              <a:t> D meson pair:				      </a:t>
            </a:r>
          </a:p>
          <a:p>
            <a:r>
              <a:rPr lang="en-US" sz="1400" dirty="0" smtClean="0">
                <a:latin typeface="Lucida Sans"/>
                <a:cs typeface="Lucida Sans"/>
              </a:rPr>
              <a:t>      (correlation conserved even during meson oscillation!)</a:t>
            </a:r>
          </a:p>
          <a:p>
            <a:r>
              <a:rPr lang="en-US" sz="1400" dirty="0" smtClean="0">
                <a:latin typeface="Lucida Sans"/>
                <a:cs typeface="Lucida Sans"/>
              </a:rPr>
              <a:t> </a:t>
            </a:r>
            <a:endParaRPr lang="en-US" sz="1400" kern="1200" dirty="0">
              <a:latin typeface="Lucida Sans"/>
              <a:cs typeface="Lucida Sans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09154" y="3146248"/>
            <a:ext cx="780214" cy="0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304217" y="3147078"/>
            <a:ext cx="591792" cy="0"/>
          </a:xfrm>
          <a:prstGeom prst="straightConnector1">
            <a:avLst/>
          </a:prstGeom>
          <a:ln w="38100" cmpd="sng">
            <a:solidFill>
              <a:srgbClr val="FF14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167635" y="3055346"/>
            <a:ext cx="203192" cy="1865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/>
          </a:p>
        </p:txBody>
      </p:sp>
      <p:sp>
        <p:nvSpPr>
          <p:cNvPr id="46" name="Rectangle 45"/>
          <p:cNvSpPr/>
          <p:nvPr/>
        </p:nvSpPr>
        <p:spPr>
          <a:xfrm>
            <a:off x="747414" y="3167594"/>
            <a:ext cx="4034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90"/>
                </a:solidFill>
                <a:latin typeface="Lucida Sans"/>
                <a:cs typeface="Lucida Sans"/>
              </a:rPr>
              <a:t>D</a:t>
            </a:r>
            <a:r>
              <a:rPr lang="en-US" sz="1400" b="1" baseline="30000" dirty="0" smtClean="0">
                <a:solidFill>
                  <a:srgbClr val="000090"/>
                </a:solidFill>
                <a:latin typeface="Lucida Sans"/>
                <a:cs typeface="Lucida Sans"/>
              </a:rPr>
              <a:t>0</a:t>
            </a:r>
            <a:endParaRPr lang="en-US" sz="1400" baseline="30000" dirty="0">
              <a:solidFill>
                <a:srgbClr val="00009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389368" y="3162041"/>
            <a:ext cx="4034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1493"/>
                </a:solidFill>
                <a:latin typeface="Lucida Sans"/>
                <a:cs typeface="Lucida Sans"/>
              </a:rPr>
              <a:t>D</a:t>
            </a:r>
            <a:r>
              <a:rPr lang="en-US" sz="1400" b="1" baseline="30000" dirty="0" smtClean="0">
                <a:solidFill>
                  <a:srgbClr val="FF1493"/>
                </a:solidFill>
                <a:latin typeface="Lucida Sans"/>
                <a:cs typeface="Lucida Sans"/>
              </a:rPr>
              <a:t>0</a:t>
            </a:r>
            <a:endParaRPr lang="en-US" sz="1400" baseline="30000" dirty="0">
              <a:solidFill>
                <a:srgbClr val="FF1493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367651" y="3143130"/>
            <a:ext cx="780214" cy="0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062714" y="3143960"/>
            <a:ext cx="591792" cy="0"/>
          </a:xfrm>
          <a:prstGeom prst="straightConnector1">
            <a:avLst/>
          </a:prstGeom>
          <a:ln w="38100" cmpd="sng">
            <a:solidFill>
              <a:srgbClr val="FF14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926132" y="3052228"/>
            <a:ext cx="203192" cy="1865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/>
          </a:p>
        </p:txBody>
      </p:sp>
      <p:sp>
        <p:nvSpPr>
          <p:cNvPr id="51" name="Rectangle 50"/>
          <p:cNvSpPr/>
          <p:nvPr/>
        </p:nvSpPr>
        <p:spPr>
          <a:xfrm>
            <a:off x="2505911" y="3164476"/>
            <a:ext cx="5621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90"/>
                </a:solidFill>
                <a:latin typeface="Lucida Sans"/>
                <a:cs typeface="Lucida Sans"/>
              </a:rPr>
              <a:t>D</a:t>
            </a:r>
            <a:r>
              <a:rPr lang="en-US" sz="1400" b="1" baseline="-25000" dirty="0" smtClean="0">
                <a:solidFill>
                  <a:srgbClr val="000090"/>
                </a:solidFill>
                <a:latin typeface="Lucida Sans"/>
                <a:cs typeface="Lucida Sans"/>
              </a:rPr>
              <a:t>CP</a:t>
            </a:r>
            <a:r>
              <a:rPr lang="en-US" sz="1400" b="1" baseline="30000" dirty="0" smtClean="0">
                <a:solidFill>
                  <a:srgbClr val="000090"/>
                </a:solidFill>
                <a:latin typeface="Lucida Sans"/>
                <a:cs typeface="Lucida Sans"/>
              </a:rPr>
              <a:t>+</a:t>
            </a:r>
            <a:endParaRPr lang="en-US" sz="1400" baseline="30000" dirty="0">
              <a:solidFill>
                <a:srgbClr val="00009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147865" y="3158923"/>
            <a:ext cx="521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1493"/>
                </a:solidFill>
                <a:latin typeface="Lucida Sans"/>
                <a:cs typeface="Lucida Sans"/>
              </a:rPr>
              <a:t>D</a:t>
            </a:r>
            <a:r>
              <a:rPr lang="en-US" sz="1400" b="1" baseline="-25000" dirty="0" smtClean="0">
                <a:solidFill>
                  <a:srgbClr val="FF1493"/>
                </a:solidFill>
                <a:latin typeface="Lucida Sans"/>
                <a:cs typeface="Lucida Sans"/>
              </a:rPr>
              <a:t>CP</a:t>
            </a:r>
            <a:r>
              <a:rPr lang="en-US" sz="1400" b="1" baseline="30000" dirty="0" smtClean="0">
                <a:solidFill>
                  <a:srgbClr val="FF1493"/>
                </a:solidFill>
                <a:latin typeface="Lucida Sans"/>
                <a:cs typeface="Lucida Sans"/>
              </a:rPr>
              <a:t>-</a:t>
            </a:r>
            <a:endParaRPr lang="en-US" sz="1400" baseline="30000" dirty="0">
              <a:solidFill>
                <a:srgbClr val="FF1493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61816" y="2764860"/>
            <a:ext cx="805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/>
              <a:t>Ψ</a:t>
            </a:r>
            <a:r>
              <a:rPr lang="en-US" sz="1400" b="1" dirty="0"/>
              <a:t>(3770) 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2622882" y="2752111"/>
            <a:ext cx="805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/>
              <a:t>Ψ</a:t>
            </a:r>
            <a:r>
              <a:rPr lang="en-US" sz="1400" b="1" dirty="0"/>
              <a:t>(3770) 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48306" y="1028819"/>
            <a:ext cx="840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latin typeface="Lucida Sans"/>
                <a:cs typeface="Lucida Sans"/>
              </a:rPr>
              <a:t>Ultimate goal:</a:t>
            </a:r>
            <a:r>
              <a:rPr lang="en-US" sz="1400" dirty="0" smtClean="0">
                <a:latin typeface="Lucida Sans"/>
                <a:cs typeface="Lucida Sans"/>
              </a:rPr>
              <a:t> </a:t>
            </a:r>
            <a:r>
              <a:rPr lang="en-US" sz="1400" b="1" dirty="0" smtClean="0">
                <a:latin typeface="Lucida Sans"/>
                <a:cs typeface="Lucida Sans"/>
              </a:rPr>
              <a:t>model-independent </a:t>
            </a:r>
            <a:r>
              <a:rPr lang="en-US" sz="1400" dirty="0" smtClean="0">
                <a:latin typeface="Lucida Sans"/>
                <a:cs typeface="Lucida Sans"/>
              </a:rPr>
              <a:t>y measurement at LHCb </a:t>
            </a:r>
            <a:endParaRPr lang="en-US" sz="1400" dirty="0">
              <a:latin typeface="Lucida Sans"/>
              <a:cs typeface="Lucida Sans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562" y="1565685"/>
            <a:ext cx="3011831" cy="2160000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 flipV="1">
            <a:off x="1482710" y="3238783"/>
            <a:ext cx="138260" cy="1"/>
          </a:xfrm>
          <a:prstGeom prst="line">
            <a:avLst/>
          </a:prstGeom>
          <a:ln>
            <a:solidFill>
              <a:srgbClr val="FF14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1178" y="3879334"/>
            <a:ext cx="510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F+: CP even fraction of D-&gt;4Pi</a:t>
            </a:r>
            <a:endParaRPr lang="en-US" b="1" dirty="0"/>
          </a:p>
        </p:txBody>
      </p:sp>
      <p:pic>
        <p:nvPicPr>
          <p:cNvPr id="10" name="Picture 9" descr="Screen Shot 2014-12-15 at 13.45.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6" y="4248666"/>
            <a:ext cx="2959100" cy="927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28386" y="4248666"/>
            <a:ext cx="5715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N+(-)= M+(-)/S+(-)</a:t>
            </a:r>
          </a:p>
          <a:p>
            <a:r>
              <a:rPr lang="en-US" dirty="0" smtClean="0"/>
              <a:t>S+(-): number of single-tagged CP even (odd) candidates</a:t>
            </a:r>
          </a:p>
          <a:p>
            <a:r>
              <a:rPr lang="en-US" dirty="0" smtClean="0"/>
              <a:t>M+(-): number of CP even (odd) 4Pi candidates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154" y="5561946"/>
            <a:ext cx="5992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=&gt; F+ can be measured by evaluating the yields of 4PI events against CP-tags (Chris Thomas from Oxford is doing this part)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266" y="-93485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>
                <a:latin typeface="Lucida Sans"/>
                <a:cs typeface="Lucida Sans"/>
              </a:rPr>
              <a:t>Gamma with F</a:t>
            </a:r>
            <a:r>
              <a:rPr lang="en-GB" b="1" baseline="-25000" dirty="0" smtClean="0">
                <a:latin typeface="Lucida Sans"/>
                <a:cs typeface="Lucida Sans"/>
              </a:rPr>
              <a:t>+</a:t>
            </a:r>
            <a:r>
              <a:rPr lang="en-GB" b="1" dirty="0" smtClean="0">
                <a:latin typeface="Lucida Sans"/>
                <a:cs typeface="Lucida Sans"/>
              </a:rPr>
              <a:t>(</a:t>
            </a:r>
            <a:r>
              <a:rPr lang="en-GB" b="1" dirty="0" smtClean="0">
                <a:latin typeface="Lucida Sans"/>
                <a:cs typeface="Lucida Sans"/>
              </a:rPr>
              <a:t>4Pi)</a:t>
            </a:r>
            <a:endParaRPr lang="en-US" dirty="0"/>
          </a:p>
        </p:txBody>
      </p:sp>
      <p:pic>
        <p:nvPicPr>
          <p:cNvPr id="4" name="Picture 3" descr="Screen Shot 2013-11-13 at 09.14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111" y="11221442"/>
            <a:ext cx="8813800" cy="1066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564631" y="20892813"/>
            <a:ext cx="57316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>
              <a:buNone/>
            </a:pP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amplitude-weighted average of </a:t>
            </a:r>
            <a:r>
              <a:rPr lang="en-GB" sz="4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cos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(</a:t>
            </a:r>
            <a:r>
              <a:rPr lang="en-GB" sz="4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Δδ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)</a:t>
            </a:r>
          </a:p>
        </p:txBody>
      </p:sp>
      <p:pic>
        <p:nvPicPr>
          <p:cNvPr id="5" name="Picture 4" descr="Screen Shot 2014-12-16 at 00.37.0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0" b="-1"/>
          <a:stretch/>
        </p:blipFill>
        <p:spPr>
          <a:xfrm>
            <a:off x="6361584" y="1333229"/>
            <a:ext cx="2603500" cy="421078"/>
          </a:xfrm>
          <a:prstGeom prst="rect">
            <a:avLst/>
          </a:prstGeom>
        </p:spPr>
      </p:pic>
      <p:pic>
        <p:nvPicPr>
          <p:cNvPr id="6" name="Picture 5" descr="Screen Shot 2014-12-16 at 00.36.5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53" b="77058"/>
          <a:stretch/>
        </p:blipFill>
        <p:spPr>
          <a:xfrm>
            <a:off x="228366" y="1136309"/>
            <a:ext cx="2410011" cy="407459"/>
          </a:xfrm>
          <a:prstGeom prst="rect">
            <a:avLst/>
          </a:prstGeom>
        </p:spPr>
      </p:pic>
      <p:pic>
        <p:nvPicPr>
          <p:cNvPr id="27" name="Picture 26" descr="Screen Shot 2014-12-16 at 00.36.5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23" t="48268" r="1352" b="1798"/>
          <a:stretch/>
        </p:blipFill>
        <p:spPr>
          <a:xfrm>
            <a:off x="2638377" y="1136309"/>
            <a:ext cx="3098177" cy="886846"/>
          </a:xfrm>
          <a:prstGeom prst="rect">
            <a:avLst/>
          </a:prstGeom>
        </p:spPr>
      </p:pic>
      <p:pic>
        <p:nvPicPr>
          <p:cNvPr id="7" name="Picture 6" descr="Screen Shot 2014-12-16 at 00.37.2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94" y="3572649"/>
            <a:ext cx="4695411" cy="1392855"/>
          </a:xfrm>
          <a:prstGeom prst="rect">
            <a:avLst/>
          </a:prstGeom>
        </p:spPr>
      </p:pic>
      <p:pic>
        <p:nvPicPr>
          <p:cNvPr id="8" name="Picture 7" descr="Screen Shot 2014-12-16 at 00.37.3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1" y="4965504"/>
            <a:ext cx="5040558" cy="8500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367" y="2948573"/>
            <a:ext cx="2946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R_F+ : partial widths ratio</a:t>
            </a:r>
          </a:p>
          <a:p>
            <a:r>
              <a:rPr lang="en-US" dirty="0" smtClean="0"/>
              <a:t>A_F+ : CP-Asymmetry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3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266" y="-9348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Lucida Sans"/>
                <a:cs typeface="Lucida Sans"/>
              </a:rPr>
              <a:t>F</a:t>
            </a:r>
            <a:r>
              <a:rPr lang="en-GB" b="1" baseline="-25000" dirty="0" smtClean="0">
                <a:latin typeface="Lucida Sans"/>
                <a:cs typeface="Lucida Sans"/>
              </a:rPr>
              <a:t>+</a:t>
            </a:r>
            <a:r>
              <a:rPr lang="en-GB" b="1" dirty="0" smtClean="0">
                <a:latin typeface="Lucida Sans"/>
                <a:cs typeface="Lucida Sans"/>
              </a:rPr>
              <a:t>(4Pi) </a:t>
            </a:r>
            <a:r>
              <a:rPr lang="en-GB" b="1" dirty="0" smtClean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at </a:t>
            </a:r>
            <a:r>
              <a:rPr lang="en-GB" b="1" dirty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CLEO-</a:t>
            </a:r>
            <a:r>
              <a:rPr lang="en-GB" b="1" dirty="0" smtClean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c using </a:t>
            </a:r>
            <a:r>
              <a:rPr lang="en-GB" b="1" dirty="0" err="1" smtClean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KsPiPi</a:t>
            </a:r>
            <a:r>
              <a:rPr lang="en-GB" b="1" dirty="0" smtClean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 </a:t>
            </a:r>
            <a:endParaRPr lang="en-US" dirty="0"/>
          </a:p>
        </p:txBody>
      </p:sp>
      <p:pic>
        <p:nvPicPr>
          <p:cNvPr id="4" name="Picture 3" descr="Screen Shot 2013-11-13 at 09.14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111" y="11221442"/>
            <a:ext cx="8813800" cy="1066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564631" y="20892813"/>
            <a:ext cx="57316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>
              <a:buNone/>
            </a:pP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amplitude-weighted average of </a:t>
            </a:r>
            <a:r>
              <a:rPr lang="en-GB" sz="4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cos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(</a:t>
            </a:r>
            <a:r>
              <a:rPr lang="en-GB" sz="4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Δδ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)</a:t>
            </a:r>
          </a:p>
        </p:txBody>
      </p:sp>
      <p:pic>
        <p:nvPicPr>
          <p:cNvPr id="5" name="Picture 4" descr="Screen Shot 2014-12-15 at 13.52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" y="1210456"/>
            <a:ext cx="8495103" cy="119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485635"/>
            <a:ext cx="134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 = 4Pi here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016" y="2204335"/>
            <a:ext cx="2386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4Pi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KsPiPi</a:t>
            </a:r>
            <a:r>
              <a:rPr lang="en-US" dirty="0" smtClean="0"/>
              <a:t> events in the </a:t>
            </a:r>
            <a:r>
              <a:rPr lang="en-US" dirty="0" err="1" smtClean="0"/>
              <a:t>i-th</a:t>
            </a:r>
            <a:r>
              <a:rPr lang="en-US" dirty="0" smtClean="0"/>
              <a:t> bin of the </a:t>
            </a:r>
            <a:r>
              <a:rPr lang="en-US" dirty="0" err="1" smtClean="0"/>
              <a:t>KsPiPi</a:t>
            </a:r>
            <a:r>
              <a:rPr lang="en-US" dirty="0" smtClean="0"/>
              <a:t> </a:t>
            </a:r>
            <a:r>
              <a:rPr lang="en-US" dirty="0" err="1" smtClean="0"/>
              <a:t>phasespace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25084" y="2363092"/>
            <a:ext cx="238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number of DD events in data-sample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99176" y="2069311"/>
            <a:ext cx="547131" cy="135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273340" y="2069311"/>
            <a:ext cx="21894" cy="297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594234" y="2069311"/>
            <a:ext cx="76634" cy="536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36502" y="2290753"/>
            <a:ext cx="229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Fractional </a:t>
            </a:r>
            <a:r>
              <a:rPr lang="en-US" dirty="0" err="1" smtClean="0"/>
              <a:t>flavour</a:t>
            </a:r>
            <a:r>
              <a:rPr lang="en-US" dirty="0" smtClean="0"/>
              <a:t> tagged </a:t>
            </a:r>
            <a:r>
              <a:rPr lang="en-US" dirty="0" err="1" smtClean="0"/>
              <a:t>KsPiPi</a:t>
            </a:r>
            <a:r>
              <a:rPr lang="en-US" dirty="0" smtClean="0"/>
              <a:t> events in bin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(already measured)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093184" y="2186549"/>
            <a:ext cx="229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Amplitude weighted </a:t>
            </a:r>
            <a:r>
              <a:rPr lang="en-US" dirty="0" err="1" smtClean="0"/>
              <a:t>cos</a:t>
            </a:r>
            <a:r>
              <a:rPr lang="en-US" dirty="0" smtClean="0"/>
              <a:t> of the strong phase of D-&gt;</a:t>
            </a:r>
            <a:r>
              <a:rPr lang="en-US" dirty="0" err="1" smtClean="0"/>
              <a:t>KsPiPi</a:t>
            </a:r>
            <a:r>
              <a:rPr lang="en-US" dirty="0" smtClean="0"/>
              <a:t> in bin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(already measured)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656153" y="2069311"/>
            <a:ext cx="897705" cy="335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8779" y="711666"/>
            <a:ext cx="331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1493"/>
                </a:solidFill>
              </a:rPr>
              <a:t>This is what I have been doing!</a:t>
            </a:r>
            <a:endParaRPr lang="en-US" dirty="0">
              <a:solidFill>
                <a:srgbClr val="FF1493"/>
              </a:solidFill>
            </a:endParaRPr>
          </a:p>
        </p:txBody>
      </p:sp>
      <p:pic>
        <p:nvPicPr>
          <p:cNvPr id="25" name="Picture 24" descr="dalitz_bin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5259" y="3033944"/>
            <a:ext cx="3211579" cy="474209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44266" y="3317460"/>
            <a:ext cx="3847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Selected 4Pi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KsPiPi</a:t>
            </a:r>
            <a:r>
              <a:rPr lang="en-US" dirty="0" smtClean="0"/>
              <a:t> events in the </a:t>
            </a:r>
            <a:r>
              <a:rPr lang="en-US" dirty="0" err="1" smtClean="0"/>
              <a:t>KsPiPi</a:t>
            </a:r>
            <a:r>
              <a:rPr lang="en-US" dirty="0" smtClean="0"/>
              <a:t> </a:t>
            </a:r>
            <a:r>
              <a:rPr lang="en-US" dirty="0" err="1" smtClean="0"/>
              <a:t>phasespace</a:t>
            </a:r>
            <a:r>
              <a:rPr lang="en-US" dirty="0" smtClean="0"/>
              <a:t>, events color-coded by bin</a:t>
            </a:r>
            <a:endParaRPr lang="en-US" dirty="0"/>
          </a:p>
        </p:txBody>
      </p:sp>
      <p:pic>
        <p:nvPicPr>
          <p:cNvPr id="28" name="Picture 27" descr="Screen Shot 2014-12-15 at 14.01.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38" y="3710062"/>
            <a:ext cx="3644277" cy="318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8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266" y="-9348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Lucida Sans"/>
                <a:cs typeface="Lucida Sans"/>
              </a:rPr>
              <a:t>F</a:t>
            </a:r>
            <a:r>
              <a:rPr lang="en-GB" b="1" baseline="-25000" dirty="0" smtClean="0">
                <a:latin typeface="Lucida Sans"/>
                <a:cs typeface="Lucida Sans"/>
              </a:rPr>
              <a:t>+</a:t>
            </a:r>
            <a:r>
              <a:rPr lang="en-GB" b="1" dirty="0" smtClean="0">
                <a:latin typeface="Lucida Sans"/>
                <a:cs typeface="Lucida Sans"/>
              </a:rPr>
              <a:t>(4Pi) </a:t>
            </a:r>
            <a:r>
              <a:rPr lang="en-GB" b="1" dirty="0" smtClean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at </a:t>
            </a:r>
            <a:r>
              <a:rPr lang="en-GB" b="1" dirty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CLEO-</a:t>
            </a:r>
            <a:r>
              <a:rPr lang="en-GB" b="1" dirty="0" smtClean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c using </a:t>
            </a:r>
            <a:r>
              <a:rPr lang="en-GB" b="1" dirty="0" err="1" smtClean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KsPiPi</a:t>
            </a:r>
            <a:r>
              <a:rPr lang="en-GB" b="1" dirty="0" smtClean="0">
                <a:solidFill>
                  <a:srgbClr val="000000"/>
                </a:solidFill>
                <a:latin typeface="Lucida Sans"/>
                <a:ea typeface="WenQuanYi Micro Hei" pitchFamily="2"/>
                <a:cs typeface="Lucida Sans"/>
              </a:rPr>
              <a:t> </a:t>
            </a:r>
            <a:endParaRPr lang="en-US" dirty="0"/>
          </a:p>
        </p:txBody>
      </p:sp>
      <p:pic>
        <p:nvPicPr>
          <p:cNvPr id="4" name="Picture 3" descr="Screen Shot 2013-11-13 at 09.14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111" y="11221442"/>
            <a:ext cx="8813800" cy="1066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564631" y="20892813"/>
            <a:ext cx="57316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>
              <a:buNone/>
            </a:pP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amplitude-weighted average of </a:t>
            </a:r>
            <a:r>
              <a:rPr lang="en-GB" sz="4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cos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(</a:t>
            </a:r>
            <a:r>
              <a:rPr lang="en-GB" sz="4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Δδ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6110" y="952538"/>
            <a:ext cx="836398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the selected sample I did some </a:t>
            </a:r>
            <a:r>
              <a:rPr lang="en-US" dirty="0" err="1" smtClean="0"/>
              <a:t>bkg</a:t>
            </a:r>
            <a:r>
              <a:rPr lang="en-US" dirty="0" smtClean="0"/>
              <a:t> </a:t>
            </a:r>
            <a:r>
              <a:rPr lang="en-US" dirty="0" err="1" smtClean="0"/>
              <a:t>substraction</a:t>
            </a:r>
            <a:r>
              <a:rPr lang="en-US" dirty="0" smtClean="0"/>
              <a:t> (</a:t>
            </a:r>
            <a:r>
              <a:rPr lang="en-US" dirty="0" err="1" smtClean="0"/>
              <a:t>bkg</a:t>
            </a:r>
            <a:r>
              <a:rPr lang="en-US" dirty="0" smtClean="0"/>
              <a:t> very very low, MC and data driven) and efficiency correction (using signal MC)</a:t>
            </a:r>
          </a:p>
          <a:p>
            <a:r>
              <a:rPr lang="en-US" dirty="0" smtClean="0"/>
              <a:t>Summation over bins </a:t>
            </a:r>
            <a:r>
              <a:rPr lang="en-US" dirty="0" err="1" smtClean="0"/>
              <a:t>i</a:t>
            </a:r>
            <a:r>
              <a:rPr lang="en-US" dirty="0" smtClean="0"/>
              <a:t> and –</a:t>
            </a:r>
            <a:r>
              <a:rPr lang="en-US" dirty="0" err="1" smtClean="0"/>
              <a:t>i</a:t>
            </a:r>
            <a:r>
              <a:rPr lang="en-US" dirty="0" smtClean="0"/>
              <a:t> because they yields the same values</a:t>
            </a:r>
          </a:p>
          <a:p>
            <a:pPr marL="285750" indent="-285750">
              <a:buFont typeface="Symbol" charset="0"/>
              <a:buChar char=""/>
            </a:pPr>
            <a:r>
              <a:rPr lang="en-US" dirty="0" smtClean="0"/>
              <a:t>Then fitted for F</a:t>
            </a:r>
          </a:p>
          <a:p>
            <a:pPr marL="285750" indent="-285750">
              <a:buFont typeface="Symbol" charset="0"/>
              <a:buChar char=""/>
            </a:pP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, T</a:t>
            </a:r>
            <a:r>
              <a:rPr lang="en-US" baseline="-25000" dirty="0" smtClean="0"/>
              <a:t>i</a:t>
            </a:r>
            <a:r>
              <a:rPr lang="en-US" dirty="0" smtClean="0"/>
              <a:t> were measured before and were therefore Gaussian constraint in the fit with sigma being their uncertainty, correlation between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err="1" smtClean="0"/>
              <a:t>’s</a:t>
            </a:r>
            <a:r>
              <a:rPr lang="en-US" dirty="0" smtClean="0"/>
              <a:t> taken into account</a:t>
            </a:r>
            <a:endParaRPr lang="en-US" dirty="0"/>
          </a:p>
        </p:txBody>
      </p:sp>
      <p:pic>
        <p:nvPicPr>
          <p:cNvPr id="20" name="Picture 19" descr="firsttogether_normfre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9" t="50784"/>
          <a:stretch/>
        </p:blipFill>
        <p:spPr>
          <a:xfrm rot="5400000">
            <a:off x="-273227" y="3144889"/>
            <a:ext cx="4221479" cy="33752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40259" y="2890460"/>
            <a:ext cx="214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 dots: ‘data’</a:t>
            </a:r>
          </a:p>
          <a:p>
            <a:r>
              <a:rPr lang="en-US" dirty="0" smtClean="0"/>
              <a:t>Blue dots: fit values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77340" y="3832048"/>
            <a:ext cx="3010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1493"/>
                </a:solidFill>
              </a:rPr>
              <a:t>F</a:t>
            </a:r>
            <a:r>
              <a:rPr lang="en-US" b="1" baseline="-25000" dirty="0" smtClean="0">
                <a:solidFill>
                  <a:srgbClr val="FF1493"/>
                </a:solidFill>
              </a:rPr>
              <a:t>+</a:t>
            </a:r>
            <a:r>
              <a:rPr lang="en-US" b="1" dirty="0" smtClean="0">
                <a:solidFill>
                  <a:srgbClr val="FF1493"/>
                </a:solidFill>
              </a:rPr>
              <a:t> = 0.84 +/-0.07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(which is in agreement with the current results on the CP-tagged events)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34839" y="5095257"/>
            <a:ext cx="447210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Next: same with </a:t>
            </a:r>
            <a:r>
              <a:rPr lang="en-US" dirty="0" err="1" smtClean="0"/>
              <a:t>KlPiPi</a:t>
            </a:r>
            <a:r>
              <a:rPr lang="en-US" dirty="0" smtClean="0"/>
              <a:t> instead of </a:t>
            </a:r>
            <a:r>
              <a:rPr lang="en-US" dirty="0" err="1" smtClean="0"/>
              <a:t>KsPiPi</a:t>
            </a:r>
            <a:endParaRPr lang="en-US" dirty="0" smtClean="0"/>
          </a:p>
          <a:p>
            <a:r>
              <a:rPr lang="en-US" dirty="0" smtClean="0"/>
              <a:t>Same eq. as on slide 2 but with </a:t>
            </a:r>
            <a:r>
              <a:rPr lang="en-US" b="1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2*c</a:t>
            </a:r>
            <a:r>
              <a:rPr lang="en-US" baseline="-25000" dirty="0" smtClean="0"/>
              <a:t>i</a:t>
            </a:r>
            <a:r>
              <a:rPr lang="en-US" dirty="0" smtClean="0"/>
              <a:t> *</a:t>
            </a:r>
            <a:r>
              <a:rPr lang="en-US" dirty="0" err="1" smtClean="0"/>
              <a:t>sqrt</a:t>
            </a:r>
            <a:r>
              <a:rPr lang="en-US" dirty="0" smtClean="0"/>
              <a:t>(….)</a:t>
            </a:r>
          </a:p>
          <a:p>
            <a:r>
              <a:rPr lang="en-US" dirty="0" smtClean="0"/>
              <a:t>(c</a:t>
            </a:r>
            <a:r>
              <a:rPr lang="en-US" baseline="-25000" dirty="0" smtClean="0"/>
              <a:t>i</a:t>
            </a:r>
            <a:r>
              <a:rPr lang="en-US" dirty="0" smtClean="0"/>
              <a:t> are the same as for </a:t>
            </a:r>
            <a:r>
              <a:rPr lang="en-US" dirty="0" err="1" smtClean="0"/>
              <a:t>KsPiPi</a:t>
            </a:r>
            <a:r>
              <a:rPr lang="en-US" dirty="0" smtClean="0"/>
              <a:t> in that case)</a:t>
            </a:r>
          </a:p>
          <a:p>
            <a:r>
              <a:rPr lang="en-US" dirty="0" smtClean="0"/>
              <a:t>Events are selected but the </a:t>
            </a:r>
            <a:r>
              <a:rPr lang="en-US" dirty="0" err="1" smtClean="0"/>
              <a:t>bkg-substraction</a:t>
            </a:r>
            <a:r>
              <a:rPr lang="en-US" dirty="0" smtClean="0"/>
              <a:t> way more difficult =&gt; this is what we are working on right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4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484</Words>
  <Application>Microsoft Macintosh PowerPoint</Application>
  <PresentationFormat>On-screen Show (4:3)</PresentationFormat>
  <Paragraphs>49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F+(4Pi) at CLEO-c </vt:lpstr>
      <vt:lpstr>Gamma with F+(4Pi)</vt:lpstr>
      <vt:lpstr>F+(4Pi) at CLEO-c using KsPiPi </vt:lpstr>
      <vt:lpstr>F+(4Pi) at CLEO-c using KsPiPi 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83</cp:revision>
  <dcterms:created xsi:type="dcterms:W3CDTF">2014-10-20T12:26:02Z</dcterms:created>
  <dcterms:modified xsi:type="dcterms:W3CDTF">2014-12-15T23:44:59Z</dcterms:modified>
</cp:coreProperties>
</file>