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7469-B154-D541-A62B-5092A7358735}" type="datetimeFigureOut">
              <a:rPr lang="en-US" smtClean="0"/>
              <a:t>20/10/2014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6" y="-93485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Lucida Sans"/>
                <a:cs typeface="Lucida Sans"/>
              </a:rPr>
              <a:t>c</a:t>
            </a:r>
            <a:r>
              <a:rPr lang="en-US" b="1" i="1" baseline="-25000" dirty="0">
                <a:latin typeface="Lucida Sans"/>
                <a:cs typeface="Lucida Sans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and </a:t>
            </a:r>
            <a:r>
              <a:rPr lang="en-US" b="1" i="1" dirty="0" err="1">
                <a:latin typeface="Lucida Sans"/>
                <a:cs typeface="Lucida Sans"/>
              </a:rPr>
              <a:t>s</a:t>
            </a:r>
            <a:r>
              <a:rPr lang="en-US" b="1" i="1" baseline="-25000" dirty="0" err="1">
                <a:latin typeface="Lucida Sans"/>
                <a:cs typeface="Lucida Sans"/>
              </a:rPr>
              <a:t>i</a:t>
            </a:r>
            <a:r>
              <a:rPr lang="en-GB" b="1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at </a:t>
            </a:r>
            <a:r>
              <a:rPr lang="en-GB" b="1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CLEO-c </a:t>
            </a:r>
            <a:endParaRPr lang="en-US" dirty="0"/>
          </a:p>
        </p:txBody>
      </p:sp>
      <p:pic>
        <p:nvPicPr>
          <p:cNvPr id="4" name="Picture 3" descr="Screen Shot 2013-11-13 at 09.1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11" y="11221442"/>
            <a:ext cx="8813800" cy="1066800"/>
          </a:xfrm>
          <a:prstGeom prst="rect">
            <a:avLst/>
          </a:prstGeom>
        </p:spPr>
      </p:pic>
      <p:pic>
        <p:nvPicPr>
          <p:cNvPr id="5" name="Picture 4" descr="Screen Shot 2013-11-13 at 09.1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18" y="1387205"/>
            <a:ext cx="4406900" cy="533400"/>
          </a:xfrm>
          <a:prstGeom prst="rect">
            <a:avLst/>
          </a:prstGeom>
        </p:spPr>
      </p:pic>
      <p:pic>
        <p:nvPicPr>
          <p:cNvPr id="6" name="Picture 5" descr="Screen Shot 2013-11-11 at 23.22.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7769" r="3721" b="17032"/>
          <a:stretch/>
        </p:blipFill>
        <p:spPr>
          <a:xfrm>
            <a:off x="2533797" y="2026477"/>
            <a:ext cx="3153175" cy="540000"/>
          </a:xfrm>
          <a:prstGeom prst="rect">
            <a:avLst/>
          </a:prstGeom>
        </p:spPr>
      </p:pic>
      <p:pic>
        <p:nvPicPr>
          <p:cNvPr id="7" name="Picture 6" descr="Screen Shot 2013-11-11 at 23.22.3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5289" r="3636" b="7679"/>
          <a:stretch/>
        </p:blipFill>
        <p:spPr>
          <a:xfrm>
            <a:off x="5881296" y="2026476"/>
            <a:ext cx="3154878" cy="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655" y="1464005"/>
            <a:ext cx="3460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Sans"/>
                <a:cs typeface="Lucida Sans"/>
              </a:rPr>
              <a:t>Decay width in bins of D phase space:</a:t>
            </a:r>
          </a:p>
          <a:p>
            <a:endParaRPr lang="en-US" sz="1400" dirty="0" smtClean="0">
              <a:latin typeface="Lucida Sans"/>
              <a:cs typeface="Lucida Sans"/>
            </a:endParaRPr>
          </a:p>
          <a:p>
            <a:r>
              <a:rPr lang="en-GB" sz="1400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with </a:t>
            </a:r>
            <a:r>
              <a:rPr lang="en-GB" sz="1400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amplitude-</a:t>
            </a:r>
            <a:r>
              <a:rPr lang="en-GB" sz="14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weighted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average of </a:t>
            </a:r>
            <a:endParaRPr lang="en-GB" sz="1400" dirty="0" smtClean="0">
              <a:solidFill>
                <a:srgbClr val="000000"/>
              </a:solidFill>
              <a:latin typeface="Lucida Sans"/>
              <a:ea typeface="WenQuanYi Micro Hei" pitchFamily="2"/>
              <a:cs typeface="Lucida Sans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cos</a:t>
            </a:r>
            <a:r>
              <a:rPr lang="en-GB" sz="1400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Δδ</a:t>
            </a:r>
            <a:r>
              <a:rPr lang="en-GB" sz="14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)</a:t>
            </a:r>
            <a:r>
              <a:rPr lang="en-GB" sz="14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/sin(</a:t>
            </a:r>
            <a:r>
              <a:rPr lang="en-GB" sz="1400" dirty="0" err="1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Δδ</a:t>
            </a:r>
            <a:r>
              <a:rPr lang="en-GB" sz="14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) in bin </a:t>
            </a:r>
            <a:r>
              <a:rPr lang="en-GB" sz="1400" dirty="0" err="1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i</a:t>
            </a:r>
            <a:endParaRPr lang="en-US" sz="1400" dirty="0">
              <a:latin typeface="Lucida Sans"/>
              <a:cs typeface="Lucida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3795" y="2026478"/>
            <a:ext cx="3153177" cy="540000"/>
          </a:xfrm>
          <a:prstGeom prst="rect">
            <a:avLst/>
          </a:prstGeom>
          <a:noFill/>
          <a:ln w="28575" cmpd="sng">
            <a:solidFill>
              <a:srgbClr val="FF14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81296" y="2026478"/>
            <a:ext cx="3154878" cy="540000"/>
          </a:xfrm>
          <a:prstGeom prst="rect">
            <a:avLst/>
          </a:prstGeom>
          <a:noFill/>
          <a:ln w="28575" cmpd="sng">
            <a:solidFill>
              <a:srgbClr val="FF149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879664" y="1693093"/>
            <a:ext cx="370812" cy="353497"/>
          </a:xfrm>
          <a:prstGeom prst="straightConnector1">
            <a:avLst/>
          </a:prstGeom>
          <a:ln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77450" y="1683822"/>
            <a:ext cx="241028" cy="353497"/>
          </a:xfrm>
          <a:prstGeom prst="straightConnector1">
            <a:avLst/>
          </a:prstGeom>
          <a:ln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8821" y="3033241"/>
            <a:ext cx="796938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kern="12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CLEO-c at Cornell Electron Storage Ring (CESR):</a:t>
            </a:r>
            <a:endParaRPr lang="en-US" sz="1600" b="1" kern="1200" dirty="0" smtClean="0">
              <a:latin typeface="Lucida Sans"/>
              <a:cs typeface="Lucida Sans"/>
            </a:endParaRPr>
          </a:p>
          <a:p>
            <a:endParaRPr lang="en-US" sz="1400" b="1" dirty="0"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i="1" dirty="0" err="1" smtClean="0">
                <a:latin typeface="Lucida Sans"/>
                <a:cs typeface="Lucida Sans"/>
              </a:rPr>
              <a:t>e</a:t>
            </a:r>
            <a:r>
              <a:rPr lang="en-US" sz="1400" i="1" baseline="30000" dirty="0" err="1" smtClean="0">
                <a:latin typeface="Lucida Sans"/>
                <a:cs typeface="Lucida Sans"/>
              </a:rPr>
              <a:t>+</a:t>
            </a:r>
            <a:r>
              <a:rPr lang="en-US" sz="1400" i="1" dirty="0" err="1" smtClean="0">
                <a:latin typeface="Lucida Sans"/>
                <a:cs typeface="Lucida Sans"/>
              </a:rPr>
              <a:t>e</a:t>
            </a:r>
            <a:r>
              <a:rPr lang="en-US" sz="1400" i="1" baseline="30000" dirty="0" smtClean="0">
                <a:latin typeface="Lucida Sans"/>
                <a:cs typeface="Lucida Sans"/>
              </a:rPr>
              <a:t>-</a:t>
            </a:r>
            <a:r>
              <a:rPr lang="en-US" sz="1400" dirty="0" smtClean="0">
                <a:latin typeface="Lucida Sans"/>
                <a:cs typeface="Lucida Sans"/>
              </a:rPr>
              <a:t> collisions at the </a:t>
            </a:r>
            <a:r>
              <a:rPr lang="en-US" sz="1400" dirty="0" err="1" smtClean="0">
                <a:latin typeface="Lucida Sans"/>
                <a:cs typeface="Lucida Sans"/>
              </a:rPr>
              <a:t>Ψ</a:t>
            </a:r>
            <a:r>
              <a:rPr lang="en-US" sz="1400" dirty="0">
                <a:latin typeface="Lucida Sans"/>
                <a:cs typeface="Lucida Sans"/>
              </a:rPr>
              <a:t>(3770</a:t>
            </a:r>
            <a:r>
              <a:rPr lang="en-US" sz="1400" dirty="0" smtClean="0">
                <a:latin typeface="Lucida Sans"/>
                <a:cs typeface="Lucida Sans"/>
              </a:rPr>
              <a:t>) resonance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Lucida Sans"/>
                <a:cs typeface="Lucida Sans"/>
              </a:rPr>
              <a:t>Ψ</a:t>
            </a:r>
            <a:r>
              <a:rPr lang="en-US" sz="1400" dirty="0">
                <a:latin typeface="Lucida Sans"/>
                <a:cs typeface="Lucida Sans"/>
              </a:rPr>
              <a:t>(3770) </a:t>
            </a:r>
            <a:r>
              <a:rPr lang="en-US" sz="1400" dirty="0" smtClean="0">
                <a:latin typeface="Lucida Sans"/>
                <a:cs typeface="Lucida Sans"/>
              </a:rPr>
              <a:t>decays into </a:t>
            </a:r>
            <a:r>
              <a:rPr lang="en-US" sz="1400" b="1" dirty="0" smtClean="0">
                <a:latin typeface="Lucida Sans"/>
                <a:cs typeface="Lucida Sans"/>
              </a:rPr>
              <a:t>correlated</a:t>
            </a:r>
            <a:r>
              <a:rPr lang="en-US" sz="1400" dirty="0" smtClean="0">
                <a:latin typeface="Lucida Sans"/>
                <a:cs typeface="Lucida Sans"/>
              </a:rPr>
              <a:t> D meson pair:				      </a:t>
            </a:r>
          </a:p>
          <a:p>
            <a:r>
              <a:rPr lang="en-US" sz="1400" dirty="0" smtClean="0">
                <a:latin typeface="Lucida Sans"/>
                <a:cs typeface="Lucida Sans"/>
              </a:rPr>
              <a:t>      (correlation conserved even during meson oscillation!)</a:t>
            </a:r>
          </a:p>
          <a:p>
            <a:r>
              <a:rPr lang="en-US" sz="1400" dirty="0" smtClean="0">
                <a:latin typeface="Lucida Sans"/>
                <a:cs typeface="Lucida Sans"/>
              </a:rPr>
              <a:t> </a:t>
            </a:r>
            <a:endParaRPr lang="en-US" sz="1400" kern="1200" dirty="0">
              <a:latin typeface="Lucida Sans"/>
              <a:cs typeface="Lucida San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8960" y="4723046"/>
            <a:ext cx="780214" cy="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384023" y="4723876"/>
            <a:ext cx="591792" cy="0"/>
          </a:xfrm>
          <a:prstGeom prst="straightConnector1">
            <a:avLst/>
          </a:prstGeom>
          <a:ln w="38100" cmpd="sng"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247441" y="4632144"/>
            <a:ext cx="203192" cy="1865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  <p:sp>
        <p:nvSpPr>
          <p:cNvPr id="46" name="Rectangle 45"/>
          <p:cNvSpPr/>
          <p:nvPr/>
        </p:nvSpPr>
        <p:spPr>
          <a:xfrm>
            <a:off x="827220" y="4744392"/>
            <a:ext cx="40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90"/>
                </a:solidFill>
                <a:latin typeface="Lucida Sans"/>
                <a:cs typeface="Lucida Sans"/>
              </a:rPr>
              <a:t>D</a:t>
            </a:r>
            <a:r>
              <a:rPr lang="en-US" sz="1400" b="1" baseline="30000" dirty="0" smtClean="0">
                <a:solidFill>
                  <a:srgbClr val="000090"/>
                </a:solidFill>
                <a:latin typeface="Lucida Sans"/>
                <a:cs typeface="Lucida Sans"/>
              </a:rPr>
              <a:t>0</a:t>
            </a:r>
            <a:endParaRPr lang="en-US" sz="1400" baseline="30000" dirty="0">
              <a:solidFill>
                <a:srgbClr val="00009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69174" y="4738839"/>
            <a:ext cx="40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1493"/>
                </a:solidFill>
                <a:latin typeface="Lucida Sans"/>
                <a:cs typeface="Lucida Sans"/>
              </a:rPr>
              <a:t>D</a:t>
            </a:r>
            <a:r>
              <a:rPr lang="en-US" sz="1400" b="1" baseline="30000" dirty="0" smtClean="0">
                <a:solidFill>
                  <a:srgbClr val="FF1493"/>
                </a:solidFill>
                <a:latin typeface="Lucida Sans"/>
                <a:cs typeface="Lucida Sans"/>
              </a:rPr>
              <a:t>0</a:t>
            </a:r>
            <a:endParaRPr lang="en-US" sz="1400" baseline="30000" dirty="0">
              <a:solidFill>
                <a:srgbClr val="FF1493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447457" y="4719928"/>
            <a:ext cx="780214" cy="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42520" y="4720758"/>
            <a:ext cx="591792" cy="0"/>
          </a:xfrm>
          <a:prstGeom prst="straightConnector1">
            <a:avLst/>
          </a:prstGeom>
          <a:ln w="38100" cmpd="sng"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005938" y="4629026"/>
            <a:ext cx="203192" cy="1865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  <p:sp>
        <p:nvSpPr>
          <p:cNvPr id="51" name="Rectangle 50"/>
          <p:cNvSpPr/>
          <p:nvPr/>
        </p:nvSpPr>
        <p:spPr>
          <a:xfrm>
            <a:off x="2585717" y="4741274"/>
            <a:ext cx="562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90"/>
                </a:solidFill>
                <a:latin typeface="Lucida Sans"/>
                <a:cs typeface="Lucida Sans"/>
              </a:rPr>
              <a:t>D</a:t>
            </a:r>
            <a:r>
              <a:rPr lang="en-US" sz="1400" b="1" baseline="-25000" dirty="0" smtClean="0">
                <a:solidFill>
                  <a:srgbClr val="000090"/>
                </a:solidFill>
                <a:latin typeface="Lucida Sans"/>
                <a:cs typeface="Lucida Sans"/>
              </a:rPr>
              <a:t>CP</a:t>
            </a:r>
            <a:r>
              <a:rPr lang="en-US" sz="1400" b="1" baseline="30000" dirty="0" smtClean="0">
                <a:solidFill>
                  <a:srgbClr val="000090"/>
                </a:solidFill>
                <a:latin typeface="Lucida Sans"/>
                <a:cs typeface="Lucida Sans"/>
              </a:rPr>
              <a:t>+</a:t>
            </a:r>
            <a:endParaRPr lang="en-US" sz="1400" baseline="30000" dirty="0">
              <a:solidFill>
                <a:srgbClr val="00009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27671" y="4735721"/>
            <a:ext cx="521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1493"/>
                </a:solidFill>
                <a:latin typeface="Lucida Sans"/>
                <a:cs typeface="Lucida Sans"/>
              </a:rPr>
              <a:t>D</a:t>
            </a:r>
            <a:r>
              <a:rPr lang="en-US" sz="1400" b="1" baseline="-25000" dirty="0" smtClean="0">
                <a:solidFill>
                  <a:srgbClr val="FF1493"/>
                </a:solidFill>
                <a:latin typeface="Lucida Sans"/>
                <a:cs typeface="Lucida Sans"/>
              </a:rPr>
              <a:t>CP</a:t>
            </a:r>
            <a:r>
              <a:rPr lang="en-US" sz="1400" b="1" baseline="30000" dirty="0" smtClean="0">
                <a:solidFill>
                  <a:srgbClr val="FF1493"/>
                </a:solidFill>
                <a:latin typeface="Lucida Sans"/>
                <a:cs typeface="Lucida Sans"/>
              </a:rPr>
              <a:t>-</a:t>
            </a:r>
            <a:endParaRPr lang="en-US" sz="1400" baseline="30000" dirty="0">
              <a:solidFill>
                <a:srgbClr val="FF1493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41622" y="4341658"/>
            <a:ext cx="805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Ψ</a:t>
            </a:r>
            <a:r>
              <a:rPr lang="en-US" sz="1400" b="1" dirty="0"/>
              <a:t>(3770) 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702688" y="4328909"/>
            <a:ext cx="805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Ψ</a:t>
            </a:r>
            <a:r>
              <a:rPr lang="en-US" sz="1400" b="1" dirty="0"/>
              <a:t>(3770)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8306" y="1028819"/>
            <a:ext cx="840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Lucida Sans"/>
                <a:cs typeface="Lucida Sans"/>
              </a:rPr>
              <a:t>Ultimate goal:</a:t>
            </a:r>
            <a:r>
              <a:rPr lang="en-US" sz="1400" dirty="0" smtClean="0">
                <a:latin typeface="Lucida Sans"/>
                <a:cs typeface="Lucida Sans"/>
              </a:rPr>
              <a:t> </a:t>
            </a:r>
            <a:r>
              <a:rPr lang="en-US" sz="1400" b="1" dirty="0" smtClean="0">
                <a:latin typeface="Lucida Sans"/>
                <a:cs typeface="Lucida Sans"/>
              </a:rPr>
              <a:t>model-independent </a:t>
            </a:r>
            <a:r>
              <a:rPr lang="en-US" sz="1400" dirty="0" smtClean="0">
                <a:latin typeface="Lucida Sans"/>
                <a:cs typeface="Lucida Sans"/>
              </a:rPr>
              <a:t>y measurement at LHCb </a:t>
            </a:r>
            <a:endParaRPr lang="en-US" sz="1400" dirty="0">
              <a:latin typeface="Lucida Sans"/>
              <a:cs typeface="Lucida Sans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562" y="3033241"/>
            <a:ext cx="3011831" cy="2160000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1562516" y="4815581"/>
            <a:ext cx="138260" cy="1"/>
          </a:xfrm>
          <a:prstGeom prst="line">
            <a:avLst/>
          </a:prstGeom>
          <a:ln>
            <a:solidFill>
              <a:srgbClr val="FF14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creen Shot 2013-11-12 at 18.5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75" y="2524639"/>
            <a:ext cx="3492295" cy="540000"/>
          </a:xfrm>
          <a:prstGeom prst="rect">
            <a:avLst/>
          </a:prstGeom>
        </p:spPr>
      </p:pic>
      <p:pic>
        <p:nvPicPr>
          <p:cNvPr id="14" name="Picture 13" descr="Flavour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 r="3589" b="3090"/>
          <a:stretch/>
        </p:blipFill>
        <p:spPr>
          <a:xfrm rot="5400000">
            <a:off x="6296059" y="2770464"/>
            <a:ext cx="2224960" cy="3488756"/>
          </a:xfrm>
          <a:prstGeom prst="rect">
            <a:avLst/>
          </a:prstGeom>
        </p:spPr>
      </p:pic>
      <p:pic>
        <p:nvPicPr>
          <p:cNvPr id="10" name="Picture 9" descr="CP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3117" b="2823"/>
          <a:stretch/>
        </p:blipFill>
        <p:spPr>
          <a:xfrm rot="5400000">
            <a:off x="6286960" y="638018"/>
            <a:ext cx="2215697" cy="3498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33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Lucida Sans"/>
                <a:cs typeface="Lucida Sans"/>
              </a:rPr>
              <a:t>c</a:t>
            </a:r>
            <a:r>
              <a:rPr lang="en-US" b="1" i="1" baseline="-25000" dirty="0" smtClean="0">
                <a:latin typeface="Lucida Sans"/>
                <a:cs typeface="Lucida Sans"/>
              </a:rPr>
              <a:t>i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and </a:t>
            </a:r>
            <a:r>
              <a:rPr lang="en-US" b="1" i="1" dirty="0" err="1" smtClean="0">
                <a:latin typeface="Lucida Sans"/>
                <a:cs typeface="Lucida Sans"/>
              </a:rPr>
              <a:t>s</a:t>
            </a:r>
            <a:r>
              <a:rPr lang="en-US" b="1" i="1" baseline="-25000" dirty="0" err="1" smtClean="0">
                <a:latin typeface="Lucida Sans"/>
                <a:cs typeface="Lucida Sans"/>
              </a:rPr>
              <a:t>i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at CLEO-c </a:t>
            </a:r>
            <a:endParaRPr lang="en-US" dirty="0"/>
          </a:p>
        </p:txBody>
      </p:sp>
      <p:pic>
        <p:nvPicPr>
          <p:cNvPr id="4" name="Picture 3" descr="Screen Shot 2013-11-13 at 09.14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11" y="11221442"/>
            <a:ext cx="8813800" cy="1066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6331" y="1074622"/>
            <a:ext cx="8400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Sans"/>
                <a:cs typeface="Lucida Sans"/>
              </a:rPr>
              <a:t>Use </a:t>
            </a:r>
            <a:r>
              <a:rPr lang="en-US" sz="1400" b="1" dirty="0" smtClean="0">
                <a:solidFill>
                  <a:srgbClr val="FF1493"/>
                </a:solidFill>
                <a:latin typeface="Lucida Sans"/>
                <a:cs typeface="Lucida Sans"/>
              </a:rPr>
              <a:t>D   </a:t>
            </a:r>
            <a:r>
              <a:rPr lang="en-US" sz="1400" b="1" dirty="0" smtClean="0">
                <a:solidFill>
                  <a:srgbClr val="FF1493"/>
                </a:solidFill>
              </a:rPr>
              <a:t>π</a:t>
            </a:r>
            <a:r>
              <a:rPr lang="en-US" sz="1400" b="1" baseline="30000" dirty="0" smtClean="0">
                <a:solidFill>
                  <a:srgbClr val="FF1493"/>
                </a:solidFill>
              </a:rPr>
              <a:t>+</a:t>
            </a:r>
            <a:r>
              <a:rPr lang="en-US" sz="1400" b="1" dirty="0" smtClean="0">
                <a:solidFill>
                  <a:srgbClr val="FF1493"/>
                </a:solidFill>
              </a:rPr>
              <a:t> π</a:t>
            </a:r>
            <a:r>
              <a:rPr lang="en-US" sz="1400" b="1" baseline="30000" dirty="0" smtClean="0">
                <a:solidFill>
                  <a:srgbClr val="FF1493"/>
                </a:solidFill>
              </a:rPr>
              <a:t>+</a:t>
            </a:r>
            <a:r>
              <a:rPr lang="en-US" sz="1400" b="1" dirty="0">
                <a:solidFill>
                  <a:srgbClr val="FF1493"/>
                </a:solidFill>
              </a:rPr>
              <a:t> </a:t>
            </a:r>
            <a:r>
              <a:rPr lang="en-US" sz="1400" b="1" dirty="0" smtClean="0">
                <a:solidFill>
                  <a:srgbClr val="FF1493"/>
                </a:solidFill>
              </a:rPr>
              <a:t>π</a:t>
            </a:r>
            <a:r>
              <a:rPr lang="en-US" sz="1400" b="1" baseline="30000" dirty="0" smtClean="0">
                <a:solidFill>
                  <a:srgbClr val="FF1493"/>
                </a:solidFill>
              </a:rPr>
              <a:t>-</a:t>
            </a:r>
            <a:r>
              <a:rPr lang="en-US" sz="1400" b="1" dirty="0" smtClean="0">
                <a:solidFill>
                  <a:srgbClr val="FF1493"/>
                </a:solidFill>
              </a:rPr>
              <a:t> π</a:t>
            </a:r>
            <a:r>
              <a:rPr lang="en-US" sz="1400" b="1" baseline="30000" dirty="0" smtClean="0">
                <a:solidFill>
                  <a:srgbClr val="FF1493"/>
                </a:solidFill>
              </a:rPr>
              <a:t>-</a:t>
            </a:r>
            <a:r>
              <a:rPr lang="en-US" sz="1400" b="1" dirty="0" smtClean="0">
                <a:solidFill>
                  <a:srgbClr val="FF1493"/>
                </a:solidFill>
                <a:latin typeface="Lucida Sans"/>
                <a:cs typeface="Lucida Sans"/>
              </a:rPr>
              <a:t> </a:t>
            </a:r>
            <a:r>
              <a:rPr lang="en-US" sz="1400" dirty="0" smtClean="0">
                <a:latin typeface="Lucida Sans"/>
                <a:cs typeface="Lucida Sans"/>
              </a:rPr>
              <a:t>decays due to symmetry in the final state </a:t>
            </a:r>
          </a:p>
          <a:p>
            <a:r>
              <a:rPr lang="en-US" sz="1400" dirty="0" smtClean="0">
                <a:latin typeface="Lucida Sans"/>
                <a:cs typeface="Lucida Sans"/>
              </a:rPr>
              <a:t>(increase statistics by ‘folding’ the </a:t>
            </a:r>
            <a:r>
              <a:rPr lang="en-US" sz="1400" dirty="0" err="1" smtClean="0">
                <a:latin typeface="Lucida Sans"/>
                <a:cs typeface="Lucida Sans"/>
              </a:rPr>
              <a:t>Dalitz</a:t>
            </a:r>
            <a:r>
              <a:rPr lang="en-US" sz="1400" dirty="0" smtClean="0">
                <a:latin typeface="Lucida Sans"/>
                <a:cs typeface="Lucida Sans"/>
              </a:rPr>
              <a:t>-Space)</a:t>
            </a:r>
          </a:p>
          <a:p>
            <a:endParaRPr lang="en-US" sz="1400" dirty="0">
              <a:latin typeface="Lucida Sans"/>
              <a:cs typeface="Lucida Sans"/>
            </a:endParaRPr>
          </a:p>
          <a:p>
            <a:r>
              <a:rPr lang="en-US" sz="1400" u="sng" dirty="0" smtClean="0">
                <a:latin typeface="Lucida Sans"/>
                <a:cs typeface="Lucida Sans"/>
              </a:rPr>
              <a:t>Measure </a:t>
            </a:r>
            <a:r>
              <a:rPr lang="en-US" sz="1400" i="1" u="sng" dirty="0" smtClean="0">
                <a:latin typeface="Lucida Sans"/>
                <a:cs typeface="Lucida Sans"/>
              </a:rPr>
              <a:t>c</a:t>
            </a:r>
            <a:r>
              <a:rPr lang="en-US" sz="1400" i="1" u="sng" baseline="-25000" dirty="0" smtClean="0">
                <a:latin typeface="Lucida Sans"/>
                <a:cs typeface="Lucida Sans"/>
              </a:rPr>
              <a:t>i</a:t>
            </a:r>
            <a:r>
              <a:rPr lang="en-US" sz="1400" u="sng" dirty="0" smtClean="0">
                <a:latin typeface="Lucida Sans"/>
                <a:cs typeface="Lucida Sans"/>
              </a:rPr>
              <a:t> by: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ucida Sans"/>
                <a:cs typeface="Lucida Sans"/>
              </a:rPr>
              <a:t>reconstruct D   4</a:t>
            </a:r>
            <a:r>
              <a:rPr lang="en-US" sz="1400" b="1" dirty="0" smtClean="0"/>
              <a:t>π</a:t>
            </a:r>
            <a:r>
              <a:rPr lang="en-US" sz="1400" dirty="0" smtClean="0">
                <a:latin typeface="Lucida Sans"/>
                <a:cs typeface="Lucida Sans"/>
              </a:rPr>
              <a:t> vs. CP specific final state (CP tag)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ucida Sans"/>
                <a:cs typeface="Lucida Sans"/>
              </a:rPr>
              <a:t>reconstruct D   4</a:t>
            </a:r>
            <a:r>
              <a:rPr lang="en-US" sz="1400" b="1" dirty="0" smtClean="0"/>
              <a:t>π</a:t>
            </a:r>
            <a:r>
              <a:rPr lang="en-US" sz="1400" dirty="0" smtClean="0">
                <a:latin typeface="Lucida Sans"/>
                <a:cs typeface="Lucida Sans"/>
              </a:rPr>
              <a:t> vs. </a:t>
            </a:r>
            <a:r>
              <a:rPr lang="en-US" sz="1400" dirty="0" smtClean="0">
                <a:latin typeface="Lucida Sans"/>
                <a:cs typeface="Lucida Sans"/>
              </a:rPr>
              <a:t>flavor</a:t>
            </a:r>
            <a:r>
              <a:rPr lang="en-US" sz="1400" dirty="0" smtClean="0">
                <a:latin typeface="Lucida Sans"/>
                <a:cs typeface="Lucida Sans"/>
              </a:rPr>
              <a:t> specific final state (flavor tag)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Lucida Sans"/>
                <a:cs typeface="Lucida Sans"/>
              </a:rPr>
              <a:t>c</a:t>
            </a:r>
            <a:r>
              <a:rPr lang="en-US" sz="1400" dirty="0" smtClean="0">
                <a:latin typeface="Lucida Sans"/>
                <a:cs typeface="Lucida Sans"/>
              </a:rPr>
              <a:t>ompare yields in each bin to get model independent </a:t>
            </a:r>
            <a:r>
              <a:rPr lang="en-US" sz="1400" b="1" i="1" dirty="0" smtClean="0">
                <a:latin typeface="Lucida Sans"/>
                <a:cs typeface="Lucida Sans"/>
              </a:rPr>
              <a:t>c</a:t>
            </a:r>
            <a:r>
              <a:rPr lang="en-US" sz="1400" b="1" i="1" baseline="-25000" dirty="0" smtClean="0">
                <a:latin typeface="Lucida Sans"/>
                <a:cs typeface="Lucida Sans"/>
              </a:rPr>
              <a:t>i</a:t>
            </a:r>
          </a:p>
          <a:p>
            <a:pPr marL="285750" indent="-285750">
              <a:buFont typeface="Arial"/>
              <a:buChar char="•"/>
            </a:pPr>
            <a:endParaRPr lang="en-US" sz="1400" b="1" i="1" baseline="-25000" dirty="0"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endParaRPr lang="en-US" sz="1400" b="1" i="1" baseline="-25000" dirty="0" smtClean="0">
              <a:latin typeface="Lucida Sans"/>
              <a:cs typeface="Lucida Sans"/>
            </a:endParaRPr>
          </a:p>
          <a:p>
            <a:endParaRPr lang="en-US" sz="1400" baseline="-25000" dirty="0" smtClean="0">
              <a:latin typeface="Lucida Sans"/>
              <a:cs typeface="Lucida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4048" y="1344567"/>
            <a:ext cx="216500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CP tagged D-&gt; 4Pi</a:t>
            </a:r>
          </a:p>
          <a:p>
            <a:r>
              <a:rPr lang="en-GB" sz="1600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#of events in bin </a:t>
            </a:r>
            <a:r>
              <a:rPr lang="en-GB" sz="1600" dirty="0" err="1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1600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 </a:t>
            </a:r>
            <a:r>
              <a:rPr lang="en-GB" sz="1600" dirty="0" err="1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1600" baseline="30000" dirty="0" err="1" smtClean="0">
                <a:solidFill>
                  <a:srgbClr val="008000"/>
                </a:solidFill>
              </a:rPr>
              <a:t>±</a:t>
            </a:r>
            <a:r>
              <a:rPr lang="en-GB" sz="1600" baseline="-25000" dirty="0" err="1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5939586" y="3480893"/>
            <a:ext cx="223200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flavour tagged D-&gt; 4Pi</a:t>
            </a:r>
          </a:p>
          <a:p>
            <a:r>
              <a:rPr lang="en-GB" sz="16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#of events in bin </a:t>
            </a:r>
            <a:r>
              <a:rPr lang="en-GB" sz="1600" dirty="0" err="1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16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 K</a:t>
            </a:r>
            <a:r>
              <a:rPr lang="en-GB" sz="1600" baseline="-250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endParaRPr lang="en-US" sz="1600" dirty="0">
              <a:solidFill>
                <a:srgbClr val="66006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4778" y="1781007"/>
            <a:ext cx="92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(simulation)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939579" y="3922439"/>
            <a:ext cx="92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(simulation)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99220" y="1260818"/>
            <a:ext cx="157595" cy="0"/>
          </a:xfrm>
          <a:prstGeom prst="straightConnector1">
            <a:avLst/>
          </a:prstGeom>
          <a:ln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6331" y="3059397"/>
            <a:ext cx="5667717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Lucida Sans"/>
                <a:cs typeface="Lucida Sans"/>
              </a:rPr>
              <a:t>Measure </a:t>
            </a:r>
            <a:r>
              <a:rPr lang="en-US" sz="1400" i="1" u="sng" dirty="0" err="1" smtClean="0">
                <a:latin typeface="Lucida Sans"/>
                <a:cs typeface="Lucida Sans"/>
              </a:rPr>
              <a:t>s</a:t>
            </a:r>
            <a:r>
              <a:rPr lang="en-US" sz="1400" i="1" u="sng" baseline="-25000" dirty="0" err="1" smtClean="0">
                <a:latin typeface="Lucida Sans"/>
                <a:cs typeface="Lucida Sans"/>
              </a:rPr>
              <a:t>i</a:t>
            </a:r>
            <a:r>
              <a:rPr lang="en-US" sz="1400" u="sng" dirty="0" smtClean="0">
                <a:latin typeface="Lucida Sans"/>
                <a:cs typeface="Lucida Sans"/>
              </a:rPr>
              <a:t> by: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ucida Sans"/>
                <a:cs typeface="Lucida Sans"/>
              </a:rPr>
              <a:t>reconstruct</a:t>
            </a:r>
            <a:r>
              <a:rPr lang="en-GB" sz="1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US" sz="1400" dirty="0" err="1" smtClean="0"/>
              <a:t>Ψ</a:t>
            </a:r>
            <a:r>
              <a:rPr lang="en-US" sz="1400" dirty="0" smtClean="0"/>
              <a:t>(3770)     (</a:t>
            </a:r>
            <a:r>
              <a:rPr lang="en-GB" sz="1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DD)    (4</a:t>
            </a:r>
            <a:r>
              <a:rPr lang="en-US" sz="1400" dirty="0" smtClean="0">
                <a:solidFill>
                  <a:srgbClr val="000000"/>
                </a:solidFill>
              </a:rPr>
              <a:t>π)</a:t>
            </a:r>
            <a:r>
              <a:rPr lang="en-GB" sz="1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(4</a:t>
            </a:r>
            <a:r>
              <a:rPr lang="en-US" sz="1400" dirty="0" smtClean="0">
                <a:solidFill>
                  <a:srgbClr val="000000"/>
                </a:solidFill>
              </a:rPr>
              <a:t>π’)</a:t>
            </a:r>
            <a:r>
              <a:rPr lang="en-GB" sz="1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use </a:t>
            </a:r>
            <a:r>
              <a:rPr lang="en-GB" sz="14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interference</a:t>
            </a:r>
            <a:r>
              <a:rPr lang="en-GB" sz="14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effects between both possible decay paths</a:t>
            </a:r>
          </a:p>
          <a:p>
            <a:pPr marL="285750" indent="-285750">
              <a:buFont typeface="Arial"/>
              <a:buChar char="•"/>
            </a:pPr>
            <a:r>
              <a:rPr lang="en-GB" sz="1400" dirty="0" smtClean="0">
                <a:latin typeface="Lucida Sans"/>
                <a:cs typeface="Lucida Sans"/>
              </a:rPr>
              <a:t>extract</a:t>
            </a:r>
            <a:r>
              <a:rPr lang="en-US" sz="1400" dirty="0" smtClean="0">
                <a:latin typeface="Lucida Sans"/>
                <a:cs typeface="Lucida Sans"/>
              </a:rPr>
              <a:t> event yields from both </a:t>
            </a:r>
            <a:r>
              <a:rPr lang="en-US" sz="1400" dirty="0" err="1" smtClean="0">
                <a:latin typeface="Lucida Sans"/>
                <a:cs typeface="Lucida Sans"/>
              </a:rPr>
              <a:t>Dalitz</a:t>
            </a:r>
            <a:r>
              <a:rPr lang="en-US" sz="1400" dirty="0" smtClean="0">
                <a:latin typeface="Lucida Sans"/>
                <a:cs typeface="Lucida Sans"/>
              </a:rPr>
              <a:t> plots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Lucida Sans"/>
                <a:cs typeface="Lucida Sans"/>
              </a:rPr>
              <a:t>Compare to </a:t>
            </a:r>
            <a:r>
              <a:rPr lang="en-GB" sz="1400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1400" baseline="30000" dirty="0" smtClean="0">
                <a:solidFill>
                  <a:srgbClr val="008000"/>
                </a:solidFill>
              </a:rPr>
              <a:t>±</a:t>
            </a:r>
            <a:r>
              <a:rPr lang="en-GB" sz="1400" baseline="-25000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US" sz="1400" dirty="0" smtClean="0">
                <a:latin typeface="Lucida Sans"/>
                <a:cs typeface="Lucida Sans"/>
              </a:rPr>
              <a:t> and </a:t>
            </a:r>
            <a:r>
              <a:rPr lang="en-GB" sz="14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 K</a:t>
            </a:r>
            <a:r>
              <a:rPr lang="en-GB" sz="1400" baseline="-250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US" sz="1400" dirty="0" smtClean="0">
                <a:latin typeface="Lucida Sans"/>
                <a:cs typeface="Lucida Sans"/>
              </a:rPr>
              <a:t> to get model independent </a:t>
            </a:r>
            <a:r>
              <a:rPr lang="en-US" sz="1400" i="1" dirty="0" err="1" smtClean="0">
                <a:latin typeface="Lucida Sans"/>
                <a:cs typeface="Lucida Sans"/>
              </a:rPr>
              <a:t>s</a:t>
            </a:r>
            <a:r>
              <a:rPr lang="en-US" sz="1400" i="1" baseline="-25000" dirty="0" err="1" smtClean="0">
                <a:latin typeface="Lucida Sans"/>
                <a:cs typeface="Lucida Sans"/>
              </a:rPr>
              <a:t>i</a:t>
            </a:r>
            <a:r>
              <a:rPr lang="en-US" sz="1400" i="1" dirty="0" smtClean="0">
                <a:latin typeface="Lucida Sans"/>
                <a:cs typeface="Lucida Sans"/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sz="1400" i="1" dirty="0"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endParaRPr lang="en-US" sz="1400" i="1" dirty="0" smtClean="0"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endParaRPr lang="en-US" sz="1400" i="1" dirty="0"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endParaRPr lang="en-US" sz="1400" i="1" dirty="0" smtClean="0">
              <a:latin typeface="Lucida Sans"/>
              <a:cs typeface="Lucida Sans"/>
            </a:endParaRPr>
          </a:p>
          <a:p>
            <a:r>
              <a:rPr lang="en-US" sz="1400" dirty="0" smtClean="0">
                <a:latin typeface="Lucida Sans"/>
                <a:cs typeface="Lucida Sans"/>
              </a:rPr>
              <a:t>OR: use </a:t>
            </a:r>
            <a:r>
              <a:rPr lang="en-US" sz="1400" dirty="0" err="1" smtClean="0"/>
              <a:t>Ψ</a:t>
            </a:r>
            <a:r>
              <a:rPr lang="en-US" sz="1400" dirty="0" smtClean="0"/>
              <a:t>(3770)     (</a:t>
            </a:r>
            <a:r>
              <a:rPr lang="en-GB" sz="1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DD)    (4</a:t>
            </a:r>
            <a:r>
              <a:rPr lang="en-US" sz="1400" dirty="0" smtClean="0">
                <a:solidFill>
                  <a:srgbClr val="000000"/>
                </a:solidFill>
              </a:rPr>
              <a:t>π)</a:t>
            </a:r>
            <a:r>
              <a:rPr lang="en-GB" sz="1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(K</a:t>
            </a:r>
            <a:r>
              <a:rPr lang="en-GB" sz="1400" baseline="-2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</a:t>
            </a:r>
            <a:r>
              <a:rPr lang="en-US" sz="1400" dirty="0" smtClean="0">
                <a:solidFill>
                  <a:srgbClr val="000000"/>
                </a:solidFill>
              </a:rPr>
              <a:t>ππ) to </a:t>
            </a:r>
            <a:r>
              <a:rPr lang="en-US" sz="1400" smtClean="0">
                <a:solidFill>
                  <a:srgbClr val="000000"/>
                </a:solidFill>
              </a:rPr>
              <a:t>add statistics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Lucida Sans"/>
                <a:cs typeface="Lucida Sans"/>
              </a:rPr>
              <a:t>c</a:t>
            </a:r>
            <a:r>
              <a:rPr lang="en-US" sz="1400" i="1" baseline="-25000" dirty="0" smtClean="0">
                <a:solidFill>
                  <a:srgbClr val="000000"/>
                </a:solidFill>
                <a:latin typeface="Lucida Sans"/>
                <a:cs typeface="Lucida Sans"/>
              </a:rPr>
              <a:t>i</a:t>
            </a:r>
            <a:r>
              <a:rPr lang="en-US" sz="1400" i="1" dirty="0" smtClean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Lucida Sans"/>
                <a:cs typeface="Lucida Sans"/>
              </a:rPr>
              <a:t>and </a:t>
            </a:r>
            <a:r>
              <a:rPr lang="en-US" sz="1400" i="1" dirty="0" err="1" smtClean="0">
                <a:solidFill>
                  <a:srgbClr val="000000"/>
                </a:solidFill>
                <a:latin typeface="Lucida Sans"/>
                <a:cs typeface="Lucida Sans"/>
              </a:rPr>
              <a:t>s</a:t>
            </a:r>
            <a:r>
              <a:rPr lang="en-US" sz="1400" i="1" baseline="-25000" dirty="0" err="1" smtClean="0">
                <a:solidFill>
                  <a:srgbClr val="000000"/>
                </a:solidFill>
                <a:latin typeface="Lucida Sans"/>
                <a:cs typeface="Lucida San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Lucida Sans"/>
                <a:cs typeface="Lucida Sans"/>
              </a:rPr>
              <a:t> known for </a:t>
            </a:r>
            <a:r>
              <a:rPr lang="en-GB" sz="1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1400" baseline="-2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</a:t>
            </a:r>
            <a:r>
              <a:rPr lang="en-US" sz="1400" dirty="0" smtClean="0">
                <a:solidFill>
                  <a:srgbClr val="000000"/>
                </a:solidFill>
              </a:rPr>
              <a:t>ππ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Lucida Sans"/>
                <a:cs typeface="Lucida Sans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Lucida Sans"/>
                <a:cs typeface="Lucida Sans"/>
              </a:rPr>
              <a:t>nd just use formula above ;) </a:t>
            </a:r>
            <a:endParaRPr lang="en-US" sz="1400" dirty="0"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endParaRPr lang="en-US" sz="1400" b="1" i="1" baseline="-25000" dirty="0" smtClean="0">
              <a:latin typeface="Lucida Sans"/>
              <a:cs typeface="Lucida Sans"/>
            </a:endParaRPr>
          </a:p>
          <a:p>
            <a:endParaRPr lang="en-US" sz="1400" baseline="-25000" dirty="0" smtClean="0">
              <a:latin typeface="Lucida Sans"/>
              <a:cs typeface="Lucida Sans"/>
            </a:endParaRPr>
          </a:p>
        </p:txBody>
      </p:sp>
      <p:pic>
        <p:nvPicPr>
          <p:cNvPr id="39" name="Picture 38" descr="Screen Shot 2013-11-12 at 18.58.2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09"/>
          <a:stretch/>
        </p:blipFill>
        <p:spPr>
          <a:xfrm>
            <a:off x="2481475" y="4184049"/>
            <a:ext cx="2441118" cy="540000"/>
          </a:xfrm>
          <a:prstGeom prst="rect">
            <a:avLst/>
          </a:prstGeom>
        </p:spPr>
      </p:pic>
      <p:pic>
        <p:nvPicPr>
          <p:cNvPr id="40" name="Picture 39" descr="Screen Shot 2013-11-12 at 18.58.2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7" t="3692" r="1698" b="21869"/>
          <a:stretch/>
        </p:blipFill>
        <p:spPr>
          <a:xfrm>
            <a:off x="3051297" y="4588206"/>
            <a:ext cx="2523577" cy="3960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839596" y="2089978"/>
            <a:ext cx="1575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43676" y="2307275"/>
            <a:ext cx="1575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323880" y="3433115"/>
            <a:ext cx="1575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93702" y="3433115"/>
            <a:ext cx="1575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32988" y="5152264"/>
            <a:ext cx="1575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91432" y="5144817"/>
            <a:ext cx="1575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665683" y="3341541"/>
            <a:ext cx="13826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074105" y="5051418"/>
            <a:ext cx="13826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2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307</Words>
  <Application>Microsoft Macintosh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ci and si at CLEO-c </vt:lpstr>
      <vt:lpstr>ci and si at CLEO-c 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60</cp:revision>
  <dcterms:created xsi:type="dcterms:W3CDTF">2014-10-20T12:26:02Z</dcterms:created>
  <dcterms:modified xsi:type="dcterms:W3CDTF">2014-10-20T14:33:54Z</dcterms:modified>
</cp:coreProperties>
</file>