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 snapToGrid="0" snapToObjects="1">
      <p:cViewPr>
        <p:scale>
          <a:sx n="112" d="100"/>
          <a:sy n="112" d="100"/>
        </p:scale>
        <p:origin x="-576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00D4-E2C4-744A-AA54-B3888C6B8712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9A9-D82A-A149-9479-B5BD6CAB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73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57908-4593-0B4C-9584-692894D5D690}" type="datetimeFigureOut">
              <a:rPr lang="en-US" smtClean="0"/>
              <a:t>04/02/2016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15F4-CDB4-A440-BDC4-42512788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E7B1-1B26-8F4A-8A6D-33E0F63F5C7A}" type="datetime1">
              <a:rPr lang="en-GB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7D34-CF08-1044-9627-9A0CBB8BE064}" type="datetime1">
              <a:rPr lang="en-GB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054B-EBE0-034A-962A-D10EAE31BD8B}" type="datetime1">
              <a:rPr lang="en-GB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DF1-D686-D34A-941E-F181516A7440}" type="datetime1">
              <a:rPr lang="en-GB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5BC9-8E9D-8C42-ABB1-BDE8C019C2CA}" type="datetime1">
              <a:rPr lang="en-GB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5655-C6E0-1D44-AE00-4DB2553FB2BD}" type="datetime1">
              <a:rPr lang="en-GB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3E-0FAD-1D4C-BBB5-AC4D7A6AF6EE}" type="datetime1">
              <a:rPr lang="en-GB" smtClean="0"/>
              <a:t>04/02/2016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85B-28AA-FB49-8185-80B8AA1B87CF}" type="datetime1">
              <a:rPr lang="en-GB" smtClean="0"/>
              <a:t>04/02/2016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354D-BE86-9A4C-A32A-6BF09FB760B2}" type="datetime1">
              <a:rPr lang="en-GB" smtClean="0"/>
              <a:t>04/02/2016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F5AF-728F-D541-93FC-BC3082D08BAC}" type="datetime1">
              <a:rPr lang="en-GB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4654-6027-D246-90A1-C00AC9655D5B}" type="datetime1">
              <a:rPr lang="en-GB" smtClean="0"/>
              <a:t>04/02/2016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6021-ED20-ED45-9CE9-9A857AFF2C15}" type="datetime1">
              <a:rPr lang="en-GB" smtClean="0"/>
              <a:t>04/02/2016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61541"/>
            <a:ext cx="9520028" cy="2896539"/>
          </a:xfrm>
          <a:prstGeom prst="rect">
            <a:avLst/>
          </a:prstGeom>
          <a:solidFill>
            <a:srgbClr val="B202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52400" y="422656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19135" y="423207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5440" y="2652078"/>
            <a:ext cx="8229600" cy="88360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MCMC and correlated Pairs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Screen Shot 2016-02-04 at 12.2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2267213"/>
            <a:ext cx="7861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7510" y="1349487"/>
            <a:ext cx="7983104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/>
              <a:t>Λ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 and </a:t>
            </a:r>
            <a:r>
              <a:rPr lang="en-US" sz="2000" dirty="0" err="1" smtClean="0"/>
              <a:t>Ξ</a:t>
            </a:r>
            <a:r>
              <a:rPr lang="en-US" sz="2000" baseline="-25000" dirty="0" err="1" smtClean="0"/>
              <a:t>b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have been discovered but not many decays modes have been studied – especially charmless ones.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Decays can offer insight into harmonization mechanisms  </a:t>
            </a:r>
            <a:endParaRPr lang="en-US" sz="2000" baseline="-250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CP violation has been observed in charmless B-decays </a:t>
            </a:r>
            <a:r>
              <a:rPr lang="en-US" sz="2000" dirty="0" smtClean="0">
                <a:sym typeface="Wingdings"/>
              </a:rPr>
              <a:t> look for CP violation in charmless </a:t>
            </a:r>
            <a:r>
              <a:rPr lang="en-US" sz="2000" dirty="0" err="1"/>
              <a:t>Λ</a:t>
            </a:r>
            <a:r>
              <a:rPr lang="en-US" sz="2000" baseline="-25000" dirty="0" err="1" smtClean="0"/>
              <a:t>b</a:t>
            </a:r>
            <a:r>
              <a:rPr lang="en-US" sz="2000" dirty="0" smtClean="0">
                <a:sym typeface="Wingdings"/>
              </a:rPr>
              <a:t> decays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ym typeface="Wingdings"/>
              </a:rPr>
              <a:t>Looked for </a:t>
            </a:r>
            <a:r>
              <a:rPr lang="en-US" sz="2000" dirty="0" err="1"/>
              <a:t>Λ</a:t>
            </a:r>
            <a:r>
              <a:rPr lang="en-US" sz="2000" baseline="-25000" dirty="0" err="1"/>
              <a:t>b</a:t>
            </a:r>
            <a:r>
              <a:rPr lang="en-US" sz="2000" dirty="0"/>
              <a:t> and </a:t>
            </a:r>
            <a:r>
              <a:rPr lang="en-US" sz="2000" dirty="0" err="1"/>
              <a:t>Ξ</a:t>
            </a:r>
            <a:r>
              <a:rPr lang="en-US" sz="2000" baseline="-25000" dirty="0" err="1"/>
              <a:t>b</a:t>
            </a:r>
            <a:r>
              <a:rPr lang="en-US" sz="2000" baseline="-25000" dirty="0"/>
              <a:t> </a:t>
            </a:r>
            <a:r>
              <a:rPr lang="en-US" sz="2000" dirty="0" smtClean="0">
                <a:sym typeface="Wingdings"/>
              </a:rPr>
              <a:t> to </a:t>
            </a:r>
            <a:r>
              <a:rPr lang="en-US" sz="2000" dirty="0" smtClean="0"/>
              <a:t> ΛK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K</a:t>
            </a:r>
            <a:r>
              <a:rPr lang="en-US" sz="2000" baseline="30000" dirty="0" smtClean="0"/>
              <a:t>-</a:t>
            </a:r>
            <a:r>
              <a:rPr lang="en-US" sz="2000" dirty="0" smtClean="0"/>
              <a:t>, </a:t>
            </a:r>
            <a:r>
              <a:rPr lang="en-US" sz="2000" dirty="0" err="1" smtClean="0"/>
              <a:t>Λ</a:t>
            </a:r>
            <a:r>
              <a:rPr lang="en-US" sz="2000" dirty="0" smtClean="0"/>
              <a:t>π</a:t>
            </a:r>
            <a:r>
              <a:rPr lang="en-US" sz="2000" baseline="30000" dirty="0"/>
              <a:t>+</a:t>
            </a:r>
            <a:r>
              <a:rPr lang="en-US" sz="2000" dirty="0" smtClean="0"/>
              <a:t>π</a:t>
            </a:r>
            <a:r>
              <a:rPr lang="en-US" sz="2000" baseline="30000" dirty="0" smtClean="0"/>
              <a:t>-</a:t>
            </a:r>
            <a:r>
              <a:rPr lang="en-US" sz="2000" dirty="0" smtClean="0"/>
              <a:t>, ΛK</a:t>
            </a:r>
            <a:r>
              <a:rPr lang="en-US" sz="2000" baseline="30000" dirty="0" smtClean="0"/>
              <a:t>±</a:t>
            </a:r>
            <a:r>
              <a:rPr lang="en-US" sz="2000" dirty="0" smtClean="0"/>
              <a:t>π</a:t>
            </a:r>
            <a:r>
              <a:rPr lang="en-US" sz="2000" baseline="30000" dirty="0" smtClean="0"/>
              <a:t>±</a:t>
            </a:r>
            <a:br>
              <a:rPr lang="en-US" sz="2000" baseline="30000" dirty="0" smtClean="0"/>
            </a:br>
            <a:r>
              <a:rPr lang="en-US" sz="2000" dirty="0" smtClean="0"/>
              <a:t>with </a:t>
            </a:r>
            <a:r>
              <a:rPr lang="en-US" sz="2000" dirty="0" err="1" smtClean="0"/>
              <a:t>Λ</a:t>
            </a:r>
            <a:r>
              <a:rPr lang="en-US" sz="2000" baseline="-25000" dirty="0" err="1" smtClean="0"/>
              <a:t>b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to Λ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 (-&gt; </a:t>
            </a:r>
            <a:r>
              <a:rPr lang="en-US" sz="2000" dirty="0" err="1" smtClean="0"/>
              <a:t>Λ</a:t>
            </a:r>
            <a:r>
              <a:rPr lang="en-US" sz="2000" dirty="0" smtClean="0"/>
              <a:t>π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) π</a:t>
            </a:r>
            <a:r>
              <a:rPr lang="en-US" sz="2000" baseline="30000" dirty="0" smtClean="0"/>
              <a:t>- </a:t>
            </a:r>
            <a:r>
              <a:rPr lang="en-US" sz="2000" dirty="0" smtClean="0"/>
              <a:t>as control and normalization channel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Measure </a:t>
            </a:r>
            <a:r>
              <a:rPr lang="en-US" sz="2000" dirty="0" err="1" smtClean="0"/>
              <a:t>phasespace</a:t>
            </a:r>
            <a:r>
              <a:rPr lang="en-US" sz="2000" dirty="0" smtClean="0"/>
              <a:t> integrated CP violation </a:t>
            </a:r>
            <a:r>
              <a:rPr lang="en-US" sz="2000" dirty="0">
                <a:sym typeface="Wingdings"/>
              </a:rPr>
              <a:t>for </a:t>
            </a:r>
            <a:r>
              <a:rPr lang="en-US" sz="2000" dirty="0" err="1"/>
              <a:t>Λ</a:t>
            </a:r>
            <a:r>
              <a:rPr lang="en-US" sz="2000" baseline="-25000" dirty="0" err="1"/>
              <a:t>b</a:t>
            </a:r>
            <a:r>
              <a:rPr lang="en-US" sz="2000" dirty="0"/>
              <a:t> </a:t>
            </a:r>
            <a:r>
              <a:rPr lang="en-US" sz="2000" dirty="0" smtClean="0">
                <a:sym typeface="Wingdings"/>
              </a:rPr>
              <a:t>to </a:t>
            </a:r>
            <a:r>
              <a:rPr lang="en-US" sz="2000" dirty="0" smtClean="0"/>
              <a:t> </a:t>
            </a:r>
            <a:r>
              <a:rPr lang="en-US" sz="2000" dirty="0"/>
              <a:t>ΛK</a:t>
            </a:r>
            <a:r>
              <a:rPr lang="en-US" sz="2000" baseline="30000" dirty="0"/>
              <a:t>+</a:t>
            </a:r>
            <a:r>
              <a:rPr lang="en-US" sz="2000" dirty="0"/>
              <a:t>K</a:t>
            </a:r>
            <a:r>
              <a:rPr lang="en-US" sz="2000" baseline="30000" dirty="0" smtClean="0"/>
              <a:t>-</a:t>
            </a:r>
            <a:r>
              <a:rPr lang="en-US" sz="2000" dirty="0"/>
              <a:t> </a:t>
            </a:r>
            <a:r>
              <a:rPr lang="en-US" sz="2000" dirty="0" smtClean="0"/>
              <a:t>and ΛK</a:t>
            </a:r>
            <a:r>
              <a:rPr lang="en-US" sz="2000" baseline="30000" dirty="0"/>
              <a:t>±</a:t>
            </a:r>
            <a:r>
              <a:rPr lang="en-US" sz="2000" dirty="0"/>
              <a:t>π</a:t>
            </a:r>
            <a:r>
              <a:rPr lang="en-US" sz="2000" baseline="30000" dirty="0" smtClean="0"/>
              <a:t>±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Analyses done for 2011, 2012a, 2012b independently as well as for long and downstream reconstruction of  </a:t>
            </a:r>
            <a:r>
              <a:rPr lang="en-US" sz="2000" dirty="0" err="1" smtClean="0"/>
              <a:t>Λ</a:t>
            </a:r>
            <a:r>
              <a:rPr lang="en-US" sz="2000" dirty="0" err="1" smtClean="0">
                <a:sym typeface="Wingdings"/>
              </a:rPr>
              <a:t>p</a:t>
            </a:r>
            <a:r>
              <a:rPr lang="en-US" sz="2000" dirty="0"/>
              <a:t>π</a:t>
            </a:r>
            <a:r>
              <a:rPr lang="en-US" sz="2000" baseline="30000" dirty="0"/>
              <a:t>-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636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Signal observation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Screen Shot 2016-02-04 at 12.59.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/>
          <a:stretch/>
        </p:blipFill>
        <p:spPr>
          <a:xfrm>
            <a:off x="1931993" y="1406183"/>
            <a:ext cx="7280047" cy="4059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386602"/>
            <a:ext cx="2034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Signal: </a:t>
            </a:r>
            <a:r>
              <a:rPr lang="en-US" dirty="0" smtClean="0"/>
              <a:t>double Crystal ball</a:t>
            </a:r>
          </a:p>
          <a:p>
            <a:r>
              <a:rPr lang="en-US" b="1" dirty="0" smtClean="0"/>
              <a:t>Cross-feed </a:t>
            </a:r>
            <a:r>
              <a:rPr lang="en-US" b="1" dirty="0" err="1" smtClean="0"/>
              <a:t>bkg</a:t>
            </a:r>
            <a:r>
              <a:rPr lang="en-US" b="1" dirty="0" smtClean="0"/>
              <a:t>: </a:t>
            </a:r>
            <a:r>
              <a:rPr lang="en-US" dirty="0" smtClean="0"/>
              <a:t>double Crystal ball</a:t>
            </a:r>
          </a:p>
          <a:p>
            <a:endParaRPr lang="en-US" b="1" dirty="0"/>
          </a:p>
          <a:p>
            <a:r>
              <a:rPr lang="en-US" b="1" dirty="0"/>
              <a:t>C</a:t>
            </a:r>
            <a:r>
              <a:rPr lang="en-US" b="1" dirty="0" smtClean="0"/>
              <a:t>ombinatorial </a:t>
            </a:r>
            <a:r>
              <a:rPr lang="en-US" b="1" dirty="0" err="1" smtClean="0"/>
              <a:t>bkg</a:t>
            </a:r>
            <a:r>
              <a:rPr lang="en-US" b="1" dirty="0" smtClean="0"/>
              <a:t>: </a:t>
            </a:r>
            <a:r>
              <a:rPr lang="en-US" dirty="0" smtClean="0"/>
              <a:t>exponential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Partially reconstructed </a:t>
            </a:r>
            <a:r>
              <a:rPr lang="en-US" b="1" dirty="0" err="1" smtClean="0"/>
              <a:t>bkg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ARGUS convolved with Gaussian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Signal observation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Shot 2016-02-04 at 13.0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58227"/>
            <a:ext cx="7261620" cy="5047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0495" y="3889696"/>
            <a:ext cx="94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8.5σ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815" y="4767870"/>
            <a:ext cx="94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20.5σ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3175" y="2981091"/>
            <a:ext cx="94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</a:rPr>
              <a:t>.2σ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Branchin</a:t>
            </a:r>
            <a:r>
              <a:rPr lang="en-US" dirty="0" smtClean="0"/>
              <a:t>g ratios (limits)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6-02-04 at 13.12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177"/>
            <a:ext cx="9144000" cy="3044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812" y="965200"/>
            <a:ext cx="814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Branching ratios determined using the normalization channel:</a:t>
            </a:r>
            <a:endParaRPr lang="en-US" sz="2400" dirty="0"/>
          </a:p>
        </p:txBody>
      </p:sp>
      <p:pic>
        <p:nvPicPr>
          <p:cNvPr id="7" name="Picture 6" descr="Screen Shot 2016-02-04 at 13.12.5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8" b="9487"/>
          <a:stretch/>
        </p:blipFill>
        <p:spPr>
          <a:xfrm>
            <a:off x="0" y="1436592"/>
            <a:ext cx="9144000" cy="827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4044" y="2786951"/>
            <a:ext cx="478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Theoretical predictions: 10</a:t>
            </a:r>
            <a:r>
              <a:rPr lang="en-US" sz="2000" baseline="30000" dirty="0" smtClean="0">
                <a:solidFill>
                  <a:srgbClr val="FF0000"/>
                </a:solidFill>
              </a:rPr>
              <a:t>-9</a:t>
            </a:r>
            <a:r>
              <a:rPr lang="en-US" sz="2000" dirty="0" smtClean="0">
                <a:solidFill>
                  <a:srgbClr val="FF0000"/>
                </a:solidFill>
              </a:rPr>
              <a:t> – 10</a:t>
            </a:r>
            <a:r>
              <a:rPr lang="en-US" sz="2000" baseline="30000" dirty="0" smtClean="0">
                <a:solidFill>
                  <a:srgbClr val="FF0000"/>
                </a:solidFill>
              </a:rPr>
              <a:t>-7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1950419" y="2987006"/>
            <a:ext cx="1723625" cy="35836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CP - </a:t>
            </a:r>
            <a:r>
              <a:rPr lang="en-US" dirty="0"/>
              <a:t>A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Screen Shot 2016-02-04 at 13.1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1208466"/>
            <a:ext cx="3175000" cy="419100"/>
          </a:xfrm>
          <a:prstGeom prst="rect">
            <a:avLst/>
          </a:prstGeom>
        </p:spPr>
      </p:pic>
      <p:pic>
        <p:nvPicPr>
          <p:cNvPr id="5" name="Picture 4" descr="Screen Shot 2016-02-04 at 13.17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5" y="2210485"/>
            <a:ext cx="3022600" cy="1181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530851" y="1627566"/>
            <a:ext cx="11340" cy="58291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3326" y="2018560"/>
            <a:ext cx="466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Bkg</a:t>
            </a:r>
            <a:r>
              <a:rPr lang="en-US" sz="2000" dirty="0" smtClean="0"/>
              <a:t> subtracted and efficiency corrected signal yields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07061" y="2210485"/>
            <a:ext cx="476265" cy="227663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4207" y="3685573"/>
            <a:ext cx="8402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control channel to get production and detection asymmetry since no CP-asymmetry is expected : </a:t>
            </a:r>
            <a:r>
              <a:rPr lang="en-US" sz="2400" dirty="0" err="1" smtClean="0"/>
              <a:t>A</a:t>
            </a:r>
            <a:r>
              <a:rPr lang="en-US" sz="2400" baseline="30000" dirty="0" err="1" smtClean="0"/>
              <a:t>raw</a:t>
            </a:r>
            <a:r>
              <a:rPr lang="en-US" sz="2400" baseline="-25000" dirty="0" err="1" smtClean="0"/>
              <a:t>CP</a:t>
            </a:r>
            <a:r>
              <a:rPr lang="en-US" sz="2400" dirty="0" smtClean="0"/>
              <a:t>(control) = A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A</a:t>
            </a:r>
            <a:r>
              <a:rPr lang="en-US" sz="2400" baseline="-25000" dirty="0" smtClean="0"/>
              <a:t>D</a:t>
            </a:r>
            <a:endParaRPr lang="en-US" sz="2400" baseline="-25000" dirty="0"/>
          </a:p>
        </p:txBody>
      </p:sp>
      <p:pic>
        <p:nvPicPr>
          <p:cNvPr id="16" name="Picture 15" descr="Screen Shot 2016-02-04 at 13.22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5" y="4680384"/>
            <a:ext cx="7645400" cy="1117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6607" y="5940851"/>
            <a:ext cx="840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Smaller than 3</a:t>
            </a:r>
            <a:r>
              <a:rPr lang="en-US" sz="2400" b="1" dirty="0"/>
              <a:t>σ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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1269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6075" y="861863"/>
            <a:ext cx="8890276" cy="599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Efficiencies for selection not listed.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Selection efficiency modeled in 5 variables: </a:t>
            </a:r>
            <a:r>
              <a:rPr lang="en-US" sz="2000" b="1" dirty="0" smtClean="0"/>
              <a:t>2 </a:t>
            </a:r>
            <a:r>
              <a:rPr lang="en-US" sz="2000" b="1" dirty="0" err="1" smtClean="0"/>
              <a:t>Dalitz</a:t>
            </a:r>
            <a:r>
              <a:rPr lang="en-US" sz="2000" b="1" dirty="0" smtClean="0"/>
              <a:t>-masses, 3 </a:t>
            </a:r>
            <a:r>
              <a:rPr lang="en-US" sz="2000" b="1" dirty="0" err="1" smtClean="0"/>
              <a:t>helicities</a:t>
            </a:r>
            <a:r>
              <a:rPr lang="en-US" sz="2000" b="1" dirty="0" smtClean="0"/>
              <a:t> </a:t>
            </a:r>
            <a:r>
              <a:rPr lang="en-US" sz="2000" dirty="0" smtClean="0">
                <a:sym typeface="Wingdings"/>
              </a:rPr>
              <a:t> the information about the last three should be in the contained in the first two</a:t>
            </a:r>
            <a:br>
              <a:rPr lang="en-US" sz="2000" dirty="0" smtClean="0">
                <a:sym typeface="Wingdings"/>
              </a:rPr>
            </a:br>
            <a:r>
              <a:rPr lang="en-US" sz="2000" dirty="0" smtClean="0">
                <a:sym typeface="Wingdings"/>
              </a:rPr>
              <a:t>+ this assumes that individual track- </a:t>
            </a:r>
            <a:r>
              <a:rPr lang="en-US" sz="2000" dirty="0" err="1" smtClean="0">
                <a:sym typeface="Wingdings"/>
              </a:rPr>
              <a:t>p</a:t>
            </a:r>
            <a:r>
              <a:rPr lang="en-US" sz="2000" baseline="-25000" dirty="0" err="1" smtClean="0">
                <a:sym typeface="Wingdings"/>
              </a:rPr>
              <a:t>T</a:t>
            </a:r>
            <a:r>
              <a:rPr lang="en-US" sz="2000" dirty="0" smtClean="0">
                <a:sym typeface="Wingdings"/>
              </a:rPr>
              <a:t> and </a:t>
            </a:r>
            <a:r>
              <a:rPr lang="en-US" sz="2000" dirty="0" err="1" smtClean="0">
                <a:sym typeface="Wingdings"/>
              </a:rPr>
              <a:t>η</a:t>
            </a:r>
            <a:r>
              <a:rPr lang="en-US" sz="2000" dirty="0" smtClean="0">
                <a:sym typeface="Wingdings"/>
              </a:rPr>
              <a:t> are correctly modeled in the MC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>
                <a:sym typeface="Wingdings"/>
              </a:rPr>
              <a:t>Cross-feed </a:t>
            </a:r>
            <a:r>
              <a:rPr lang="en-US" sz="2000" dirty="0" err="1" smtClean="0">
                <a:sym typeface="Wingdings"/>
              </a:rPr>
              <a:t>bkg</a:t>
            </a:r>
            <a:r>
              <a:rPr lang="en-US" sz="2000" dirty="0" smtClean="0">
                <a:sym typeface="Wingdings"/>
              </a:rPr>
              <a:t> modeled by double CB: shape determined with the help of “high statistics control sample”  Need specifying and reference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>
                <a:sym typeface="Wingdings"/>
              </a:rPr>
              <a:t>Partially reconstructed </a:t>
            </a:r>
            <a:r>
              <a:rPr lang="en-US" sz="2000" dirty="0" err="1" smtClean="0">
                <a:sym typeface="Wingdings"/>
              </a:rPr>
              <a:t>bkg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modeled by ARGUS convolved with Gaussian: What does this model?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>
                <a:sym typeface="Wingdings"/>
              </a:rPr>
              <a:t>Partially reconstructed </a:t>
            </a:r>
            <a:r>
              <a:rPr lang="en-US" sz="2000" dirty="0" err="1" smtClean="0">
                <a:sym typeface="Wingdings"/>
              </a:rPr>
              <a:t>bkg</a:t>
            </a:r>
            <a:r>
              <a:rPr lang="en-US" sz="2000" dirty="0" smtClean="0">
                <a:sym typeface="Wingdings"/>
              </a:rPr>
              <a:t> for control channel modeled by non-parametric density estimate: Why and from where?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err="1" smtClean="0"/>
              <a:t>Ξ</a:t>
            </a:r>
            <a:r>
              <a:rPr lang="en-US" sz="2000" baseline="-25000" dirty="0" err="1" smtClean="0"/>
              <a:t>b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sym typeface="Wingdings"/>
              </a:rPr>
              <a:t> </a:t>
            </a:r>
            <a:r>
              <a:rPr lang="en-US" sz="2000" dirty="0" smtClean="0"/>
              <a:t> </a:t>
            </a:r>
            <a:r>
              <a:rPr lang="en-US" sz="2000" dirty="0"/>
              <a:t>ΛK</a:t>
            </a:r>
            <a:r>
              <a:rPr lang="en-US" sz="2000" baseline="30000" dirty="0"/>
              <a:t>+</a:t>
            </a:r>
            <a:r>
              <a:rPr lang="en-US" sz="2000" dirty="0"/>
              <a:t>K</a:t>
            </a:r>
            <a:r>
              <a:rPr lang="en-US" sz="2000" baseline="30000" dirty="0" smtClean="0"/>
              <a:t>- </a:t>
            </a:r>
            <a:r>
              <a:rPr lang="en-US" sz="2000" dirty="0" smtClean="0"/>
              <a:t>has very few events in signal region and therefor the signal yield is constrained to be non-negative: Lower fit-error is biased!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Fit model and stability is validated with ‘</a:t>
            </a:r>
            <a:r>
              <a:rPr lang="en-US" sz="2000" b="1" dirty="0" err="1" smtClean="0"/>
              <a:t>pseudoexperiments</a:t>
            </a:r>
            <a:r>
              <a:rPr lang="en-US" sz="2000" dirty="0" smtClean="0"/>
              <a:t>’: more details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err="1" smtClean="0"/>
              <a:t>Dalitz</a:t>
            </a:r>
            <a:r>
              <a:rPr lang="en-US" sz="2000" dirty="0" smtClean="0"/>
              <a:t>-plot distributions of </a:t>
            </a:r>
            <a:r>
              <a:rPr lang="en-US" sz="2000" dirty="0" err="1" smtClean="0"/>
              <a:t>Λ</a:t>
            </a:r>
            <a:r>
              <a:rPr lang="en-US" sz="2000" baseline="-25000" dirty="0" err="1" smtClean="0"/>
              <a:t>b</a:t>
            </a:r>
            <a:r>
              <a:rPr lang="en-US" sz="2000" dirty="0" err="1" smtClean="0">
                <a:sym typeface="Wingdings"/>
              </a:rPr>
              <a:t></a:t>
            </a:r>
            <a:r>
              <a:rPr lang="en-US" sz="2000" dirty="0" err="1" smtClean="0"/>
              <a:t>ΛK</a:t>
            </a:r>
            <a:r>
              <a:rPr lang="en-US" sz="2000" baseline="30000" dirty="0" err="1"/>
              <a:t>+</a:t>
            </a:r>
            <a:r>
              <a:rPr lang="en-US" sz="2000" dirty="0" err="1"/>
              <a:t>K</a:t>
            </a:r>
            <a:r>
              <a:rPr lang="en-US" sz="2000" baseline="30000" dirty="0"/>
              <a:t>- 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/>
              <a:t>Λ</a:t>
            </a:r>
            <a:r>
              <a:rPr lang="en-US" sz="2000" baseline="-25000" dirty="0" err="1"/>
              <a:t>b</a:t>
            </a:r>
            <a:r>
              <a:rPr lang="en-US" sz="2000" dirty="0" err="1">
                <a:sym typeface="Wingdings"/>
              </a:rPr>
              <a:t></a:t>
            </a:r>
            <a:r>
              <a:rPr lang="en-US" sz="2000" dirty="0" err="1" smtClean="0"/>
              <a:t>ΛK</a:t>
            </a:r>
            <a:r>
              <a:rPr lang="en-US" sz="2000" baseline="30000" dirty="0"/>
              <a:t>±</a:t>
            </a:r>
            <a:r>
              <a:rPr lang="en-US" sz="2000" dirty="0"/>
              <a:t>π</a:t>
            </a:r>
            <a:r>
              <a:rPr lang="en-US" sz="2000" baseline="30000" dirty="0" smtClean="0"/>
              <a:t>±</a:t>
            </a:r>
            <a:r>
              <a:rPr lang="en-US" sz="2000" dirty="0"/>
              <a:t> </a:t>
            </a:r>
            <a:r>
              <a:rPr lang="en-US" sz="2000" dirty="0" smtClean="0"/>
              <a:t>are obtained using the </a:t>
            </a:r>
            <a:r>
              <a:rPr lang="en-US" sz="2000" i="1" dirty="0" err="1" smtClean="0"/>
              <a:t>sPlot</a:t>
            </a:r>
            <a:r>
              <a:rPr lang="en-US" sz="2000" dirty="0" smtClean="0"/>
              <a:t> technique: </a:t>
            </a:r>
            <a:r>
              <a:rPr lang="en-US" sz="2000" dirty="0" err="1" smtClean="0"/>
              <a:t>Λ</a:t>
            </a:r>
            <a:r>
              <a:rPr lang="en-US" sz="2000" baseline="-25000" dirty="0" err="1" smtClean="0"/>
              <a:t>b</a:t>
            </a:r>
            <a:r>
              <a:rPr lang="en-US" sz="2000" dirty="0" smtClean="0">
                <a:sym typeface="Wingdings"/>
              </a:rPr>
              <a:t> mass is correlated with position on </a:t>
            </a:r>
            <a:r>
              <a:rPr lang="en-US" sz="2000" dirty="0" err="1" smtClean="0">
                <a:sym typeface="Wingdings"/>
              </a:rPr>
              <a:t>Dalitz</a:t>
            </a:r>
            <a:r>
              <a:rPr lang="en-US" sz="2000" dirty="0" smtClean="0">
                <a:sym typeface="Wingdings"/>
              </a:rPr>
              <a:t>-Plot so maybe shouldn’t be used?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555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200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Motivation</vt:lpstr>
      <vt:lpstr>Signal observation</vt:lpstr>
      <vt:lpstr>Signal observation</vt:lpstr>
      <vt:lpstr>Branching ratios (limits)</vt:lpstr>
      <vt:lpstr>CP - Asymmetry</vt:lpstr>
      <vt:lpstr>Comments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180</cp:revision>
  <dcterms:created xsi:type="dcterms:W3CDTF">2013-12-05T15:25:25Z</dcterms:created>
  <dcterms:modified xsi:type="dcterms:W3CDTF">2016-02-04T13:37:45Z</dcterms:modified>
</cp:coreProperties>
</file>