
<file path=[Content_Types].xml><?xml version="1.0" encoding="utf-8"?>
<Types xmlns="http://schemas.openxmlformats.org/package/2006/content-types">
  <Default Extension="xml" ContentType="application/xml"/>
  <Default Extension="pdf" ContentType="application/pdf"/>
  <Default Extension="jp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E0032"/>
    <a:srgbClr val="B20225"/>
    <a:srgbClr val="B80225"/>
    <a:srgbClr val="CE0327"/>
    <a:srgbClr val="FF0421"/>
    <a:srgbClr val="FF0033"/>
    <a:srgbClr val="E40465"/>
    <a:srgbClr val="FFFFFF"/>
    <a:srgbClr val="008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06" autoAdjust="0"/>
    <p:restoredTop sz="97624" autoAdjust="0"/>
  </p:normalViewPr>
  <p:slideViewPr>
    <p:cSldViewPr snapToGrid="0" snapToObjects="1">
      <p:cViewPr>
        <p:scale>
          <a:sx n="63" d="100"/>
          <a:sy n="63" d="100"/>
        </p:scale>
        <p:origin x="-1448" y="752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D9B9-DBFE-064F-865A-F13FD8C012B3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F389-862F-0C43-892E-C9C659A7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F389-862F-0C43-892E-C9C659A751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0944"/>
            <a:ext cx="22548726" cy="2279498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0944"/>
            <a:ext cx="67157362" cy="2279498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32983"/>
            <a:ext cx="44850417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32983"/>
            <a:ext cx="44855671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1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FDDF-E2AF-1942-89D6-8115768FB0AE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94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30" Type="http://schemas.openxmlformats.org/officeDocument/2006/relationships/image" Target="../media/image28.jpg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pdf"/><Relationship Id="rId13" Type="http://schemas.openxmlformats.org/officeDocument/2006/relationships/image" Target="../media/image11.pdf"/><Relationship Id="rId14" Type="http://schemas.openxmlformats.org/officeDocument/2006/relationships/image" Target="../media/image12.jp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02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-3708206" y="15722017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0" name="Freeform 149"/>
          <p:cNvSpPr/>
          <p:nvPr/>
        </p:nvSpPr>
        <p:spPr>
          <a:xfrm>
            <a:off x="626464" y="13956659"/>
            <a:ext cx="10951259" cy="85151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67" name="Freeform 366"/>
          <p:cNvSpPr/>
          <p:nvPr/>
        </p:nvSpPr>
        <p:spPr>
          <a:xfrm>
            <a:off x="557606" y="1194573"/>
            <a:ext cx="29160000" cy="38447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/>
          <a:p>
            <a:pPr lvl="0" hangingPunct="0"/>
            <a:r>
              <a:rPr lang="en-US" sz="8000" b="1" dirty="0" smtClean="0">
                <a:latin typeface="Liberation sans"/>
                <a:cs typeface="Liberation sans"/>
              </a:rPr>
              <a:t>                      Novel </a:t>
            </a:r>
            <a:r>
              <a:rPr lang="en-US" sz="8000" b="1" dirty="0">
                <a:latin typeface="Liberation sans"/>
                <a:cs typeface="Liberation sans"/>
              </a:rPr>
              <a:t>R</a:t>
            </a:r>
            <a:r>
              <a:rPr lang="en-US" sz="8000" b="1" dirty="0" smtClean="0">
                <a:latin typeface="Liberation sans"/>
                <a:cs typeface="Liberation sans"/>
              </a:rPr>
              <a:t>eal</a:t>
            </a:r>
            <a:r>
              <a:rPr lang="en-US" sz="8000" b="1" dirty="0">
                <a:latin typeface="Liberation sans"/>
                <a:cs typeface="Liberation sans"/>
              </a:rPr>
              <a:t>-time </a:t>
            </a:r>
            <a:r>
              <a:rPr lang="en-US" sz="8000" b="1" dirty="0" smtClean="0">
                <a:latin typeface="Liberation sans"/>
                <a:cs typeface="Liberation sans"/>
              </a:rPr>
              <a:t>Calibration </a:t>
            </a:r>
            <a:r>
              <a:rPr lang="en-US" sz="8000" b="1" dirty="0">
                <a:latin typeface="Liberation sans"/>
                <a:cs typeface="Liberation sans"/>
              </a:rPr>
              <a:t>and </a:t>
            </a:r>
            <a:r>
              <a:rPr lang="en-US" sz="8000" b="1" dirty="0" smtClean="0">
                <a:latin typeface="Liberation sans"/>
                <a:cs typeface="Liberation sans"/>
              </a:rPr>
              <a:t>Alignment </a:t>
            </a:r>
            <a:br>
              <a:rPr lang="en-US" sz="8000" b="1" dirty="0" smtClean="0">
                <a:latin typeface="Liberation sans"/>
                <a:cs typeface="Liberation sans"/>
              </a:rPr>
            </a:br>
            <a:r>
              <a:rPr lang="en-US" sz="8000" b="1" dirty="0" smtClean="0">
                <a:latin typeface="Liberation sans"/>
                <a:cs typeface="Liberation sans"/>
              </a:rPr>
              <a:t>                      Procedure for </a:t>
            </a:r>
            <a:r>
              <a:rPr lang="en-US" sz="8000" b="1" dirty="0">
                <a:latin typeface="Liberation sans"/>
                <a:cs typeface="Liberation sans"/>
              </a:rPr>
              <a:t>LHCb Run II</a:t>
            </a:r>
            <a:endParaRPr lang="en-GB" sz="2000" b="1" u="none" strike="noStrike" kern="1200" dirty="0" smtClean="0">
              <a:ln>
                <a:noFill/>
              </a:ln>
              <a:solidFill>
                <a:srgbClr val="000000"/>
              </a:solidFill>
              <a:latin typeface="Liberation sans"/>
              <a:ea typeface="WenQuanYi Micro Hei" pitchFamily="2"/>
              <a:cs typeface="Liberation sans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                                         Claire Prouve,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on behalf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of the LHCb collaboration</a:t>
            </a:r>
            <a:b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</a:b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			 University of Bristol</a:t>
            </a:r>
            <a:endParaRPr lang="en-GB" sz="4000" b="0" i="0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69" name="Freeform 368"/>
          <p:cNvSpPr/>
          <p:nvPr/>
        </p:nvSpPr>
        <p:spPr>
          <a:xfrm>
            <a:off x="557606" y="41508000"/>
            <a:ext cx="29160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LHCC -   02 March 2016   </a:t>
            </a:r>
            <a:r>
              <a:rPr lang="en-GB" sz="4000" b="0" i="0" u="none" strike="noStrike" kern="1200" dirty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-   Poster Session</a:t>
            </a:r>
          </a:p>
        </p:txBody>
      </p:sp>
      <p:pic>
        <p:nvPicPr>
          <p:cNvPr id="2" name="Picture 1" descr="LHCb_Trigger_RunI_May201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48" y="14540723"/>
            <a:ext cx="4989749" cy="7595507"/>
          </a:xfrm>
          <a:prstGeom prst="rect">
            <a:avLst/>
          </a:prstGeom>
        </p:spPr>
      </p:pic>
      <p:pic>
        <p:nvPicPr>
          <p:cNvPr id="3" name="Picture 2" descr="LHCb_Trigger_RunII_May20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22" y="14562702"/>
            <a:ext cx="5009264" cy="76252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2555" y="13916389"/>
            <a:ext cx="10965420" cy="42527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96715" y="5626095"/>
            <a:ext cx="10951259" cy="4016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20000"/>
              </a:lnSpc>
              <a:buClr>
                <a:srgbClr val="B80225"/>
              </a:buClr>
              <a:buSzPct val="80000"/>
              <a:buNone/>
            </a:pPr>
            <a:r>
              <a:rPr lang="en-GB" sz="2000" dirty="0" smtClean="0"/>
              <a:t>xxx</a:t>
            </a:r>
          </a:p>
          <a:p>
            <a:pPr marL="366713" indent="-366713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/>
              <a:t>Increase in </a:t>
            </a:r>
            <a:r>
              <a:rPr lang="en-GB" sz="3600" dirty="0"/>
              <a:t>energy: √s = 7(8) </a:t>
            </a:r>
            <a:r>
              <a:rPr lang="en-GB" sz="3600" dirty="0" err="1"/>
              <a:t>TeV</a:t>
            </a:r>
            <a:r>
              <a:rPr lang="en-GB" sz="3600" dirty="0"/>
              <a:t> ⇒ 13 </a:t>
            </a:r>
            <a:r>
              <a:rPr lang="en-GB" sz="3600" dirty="0" err="1" smtClean="0"/>
              <a:t>TeV</a:t>
            </a:r>
            <a:endParaRPr lang="en-GB" sz="3600" dirty="0" smtClean="0"/>
          </a:p>
          <a:p>
            <a:pPr marL="366713" indent="-366713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/>
              <a:t>15</a:t>
            </a:r>
            <a:r>
              <a:rPr lang="en-GB" sz="3600" dirty="0"/>
              <a:t>% increase of inelastic collision </a:t>
            </a:r>
            <a:r>
              <a:rPr lang="en-GB" sz="3600" dirty="0" smtClean="0"/>
              <a:t>rate</a:t>
            </a:r>
            <a:endParaRPr lang="en-GB" sz="3600" dirty="0"/>
          </a:p>
          <a:p>
            <a:pPr marL="366713" indent="-366713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/>
              <a:t>20% increase of multiplicity per </a:t>
            </a:r>
            <a:r>
              <a:rPr lang="en-GB" sz="3600" dirty="0" smtClean="0"/>
              <a:t>collision</a:t>
            </a:r>
          </a:p>
          <a:p>
            <a:pPr marL="366713" indent="-366713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/>
              <a:t>60</a:t>
            </a:r>
            <a:r>
              <a:rPr lang="en-GB" sz="3600" dirty="0"/>
              <a:t>% increase of </a:t>
            </a:r>
            <a:r>
              <a:rPr lang="en-GB" sz="3600" i="1" dirty="0" err="1"/>
              <a:t>σ</a:t>
            </a:r>
            <a:r>
              <a:rPr lang="en-GB" sz="3600" baseline="-25000" dirty="0" err="1"/>
              <a:t>bb</a:t>
            </a:r>
            <a:r>
              <a:rPr lang="en-GB" sz="3600" baseline="-25000" dirty="0"/>
              <a:t> ̄</a:t>
            </a:r>
            <a:r>
              <a:rPr lang="en-GB" sz="3600" dirty="0"/>
              <a:t> and </a:t>
            </a:r>
            <a:r>
              <a:rPr lang="en-GB" sz="3600" i="1" dirty="0" err="1"/>
              <a:t>σ</a:t>
            </a:r>
            <a:r>
              <a:rPr lang="en-GB" sz="3600" baseline="-25000" dirty="0" err="1"/>
              <a:t>cc</a:t>
            </a:r>
            <a:r>
              <a:rPr lang="en-GB" sz="3600" baseline="-25000" dirty="0" smtClean="0"/>
              <a:t> ̄</a:t>
            </a:r>
            <a:endParaRPr lang="en-GB" sz="3600" baseline="-25000" dirty="0"/>
          </a:p>
          <a:p>
            <a:pPr marL="366713" indent="-366713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/>
              <a:t>Reduced bunch spacing: 50 ns ⇒ 25 </a:t>
            </a:r>
            <a:r>
              <a:rPr lang="en-GB" sz="3600" dirty="0" smtClean="0"/>
              <a:t>ns</a:t>
            </a:r>
            <a:endParaRPr lang="en-GB" sz="36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606" y="5635703"/>
            <a:ext cx="10990368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767" y="5534107"/>
            <a:ext cx="5375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New challenges in Run II</a:t>
            </a:r>
            <a:endParaRPr lang="en-US" sz="4000" dirty="0"/>
          </a:p>
        </p:txBody>
      </p:sp>
      <p:sp>
        <p:nvSpPr>
          <p:cNvPr id="13" name="Freeform 12"/>
          <p:cNvSpPr/>
          <p:nvPr/>
        </p:nvSpPr>
        <p:spPr>
          <a:xfrm>
            <a:off x="610876" y="10075875"/>
            <a:ext cx="10937098" cy="34038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1050" dirty="0" smtClean="0"/>
              <a:t>xx</a:t>
            </a:r>
            <a:r>
              <a:rPr lang="en-GB" sz="2400" dirty="0" smtClean="0"/>
              <a:t>x</a:t>
            </a:r>
            <a:endParaRPr lang="en-GB" sz="2400" dirty="0" smtClean="0">
              <a:ea typeface="WenQuanYi Micro Hei" pitchFamily="2"/>
              <a:cs typeface="Lohit Hindi" pitchFamily="2"/>
            </a:endParaRPr>
          </a:p>
          <a:p>
            <a:pPr marL="366713" indent="-366713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Particle identification useable in </a:t>
            </a:r>
            <a:r>
              <a:rPr lang="en-GB" sz="3600" dirty="0" smtClean="0">
                <a:ea typeface="WenQuanYi Micro Hei" pitchFamily="2"/>
                <a:cs typeface="Lohit Hindi" pitchFamily="2"/>
              </a:rPr>
              <a:t>the high level trigger</a:t>
            </a:r>
            <a:endParaRPr lang="en-GB" sz="3600" dirty="0" smtClean="0">
              <a:ea typeface="WenQuanYi Micro Hei" pitchFamily="2"/>
              <a:cs typeface="Lohit Hindi" pitchFamily="2"/>
            </a:endParaRPr>
          </a:p>
          <a:p>
            <a:pPr marL="366713" indent="-366713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Overall improved </a:t>
            </a:r>
            <a:r>
              <a:rPr lang="en-GB" sz="3600" dirty="0" smtClean="0">
                <a:ea typeface="WenQuanYi Micro Hei" pitchFamily="2"/>
                <a:cs typeface="Lohit Hindi" pitchFamily="2"/>
              </a:rPr>
              <a:t>trigger</a:t>
            </a:r>
            <a:r>
              <a:rPr lang="en-GB" sz="3600" dirty="0" smtClean="0">
                <a:ea typeface="WenQuanYi Micro Hei" pitchFamily="2"/>
                <a:cs typeface="Lohit Hindi" pitchFamily="2"/>
              </a:rPr>
              <a:t> </a:t>
            </a:r>
            <a:r>
              <a:rPr lang="en-GB" sz="3600" dirty="0" smtClean="0">
                <a:ea typeface="WenQuanYi Micro Hei" pitchFamily="2"/>
                <a:cs typeface="Lohit Hindi" pitchFamily="2"/>
              </a:rPr>
              <a:t>efficiency</a:t>
            </a:r>
          </a:p>
          <a:p>
            <a:pPr marL="366713" indent="-366713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Stable quality of alignment</a:t>
            </a:r>
          </a:p>
          <a:p>
            <a:pPr marL="366713" indent="-366713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No more differences between online and offline</a:t>
            </a:r>
            <a:endParaRPr lang="en-GB" sz="3600" b="0" i="0" u="none" strike="noStrike" kern="1200" dirty="0">
              <a:ln>
                <a:noFill/>
              </a:ln>
              <a:ea typeface="WenQuanYi Micro Hei" pitchFamily="2"/>
              <a:cs typeface="Lohit Hindi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57606" y="22863865"/>
            <a:ext cx="14206083" cy="72776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20000"/>
              </a:lnSpc>
              <a:buClr>
                <a:srgbClr val="B80225"/>
              </a:buClr>
              <a:buSzPct val="80000"/>
              <a:buNone/>
            </a:pPr>
            <a:r>
              <a:rPr lang="en-GB" sz="1800" dirty="0" smtClean="0">
                <a:latin typeface="+mj-lt"/>
                <a:ea typeface="WenQuanYi Micro Hei" pitchFamily="2"/>
                <a:cs typeface="Lohit Hindi" pitchFamily="2"/>
              </a:rPr>
              <a:t>ccc</a:t>
            </a:r>
          </a:p>
          <a:p>
            <a:pPr marL="366713" indent="-366713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Alignments performed for each fill</a:t>
            </a:r>
          </a:p>
          <a:p>
            <a:pPr marL="366713" indent="-366713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trigger</a:t>
            </a: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 </a:t>
            </a: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line for each task</a:t>
            </a:r>
          </a:p>
          <a:p>
            <a:pPr marL="366713" indent="-366713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Event reconstruction parallelised on</a:t>
            </a:r>
            <a:r>
              <a:rPr lang="en-GB" sz="3600" dirty="0">
                <a:latin typeface="+mj-lt"/>
                <a:ea typeface="WenQuanYi Micro Hei" pitchFamily="2"/>
                <a:cs typeface="Lohit Hindi" pitchFamily="2"/>
              </a:rPr>
              <a:t> </a:t>
            </a:r>
            <a:br>
              <a:rPr lang="en-GB" sz="3600" dirty="0">
                <a:latin typeface="+mj-lt"/>
                <a:ea typeface="WenQuanYi Micro Hei" pitchFamily="2"/>
                <a:cs typeface="Lohit Hindi" pitchFamily="2"/>
              </a:rPr>
            </a:br>
            <a:r>
              <a:rPr lang="en-GB" sz="3600" b="0" i="1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analysers</a:t>
            </a: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 (1700 nodes), computing of </a:t>
            </a:r>
            <a:b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</a:b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alignment constants by </a:t>
            </a:r>
            <a:r>
              <a:rPr lang="en-GB" sz="3600" b="0" i="1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iterator</a:t>
            </a:r>
            <a:r>
              <a:rPr lang="en-GB" sz="3600" b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 (1 node)</a:t>
            </a:r>
          </a:p>
          <a:p>
            <a:pPr marL="366713" indent="-366713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Steered by the run control</a:t>
            </a: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 using a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Finite </a:t>
            </a:r>
            <a:b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</a:b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State Machine</a:t>
            </a:r>
          </a:p>
          <a:p>
            <a:pPr marL="366713" indent="-366713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VELO, Tracker &amp; </a:t>
            </a:r>
            <a:r>
              <a:rPr lang="en-GB" sz="3600" dirty="0">
                <a:latin typeface="+mj-lt"/>
                <a:ea typeface="WenQuanYi Micro Hei" pitchFamily="2"/>
                <a:cs typeface="Lohit Hindi" pitchFamily="2"/>
              </a:rPr>
              <a:t>c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alibrations: automatic </a:t>
            </a:r>
            <a:b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</a:b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update of the constants if they differ by a given value</a:t>
            </a:r>
          </a:p>
          <a:p>
            <a:pPr marL="366713" indent="-366713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RICH alignment &amp; </a:t>
            </a:r>
            <a:r>
              <a:rPr lang="en-GB" sz="3600" dirty="0" err="1" smtClean="0">
                <a:latin typeface="+mj-lt"/>
                <a:ea typeface="WenQuanYi Micro Hei" pitchFamily="2"/>
                <a:cs typeface="Lohit Hindi" pitchFamily="2"/>
              </a:rPr>
              <a:t>Muon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 System: monitoring mode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1767" y="10060084"/>
            <a:ext cx="10976207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5928" y="9983887"/>
            <a:ext cx="79827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Real Time </a:t>
            </a:r>
            <a:r>
              <a:rPr lang="en-GB" sz="4000" b="1" dirty="0">
                <a:ea typeface="WenQuanYi Micro Hei" pitchFamily="2"/>
                <a:cs typeface="Lohit Hindi" pitchFamily="2"/>
              </a:rPr>
              <a:t>A</a:t>
            </a:r>
            <a:r>
              <a:rPr lang="en-GB" sz="4000" b="1" dirty="0" smtClean="0">
                <a:ea typeface="WenQuanYi Micro Hei" pitchFamily="2"/>
                <a:cs typeface="Lohit Hindi" pitchFamily="2"/>
              </a:rPr>
              <a:t>lignment and Calibration</a:t>
            </a:r>
            <a:endParaRPr lang="en-US" sz="4000" dirty="0"/>
          </a:p>
        </p:txBody>
      </p:sp>
      <p:sp>
        <p:nvSpPr>
          <p:cNvPr id="19" name="Rectangle 18"/>
          <p:cNvSpPr/>
          <p:nvPr/>
        </p:nvSpPr>
        <p:spPr>
          <a:xfrm>
            <a:off x="557605" y="22838466"/>
            <a:ext cx="14202531" cy="52444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1873" y="22655025"/>
            <a:ext cx="104714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Alignment Farm and Framework</a:t>
            </a:r>
            <a:endParaRPr lang="en-US" sz="4000" b="1" dirty="0"/>
          </a:p>
        </p:txBody>
      </p:sp>
      <p:sp>
        <p:nvSpPr>
          <p:cNvPr id="21" name="Rectangle 20"/>
          <p:cNvSpPr/>
          <p:nvPr/>
        </p:nvSpPr>
        <p:spPr>
          <a:xfrm>
            <a:off x="557605" y="31741425"/>
            <a:ext cx="12030573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57604" y="30435191"/>
            <a:ext cx="14202531" cy="59151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30000"/>
              </a:lnSpc>
              <a:buClr>
                <a:srgbClr val="B80225"/>
              </a:buClr>
              <a:buSzPct val="80000"/>
              <a:buNone/>
            </a:pPr>
            <a:r>
              <a:rPr lang="en-GB" sz="1400" b="0" i="0" u="none" strike="noStrike" kern="1200" dirty="0" err="1" smtClean="0">
                <a:ln>
                  <a:noFill/>
                </a:ln>
                <a:ea typeface="WenQuanYi Micro Hei" pitchFamily="2"/>
                <a:cs typeface="Lohit Hindi" pitchFamily="2"/>
              </a:rPr>
              <a:t>xx</a:t>
            </a:r>
            <a:r>
              <a:rPr lang="en-GB" sz="1100" b="0" i="0" u="none" strike="noStrike" kern="1200" dirty="0" err="1" smtClean="0">
                <a:ln>
                  <a:noFill/>
                </a:ln>
                <a:ea typeface="WenQuanYi Micro Hei" pitchFamily="2"/>
                <a:cs typeface="Lohit Hindi" pitchFamily="2"/>
              </a:rPr>
              <a:t>xss</a:t>
            </a:r>
            <a:r>
              <a:rPr lang="en-GB" sz="1400" b="0" i="0" u="none" strike="noStrike" kern="1200" dirty="0" err="1" smtClean="0">
                <a:ln>
                  <a:noFill/>
                </a:ln>
                <a:ea typeface="WenQuanYi Micro Hei" pitchFamily="2"/>
                <a:cs typeface="Lohit Hindi" pitchFamily="2"/>
              </a:rPr>
              <a:t>sss</a:t>
            </a:r>
            <a:endParaRPr lang="en-GB" sz="1400" b="0" i="0" u="none" strike="noStrike" kern="1200" dirty="0" smtClean="0">
              <a:ln>
                <a:noFill/>
              </a:ln>
              <a:ea typeface="WenQuanYi Micro Hei" pitchFamily="2"/>
              <a:cs typeface="Lohit Hindi" pitchFamily="2"/>
            </a:endParaRPr>
          </a:p>
          <a:p>
            <a:pPr>
              <a:lnSpc>
                <a:spcPct val="130000"/>
              </a:lnSpc>
              <a:buClr>
                <a:srgbClr val="B80225"/>
              </a:buClr>
              <a:buSzPct val="80000"/>
              <a:buNone/>
            </a:pPr>
            <a:r>
              <a:rPr lang="en-GB" sz="3600" b="0" i="0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Position of the tracking elements in </a:t>
            </a:r>
            <a:r>
              <a:rPr lang="en-GB" sz="3600" i="1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x</a:t>
            </a:r>
            <a:r>
              <a:rPr lang="en-GB" sz="3600" b="0" i="0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 and </a:t>
            </a:r>
            <a:r>
              <a:rPr lang="en-GB" sz="3600" b="0" i="1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y</a:t>
            </a:r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err="1" smtClean="0"/>
              <a:t>Minimisation</a:t>
            </a:r>
            <a:r>
              <a:rPr lang="en-US" sz="3600" dirty="0" smtClean="0"/>
              <a:t> of residual of </a:t>
            </a:r>
            <a:r>
              <a:rPr lang="en-US" sz="3600" dirty="0" err="1" smtClean="0"/>
              <a:t>Kalman</a:t>
            </a:r>
            <a:r>
              <a:rPr lang="en-US" sz="3600" dirty="0" smtClean="0"/>
              <a:t> track fit using additional constraints</a:t>
            </a:r>
          </a:p>
          <a:p>
            <a:pPr>
              <a:buClr>
                <a:srgbClr val="B20225"/>
              </a:buClr>
              <a:buSzPct val="80000"/>
              <a:buNone/>
            </a:pPr>
            <a:endParaRPr lang="en-US" sz="3600" dirty="0" smtClean="0"/>
          </a:p>
          <a:p>
            <a:pPr>
              <a:buClr>
                <a:srgbClr val="B20225"/>
              </a:buClr>
              <a:buSzPct val="80000"/>
              <a:buNone/>
            </a:pPr>
            <a:endParaRPr lang="en-US" sz="3600" dirty="0" smtClean="0"/>
          </a:p>
          <a:p>
            <a:pPr>
              <a:buClr>
                <a:srgbClr val="B20225"/>
              </a:buClr>
              <a:buSzPct val="80000"/>
              <a:buNone/>
            </a:pPr>
            <a:endParaRPr lang="en-US" sz="1800" dirty="0" smtClean="0"/>
          </a:p>
          <a:p>
            <a:pPr marL="449263" indent="-449263">
              <a:buClr>
                <a:srgbClr val="B20225"/>
              </a:buClr>
              <a:buSzPct val="80000"/>
            </a:pPr>
            <a:r>
              <a:rPr lang="en-US" sz="3600" dirty="0" smtClean="0"/>
              <a:t>Independent alignments:</a:t>
            </a:r>
          </a:p>
          <a:p>
            <a:pPr marL="534988" lvl="1" indent="-358775">
              <a:buClr>
                <a:srgbClr val="FE0032"/>
              </a:buClr>
              <a:buSzPct val="80000"/>
              <a:tabLst>
                <a:tab pos="625475" algn="l"/>
              </a:tabLst>
            </a:pPr>
            <a:r>
              <a:rPr lang="en-US" sz="3600" dirty="0" smtClean="0"/>
              <a:t>VELO &amp; Tracker: updated every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</a:t>
            </a:r>
            <a:r>
              <a:rPr lang="en-US" sz="3600" dirty="0" smtClean="0"/>
              <a:t>1) fills</a:t>
            </a:r>
          </a:p>
          <a:p>
            <a:pPr marL="534988" lvl="1" indent="-358775">
              <a:buClr>
                <a:srgbClr val="FE0032"/>
              </a:buClr>
              <a:buSzPct val="80000"/>
            </a:pPr>
            <a:r>
              <a:rPr lang="en-US" sz="3600" dirty="0" smtClean="0"/>
              <a:t>Tracker</a:t>
            </a:r>
            <a:r>
              <a:rPr lang="en-US" sz="3600" dirty="0"/>
              <a:t>: </a:t>
            </a:r>
            <a:r>
              <a:rPr lang="en-US" sz="3600" dirty="0" smtClean="0"/>
              <a:t>updated every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(1</a:t>
            </a:r>
            <a:r>
              <a:rPr lang="en-US" sz="3600" dirty="0" smtClean="0"/>
              <a:t>) weeks</a:t>
            </a:r>
            <a:endParaRPr lang="en-US" sz="3600" dirty="0"/>
          </a:p>
          <a:p>
            <a:pPr marL="534988" lvl="1" indent="-358775">
              <a:buClr>
                <a:srgbClr val="FE0032"/>
              </a:buClr>
              <a:buSzPct val="80000"/>
            </a:pPr>
            <a:r>
              <a:rPr lang="en-US" sz="3600" dirty="0" err="1" smtClean="0"/>
              <a:t>Muon</a:t>
            </a:r>
            <a:r>
              <a:rPr lang="en-US" sz="3600" dirty="0" smtClean="0"/>
              <a:t> system: updated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(1</a:t>
            </a:r>
            <a:r>
              <a:rPr lang="en-US" sz="3600" dirty="0" smtClean="0"/>
              <a:t>) per year</a:t>
            </a:r>
          </a:p>
          <a:p>
            <a:pPr marL="534988" lvl="1" indent="-358775">
              <a:buClr>
                <a:srgbClr val="FE0032"/>
              </a:buClr>
              <a:buSzPct val="80000"/>
            </a:pPr>
            <a:r>
              <a:rPr lang="en-US" sz="3600" dirty="0" smtClean="0"/>
              <a:t>~7 minutes for each task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8496" y="30423312"/>
            <a:ext cx="14206084" cy="631689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496" y="30204783"/>
            <a:ext cx="104401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Tracker </a:t>
            </a:r>
            <a:r>
              <a:rPr lang="en-US" sz="4000" b="1" dirty="0"/>
              <a:t>A</a:t>
            </a:r>
            <a:r>
              <a:rPr lang="en-US" sz="4000" b="1" dirty="0" smtClean="0"/>
              <a:t>lignment: VELO, Tracker, </a:t>
            </a:r>
            <a:r>
              <a:rPr lang="en-US" sz="4000" b="1" dirty="0" err="1" smtClean="0"/>
              <a:t>Muon</a:t>
            </a:r>
            <a:r>
              <a:rPr lang="en-US" sz="4000" b="1" dirty="0" smtClean="0"/>
              <a:t> System</a:t>
            </a:r>
            <a:endParaRPr lang="en-US" sz="4000" b="1" dirty="0"/>
          </a:p>
        </p:txBody>
      </p:sp>
      <p:sp>
        <p:nvSpPr>
          <p:cNvPr id="25" name="Rectangle 24"/>
          <p:cNvSpPr/>
          <p:nvPr/>
        </p:nvSpPr>
        <p:spPr>
          <a:xfrm>
            <a:off x="15541493" y="26973672"/>
            <a:ext cx="9759348" cy="441686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5581371" y="22888348"/>
            <a:ext cx="14178849" cy="61688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61950" indent="-361950">
              <a:buClr>
                <a:srgbClr val="B20225"/>
              </a:buClr>
              <a:buSzPct val="80000"/>
              <a:buNone/>
            </a:pPr>
            <a:r>
              <a:rPr lang="en-US" sz="3600" u="sng" dirty="0" smtClean="0"/>
              <a:t>Orientation of the RICH mirrors in </a:t>
            </a:r>
            <a:r>
              <a:rPr lang="en-US" sz="3600" i="1" u="sng" dirty="0" smtClean="0"/>
              <a:t>x</a:t>
            </a:r>
            <a:r>
              <a:rPr lang="en-US" sz="3600" u="sng" dirty="0" smtClean="0"/>
              <a:t> and </a:t>
            </a:r>
            <a:r>
              <a:rPr lang="en-US" sz="3600" i="1" u="sng" dirty="0" smtClean="0"/>
              <a:t>y</a:t>
            </a:r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Fit </a:t>
            </a:r>
            <a:r>
              <a:rPr lang="en-US" sz="3600" dirty="0"/>
              <a:t>the variation of the Cherenkov </a:t>
            </a:r>
            <a:r>
              <a:rPr lang="en-US" sz="3600" dirty="0" smtClean="0"/>
              <a:t>angle </a:t>
            </a:r>
            <a:r>
              <a:rPr lang="en-US" sz="3600" dirty="0" err="1" smtClean="0"/>
              <a:t>Δθ</a:t>
            </a:r>
            <a:r>
              <a:rPr lang="en-US" sz="3600" dirty="0" smtClean="0"/>
              <a:t> </a:t>
            </a:r>
            <a:r>
              <a:rPr lang="en-US" sz="3600" dirty="0"/>
              <a:t>as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 function </a:t>
            </a:r>
            <a:r>
              <a:rPr lang="en-US" sz="3600" dirty="0"/>
              <a:t>of </a:t>
            </a:r>
            <a:r>
              <a:rPr lang="en-US" sz="3600" dirty="0" smtClean="0"/>
              <a:t>the </a:t>
            </a:r>
            <a:r>
              <a:rPr lang="en-US" sz="3600" dirty="0"/>
              <a:t>polar </a:t>
            </a:r>
            <a:r>
              <a:rPr lang="en-US" sz="3600" dirty="0" smtClean="0"/>
              <a:t>angle </a:t>
            </a:r>
            <a:r>
              <a:rPr lang="en-US" sz="3600" dirty="0" err="1"/>
              <a:t>ϕ</a:t>
            </a:r>
            <a:r>
              <a:rPr lang="en-US" sz="3600" dirty="0" smtClean="0"/>
              <a:t> </a:t>
            </a:r>
            <a:r>
              <a:rPr lang="en-US" sz="3600" dirty="0"/>
              <a:t>to extract the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misalignments on the detector plane (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x</a:t>
            </a:r>
            <a:r>
              <a:rPr lang="en-US" sz="3600" dirty="0" smtClean="0"/>
              <a:t>, 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)</a:t>
            </a:r>
            <a:r>
              <a:rPr lang="en-US" sz="3600" dirty="0"/>
              <a:t>: </a:t>
            </a:r>
          </a:p>
          <a:p>
            <a:pPr marL="361950" indent="-36195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</a:t>
            </a:r>
            <a:r>
              <a:rPr lang="en-US" sz="3600" dirty="0" err="1" smtClean="0"/>
              <a:t>Δθ</a:t>
            </a:r>
            <a:r>
              <a:rPr lang="en-US" sz="3600" i="1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x</a:t>
            </a:r>
            <a:r>
              <a:rPr lang="en-US" sz="3600" dirty="0" smtClean="0"/>
              <a:t> </a:t>
            </a:r>
            <a:r>
              <a:rPr lang="en-US" sz="3600" dirty="0" err="1" smtClean="0"/>
              <a:t>sinϕ</a:t>
            </a:r>
            <a:r>
              <a:rPr lang="en-US" sz="3600" dirty="0" smtClean="0"/>
              <a:t>+ 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 </a:t>
            </a:r>
            <a:r>
              <a:rPr lang="en-US" sz="3600" dirty="0" err="1" smtClean="0"/>
              <a:t>cosϕ</a:t>
            </a:r>
            <a:r>
              <a:rPr lang="en-US" sz="3600" i="1" dirty="0" smtClean="0"/>
              <a:t> </a:t>
            </a:r>
          </a:p>
          <a:p>
            <a:pPr marL="361950" indent="-361950">
              <a:buNone/>
            </a:pPr>
            <a:endParaRPr lang="en-US" sz="1800" i="1" dirty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Monitoring mode, </a:t>
            </a:r>
            <a:br>
              <a:rPr lang="en-US" sz="3600" dirty="0" smtClean="0"/>
            </a:br>
            <a:r>
              <a:rPr lang="en-US" sz="3600" dirty="0" smtClean="0"/>
              <a:t>updated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</a:t>
            </a:r>
            <a:r>
              <a:rPr lang="en-US" sz="3600" dirty="0" smtClean="0"/>
              <a:t>10) times a year</a:t>
            </a:r>
            <a:br>
              <a:rPr lang="en-US" sz="3600" dirty="0" smtClean="0"/>
            </a:br>
            <a:endParaRPr lang="en-US" sz="1800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~30 minutes per task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645511" y="31818101"/>
            <a:ext cx="13518643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5585454" y="29348111"/>
            <a:ext cx="14181261" cy="49222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endParaRPr lang="en-US" sz="2000" u="sng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u="sng" dirty="0" smtClean="0"/>
              <a:t>Refractive index calibration:</a:t>
            </a:r>
            <a:r>
              <a:rPr lang="en-US" sz="3600" dirty="0" smtClean="0"/>
              <a:t> Fit to the</a:t>
            </a:r>
            <a:br>
              <a:rPr lang="en-US" sz="3600" dirty="0" smtClean="0"/>
            </a:br>
            <a:r>
              <a:rPr lang="en-US" sz="3600" dirty="0" smtClean="0"/>
              <a:t>reconstructed-expected Cherenkov angle yields </a:t>
            </a:r>
            <a:br>
              <a:rPr lang="en-US" sz="3600" dirty="0" smtClean="0"/>
            </a:br>
            <a:r>
              <a:rPr lang="en-US" sz="3600" dirty="0" smtClean="0"/>
              <a:t>scale factor for the refractive index</a:t>
            </a:r>
          </a:p>
          <a:p>
            <a:pPr marL="571500" indent="-571500">
              <a:buClr>
                <a:srgbClr val="B20225"/>
              </a:buClr>
              <a:buSzPct val="80000"/>
            </a:pPr>
            <a:endParaRPr lang="en-US" sz="1500" u="sng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u="sng" dirty="0" smtClean="0"/>
              <a:t>HPD image calibration:</a:t>
            </a:r>
            <a:r>
              <a:rPr lang="en-US" sz="3600" dirty="0" smtClean="0"/>
              <a:t> </a:t>
            </a:r>
            <a:r>
              <a:rPr lang="en-US" sz="3600" dirty="0" err="1" smtClean="0"/>
              <a:t>Sobel</a:t>
            </a:r>
            <a:r>
              <a:rPr lang="en-US" sz="3600" dirty="0" smtClean="0"/>
              <a:t> filter applied to</a:t>
            </a:r>
            <a:br>
              <a:rPr lang="en-US" sz="3600" dirty="0" smtClean="0"/>
            </a:br>
            <a:r>
              <a:rPr lang="en-US" sz="3600" dirty="0" smtClean="0"/>
              <a:t>each HPD and used to provide calibration</a:t>
            </a:r>
          </a:p>
          <a:p>
            <a:pPr marL="571500" indent="-571500">
              <a:buClr>
                <a:srgbClr val="B20225"/>
              </a:buClr>
              <a:buSzPct val="80000"/>
            </a:pPr>
            <a:endParaRPr lang="en-US" sz="1500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Updated every run</a:t>
            </a:r>
            <a:endParaRPr lang="en-US" sz="3600" dirty="0"/>
          </a:p>
        </p:txBody>
      </p:sp>
      <p:sp>
        <p:nvSpPr>
          <p:cNvPr id="31" name="Rectangle 30"/>
          <p:cNvSpPr/>
          <p:nvPr/>
        </p:nvSpPr>
        <p:spPr>
          <a:xfrm>
            <a:off x="15581371" y="29348110"/>
            <a:ext cx="14095469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585454" y="29232105"/>
            <a:ext cx="4112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RICH Calibration</a:t>
            </a:r>
            <a:endParaRPr lang="en-US" sz="4000" b="1" dirty="0"/>
          </a:p>
        </p:txBody>
      </p:sp>
      <p:sp>
        <p:nvSpPr>
          <p:cNvPr id="37" name="Freeform 36"/>
          <p:cNvSpPr/>
          <p:nvPr/>
        </p:nvSpPr>
        <p:spPr>
          <a:xfrm>
            <a:off x="15558145" y="34553595"/>
            <a:ext cx="14181261" cy="64361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61950" indent="-361950">
              <a:buNone/>
            </a:pPr>
            <a:r>
              <a:rPr lang="en-US" sz="2400" u="sng" dirty="0" smtClean="0"/>
              <a:t>ccc</a:t>
            </a:r>
          </a:p>
          <a:p>
            <a:pPr marL="361950" indent="-361950">
              <a:buNone/>
            </a:pPr>
            <a:r>
              <a:rPr lang="en-US" sz="3600" u="sng" dirty="0" smtClean="0"/>
              <a:t>Relative calibration for each cell</a:t>
            </a:r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Scale the High Voltage by factor α to keep the gain </a:t>
            </a:r>
            <a:br>
              <a:rPr lang="en-US" sz="3600" dirty="0" smtClean="0"/>
            </a:br>
            <a:r>
              <a:rPr lang="en-US" sz="3600" dirty="0" smtClean="0"/>
              <a:t>stable by </a:t>
            </a:r>
            <a:r>
              <a:rPr lang="en-US" sz="3600" dirty="0"/>
              <a:t> </a:t>
            </a:r>
            <a:r>
              <a:rPr lang="en-US" sz="3600" dirty="0" smtClean="0"/>
              <a:t>evaluating the variation of the </a:t>
            </a:r>
            <a:r>
              <a:rPr lang="en-US" sz="3600" dirty="0"/>
              <a:t>occupancy </a:t>
            </a:r>
            <a:endParaRPr lang="en-US" sz="3600" dirty="0" smtClean="0"/>
          </a:p>
          <a:p>
            <a:pPr marL="361950" lvl="1" indent="-361950">
              <a:buClr>
                <a:srgbClr val="B20225"/>
              </a:buClr>
              <a:buSzPct val="80000"/>
            </a:pPr>
            <a:r>
              <a:rPr lang="en-GB" sz="3600" dirty="0">
                <a:cs typeface="Arial"/>
              </a:rPr>
              <a:t>LED monitoring system </a:t>
            </a:r>
            <a:r>
              <a:rPr lang="en-GB" sz="3600" dirty="0" smtClean="0">
                <a:cs typeface="Arial"/>
              </a:rPr>
              <a:t>to </a:t>
            </a:r>
            <a:r>
              <a:rPr lang="en-GB" sz="3600" dirty="0">
                <a:cs typeface="Arial"/>
              </a:rPr>
              <a:t>detect </a:t>
            </a:r>
            <a:r>
              <a:rPr lang="en-GB" sz="3600" dirty="0" smtClean="0">
                <a:cs typeface="Arial"/>
              </a:rPr>
              <a:t>ageing </a:t>
            </a:r>
            <a:r>
              <a:rPr lang="en-GB" sz="3600" dirty="0">
                <a:cs typeface="Arial"/>
              </a:rPr>
              <a:t>of the </a:t>
            </a:r>
            <a:r>
              <a:rPr lang="en-GB" sz="3600" dirty="0" smtClean="0">
                <a:cs typeface="Arial"/>
              </a:rPr>
              <a:t/>
            </a:r>
            <a:br>
              <a:rPr lang="en-GB" sz="3600" dirty="0" smtClean="0">
                <a:cs typeface="Arial"/>
              </a:rPr>
            </a:br>
            <a:r>
              <a:rPr lang="en-GB" sz="3600" dirty="0" smtClean="0">
                <a:cs typeface="Arial"/>
              </a:rPr>
              <a:t>Photo Multiplier Tubes</a:t>
            </a:r>
            <a:endParaRPr lang="en-US" sz="3600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Updated per fill</a:t>
            </a:r>
          </a:p>
          <a:p>
            <a:pPr marL="361950" indent="-361950">
              <a:buClr>
                <a:srgbClr val="B20225"/>
              </a:buClr>
              <a:buSzPct val="80000"/>
            </a:pPr>
            <a:endParaRPr lang="en-US" sz="1800" dirty="0" smtClean="0"/>
          </a:p>
          <a:p>
            <a:pPr marL="361950" indent="-361950">
              <a:buNone/>
            </a:pPr>
            <a:r>
              <a:rPr lang="en-US" sz="3600" u="sng" dirty="0" smtClean="0"/>
              <a:t>Calibrate to the neutral π mass</a:t>
            </a:r>
            <a:endParaRPr lang="en-US" sz="3600" dirty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/>
              <a:t>Fit the </a:t>
            </a:r>
            <a:r>
              <a:rPr lang="en-US" sz="3600" dirty="0" smtClean="0"/>
              <a:t>π</a:t>
            </a:r>
            <a:r>
              <a:rPr lang="en-US" sz="3600" baseline="30000" dirty="0" smtClean="0"/>
              <a:t>0</a:t>
            </a:r>
            <a:r>
              <a:rPr lang="en-US" sz="3600" dirty="0" smtClean="0"/>
              <a:t> </a:t>
            </a:r>
            <a:r>
              <a:rPr lang="en-US" sz="3600" dirty="0"/>
              <a:t>mass distribution for each cell  </a:t>
            </a:r>
            <a:r>
              <a:rPr lang="en-US" sz="3600" dirty="0" smtClean="0"/>
              <a:t>for π</a:t>
            </a:r>
            <a:r>
              <a:rPr lang="en-US" sz="3600" baseline="30000" dirty="0" smtClean="0"/>
              <a:t>0   </a:t>
            </a:r>
            <a:r>
              <a:rPr lang="en-US" sz="3600" dirty="0" err="1" smtClean="0"/>
              <a:t>γγ</a:t>
            </a:r>
            <a:r>
              <a:rPr lang="en-US" sz="3600" dirty="0" smtClean="0"/>
              <a:t>,</a:t>
            </a:r>
            <a:r>
              <a:rPr lang="en-US" sz="36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where one </a:t>
            </a:r>
            <a:r>
              <a:rPr lang="en-US" sz="3600" dirty="0" err="1"/>
              <a:t>γ</a:t>
            </a:r>
            <a:r>
              <a:rPr lang="en-US" sz="3600" dirty="0" smtClean="0"/>
              <a:t> </a:t>
            </a:r>
            <a:r>
              <a:rPr lang="en-US" sz="3600" dirty="0"/>
              <a:t>has its seed in </a:t>
            </a:r>
            <a:r>
              <a:rPr lang="en-US" sz="3600" dirty="0" smtClean="0"/>
              <a:t>the </a:t>
            </a:r>
            <a:r>
              <a:rPr lang="en-US" sz="3600" dirty="0"/>
              <a:t>cell </a:t>
            </a:r>
            <a:endParaRPr lang="en-US" sz="3600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Run on the HLT-farm during 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543350" y="34548882"/>
            <a:ext cx="14156149" cy="589494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620340" y="34450350"/>
            <a:ext cx="5611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Calorimeter Calibration</a:t>
            </a:r>
            <a:endParaRPr lang="en-US" sz="4000" b="1" dirty="0"/>
          </a:p>
        </p:txBody>
      </p:sp>
      <p:sp>
        <p:nvSpPr>
          <p:cNvPr id="42" name="Freeform 41"/>
          <p:cNvSpPr/>
          <p:nvPr/>
        </p:nvSpPr>
        <p:spPr>
          <a:xfrm>
            <a:off x="624080" y="36790808"/>
            <a:ext cx="14139609" cy="41989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r>
              <a:rPr lang="en-US" sz="1800" u="sng" dirty="0" smtClean="0"/>
              <a:t>xxx</a:t>
            </a:r>
          </a:p>
          <a:p>
            <a:pPr>
              <a:buClr>
                <a:srgbClr val="B20225"/>
              </a:buClr>
              <a:buSzPct val="80000"/>
              <a:buNone/>
            </a:pPr>
            <a:r>
              <a:rPr lang="en-US" sz="3600" u="sng" dirty="0" smtClean="0"/>
              <a:t>Global time alignment for all modules</a:t>
            </a:r>
          </a:p>
          <a:p>
            <a:pPr marL="366713" indent="-366713">
              <a:buClr>
                <a:srgbClr val="B20225"/>
              </a:buClr>
              <a:buSzPct val="80000"/>
            </a:pPr>
            <a:r>
              <a:rPr lang="en-US" sz="3600" dirty="0" smtClean="0"/>
              <a:t>Fit the residual of the drift time to extract </a:t>
            </a:r>
            <a:r>
              <a:rPr lang="en-US" sz="3600" dirty="0"/>
              <a:t>the </a:t>
            </a:r>
            <a:r>
              <a:rPr lang="en-US" sz="3600" dirty="0" smtClean="0"/>
              <a:t>global time delay t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caused by readout electronics</a:t>
            </a:r>
          </a:p>
          <a:p>
            <a:pPr marL="366713" lvl="1" indent="-366713">
              <a:buClr>
                <a:srgbClr val="B20225"/>
              </a:buClr>
              <a:buSzPct val="80000"/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meas</a:t>
            </a:r>
            <a:r>
              <a:rPr lang="en-US" sz="3600" dirty="0" smtClean="0"/>
              <a:t> = t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+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flight</a:t>
            </a:r>
            <a:r>
              <a:rPr lang="en-US" sz="3600" dirty="0" smtClean="0"/>
              <a:t> +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drift</a:t>
            </a:r>
            <a:r>
              <a:rPr lang="en-US" sz="3600" dirty="0" smtClean="0"/>
              <a:t> +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prop</a:t>
            </a:r>
            <a:endParaRPr lang="en-US" sz="3600" baseline="-25000" dirty="0" smtClean="0"/>
          </a:p>
          <a:p>
            <a:pPr marL="366713" lvl="1" indent="-366713">
              <a:buClr>
                <a:srgbClr val="B20225"/>
              </a:buClr>
              <a:buSzPct val="80000"/>
              <a:buNone/>
            </a:pPr>
            <a:endParaRPr lang="en-US" sz="1800" dirty="0" smtClean="0"/>
          </a:p>
          <a:p>
            <a:pPr marL="366713" indent="-366713">
              <a:buClr>
                <a:srgbClr val="B20225"/>
              </a:buClr>
              <a:buSzPct val="80000"/>
            </a:pPr>
            <a:r>
              <a:rPr lang="en-US" sz="3600" dirty="0" smtClean="0"/>
              <a:t>Updated every </a:t>
            </a:r>
            <a:r>
              <a:rPr lang="en-US" sz="3600" dirty="0" smtClean="0">
                <a:latin typeface="Apple Chancery"/>
                <a:cs typeface="Apple Chancery"/>
              </a:rPr>
              <a:t>O</a:t>
            </a:r>
            <a:r>
              <a:rPr lang="en-US" sz="3600" dirty="0" smtClean="0"/>
              <a:t>(10) runs</a:t>
            </a:r>
          </a:p>
          <a:p>
            <a:pPr marL="571500" indent="-571500">
              <a:buClr>
                <a:srgbClr val="B20225"/>
              </a:buClr>
              <a:buSzPct val="80000"/>
            </a:pPr>
            <a:endParaRPr lang="en-US" sz="1800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577456" y="36766661"/>
            <a:ext cx="14237606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8794" y="36655178"/>
            <a:ext cx="66119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Outer Tracker Calibration</a:t>
            </a:r>
            <a:endParaRPr lang="en-US" sz="4000" b="1" dirty="0"/>
          </a:p>
        </p:txBody>
      </p:sp>
      <p:pic>
        <p:nvPicPr>
          <p:cNvPr id="33" name="Picture 32" descr="dThetavphiRec021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1" b="8831"/>
          <a:stretch/>
        </p:blipFill>
        <p:spPr>
          <a:xfrm>
            <a:off x="21439442" y="26583175"/>
            <a:ext cx="4003774" cy="2268000"/>
          </a:xfrm>
          <a:prstGeom prst="rect">
            <a:avLst/>
          </a:prstGeom>
        </p:spPr>
      </p:pic>
      <p:pic>
        <p:nvPicPr>
          <p:cNvPr id="34" name="Picture 33" descr="dThetavphiRec0214 2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9" b="9040"/>
          <a:stretch/>
        </p:blipFill>
        <p:spPr>
          <a:xfrm>
            <a:off x="25566628" y="26530388"/>
            <a:ext cx="4065012" cy="2320064"/>
          </a:xfrm>
          <a:prstGeom prst="rect">
            <a:avLst/>
          </a:prstGeom>
        </p:spPr>
      </p:pic>
      <p:pic>
        <p:nvPicPr>
          <p:cNvPr id="9" name="Picture 8" descr="FSMFlow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4"/>
          <a:stretch/>
        </p:blipFill>
        <p:spPr>
          <a:xfrm>
            <a:off x="8794610" y="23839068"/>
            <a:ext cx="5890131" cy="4987980"/>
          </a:xfrm>
          <a:prstGeom prst="rect">
            <a:avLst/>
          </a:prstGeom>
        </p:spPr>
      </p:pic>
      <p:pic>
        <p:nvPicPr>
          <p:cNvPr id="17" name="Picture 16" descr="Screen Shot 2016-02-24 at 10.20.22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 b="3653"/>
          <a:stretch/>
        </p:blipFill>
        <p:spPr>
          <a:xfrm>
            <a:off x="1294477" y="32082968"/>
            <a:ext cx="5232283" cy="1359416"/>
          </a:xfrm>
          <a:prstGeom prst="rect">
            <a:avLst/>
          </a:prstGeom>
        </p:spPr>
      </p:pic>
      <p:pic>
        <p:nvPicPr>
          <p:cNvPr id="45" name="Picture 44" descr="Screen Shot 2016-02-24 at 14.29.11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"/>
          <a:stretch/>
        </p:blipFill>
        <p:spPr>
          <a:xfrm>
            <a:off x="25937249" y="38070377"/>
            <a:ext cx="3522136" cy="2705932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2303961" y="17517968"/>
            <a:ext cx="12030573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2264852" y="15213242"/>
            <a:ext cx="17465766" cy="725860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endParaRPr lang="en-US" sz="4000" dirty="0"/>
          </a:p>
        </p:txBody>
      </p:sp>
      <p:sp>
        <p:nvSpPr>
          <p:cNvPr id="56" name="Rectangle 55"/>
          <p:cNvSpPr/>
          <p:nvPr/>
        </p:nvSpPr>
        <p:spPr>
          <a:xfrm>
            <a:off x="12264852" y="15213242"/>
            <a:ext cx="17442522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Upsilon1.pdf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8722" r="8368"/>
          <a:stretch/>
        </p:blipFill>
        <p:spPr>
          <a:xfrm>
            <a:off x="12434408" y="16156971"/>
            <a:ext cx="4293930" cy="2864338"/>
          </a:xfrm>
          <a:prstGeom prst="rect">
            <a:avLst/>
          </a:prstGeom>
        </p:spPr>
      </p:pic>
      <p:pic>
        <p:nvPicPr>
          <p:cNvPr id="51" name="Picture 50" descr="Upsilon2.pdf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t="8307" r="8263"/>
          <a:stretch/>
        </p:blipFill>
        <p:spPr>
          <a:xfrm>
            <a:off x="16711770" y="16174610"/>
            <a:ext cx="4312447" cy="2872642"/>
          </a:xfrm>
          <a:prstGeom prst="rect">
            <a:avLst/>
          </a:prstGeom>
        </p:spPr>
      </p:pic>
      <p:pic>
        <p:nvPicPr>
          <p:cNvPr id="52" name="Picture 51" descr="PID1.pdf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r="6628"/>
          <a:stretch/>
        </p:blipFill>
        <p:spPr>
          <a:xfrm>
            <a:off x="12522006" y="19455975"/>
            <a:ext cx="4311455" cy="2900137"/>
          </a:xfrm>
          <a:prstGeom prst="rect">
            <a:avLst/>
          </a:prstGeom>
        </p:spPr>
      </p:pic>
      <p:pic>
        <p:nvPicPr>
          <p:cNvPr id="53" name="Picture 52" descr="PID2.pdf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r="6283"/>
          <a:stretch/>
        </p:blipFill>
        <p:spPr>
          <a:xfrm>
            <a:off x="16846181" y="19462465"/>
            <a:ext cx="4321927" cy="289648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2241554" y="15098228"/>
            <a:ext cx="77613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Performance and Impact on Physics</a:t>
            </a:r>
            <a:endParaRPr lang="en-US" sz="4000" b="1" dirty="0"/>
          </a:p>
        </p:txBody>
      </p:sp>
      <p:sp>
        <p:nvSpPr>
          <p:cNvPr id="63" name="Freeform 62"/>
          <p:cNvSpPr/>
          <p:nvPr/>
        </p:nvSpPr>
        <p:spPr>
          <a:xfrm>
            <a:off x="12241554" y="5651499"/>
            <a:ext cx="17489064" cy="92318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20000"/>
              </a:lnSpc>
              <a:buClr>
                <a:srgbClr val="B80225"/>
              </a:buClr>
              <a:buSzPct val="80000"/>
              <a:buNone/>
            </a:pPr>
            <a:endParaRPr lang="en-GB" sz="40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278911" y="5644398"/>
            <a:ext cx="17428464" cy="58088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2228779" y="5492672"/>
            <a:ext cx="94692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Performance of  </a:t>
            </a:r>
            <a:r>
              <a:rPr lang="en-GB" sz="4000" b="1" dirty="0" smtClean="0">
                <a:ea typeface="WenQuanYi Micro Hei" pitchFamily="2"/>
                <a:cs typeface="Lohit Hindi" pitchFamily="2"/>
              </a:rPr>
              <a:t>LHCb Detector</a:t>
            </a:r>
            <a:endParaRPr lang="en-US" sz="4000" dirty="0"/>
          </a:p>
        </p:txBody>
      </p:sp>
      <p:pic>
        <p:nvPicPr>
          <p:cNvPr id="59" name="Picture 58" descr="gene-2008-002.jp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t="25532" b="3662"/>
          <a:stretch/>
        </p:blipFill>
        <p:spPr>
          <a:xfrm>
            <a:off x="12384100" y="6281265"/>
            <a:ext cx="8445293" cy="4419434"/>
          </a:xfrm>
          <a:prstGeom prst="rect">
            <a:avLst/>
          </a:prstGeom>
        </p:spPr>
      </p:pic>
      <p:pic>
        <p:nvPicPr>
          <p:cNvPr id="60" name="Picture 59" descr="figs_Fig24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636" y="6800057"/>
            <a:ext cx="5446068" cy="3294535"/>
          </a:xfrm>
          <a:prstGeom prst="rect">
            <a:avLst/>
          </a:prstGeom>
        </p:spPr>
      </p:pic>
      <p:pic>
        <p:nvPicPr>
          <p:cNvPr id="62" name="Picture 61" descr="figs_performance_KandPi_2_K.pn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7"/>
          <a:stretch/>
        </p:blipFill>
        <p:spPr>
          <a:xfrm>
            <a:off x="21423141" y="11116629"/>
            <a:ext cx="4057613" cy="2802400"/>
          </a:xfrm>
          <a:prstGeom prst="rect">
            <a:avLst/>
          </a:prstGeom>
        </p:spPr>
      </p:pic>
      <p:pic>
        <p:nvPicPr>
          <p:cNvPr id="66" name="Picture 65" descr="figs_Fig18bottomleft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t="3735" r="3627" b="32901"/>
          <a:stretch/>
        </p:blipFill>
        <p:spPr>
          <a:xfrm>
            <a:off x="17071779" y="11063079"/>
            <a:ext cx="4225857" cy="2835036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21448026" y="10605594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PID efficiency</a:t>
            </a:r>
            <a:endParaRPr lang="en-US" sz="3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0970075" y="6277775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Decay-time reso</a:t>
            </a:r>
            <a:r>
              <a:rPr lang="en-US" sz="3200" b="1" dirty="0"/>
              <a:t>l</a:t>
            </a:r>
            <a:r>
              <a:rPr lang="en-US" sz="3200" b="1" dirty="0" smtClean="0"/>
              <a:t>ution</a:t>
            </a:r>
            <a:endParaRPr lang="en-US" sz="3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7090754" y="10615405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Mass resolution</a:t>
            </a:r>
            <a:endParaRPr lang="en-US" sz="3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5431784" y="10649870"/>
            <a:ext cx="396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PID impact </a:t>
            </a:r>
            <a:r>
              <a:rPr lang="en-GB" sz="3200" b="1" dirty="0">
                <a:latin typeface="Times New Roman"/>
                <a:cs typeface="Times New Roman"/>
              </a:rPr>
              <a:t> D</a:t>
            </a:r>
            <a:r>
              <a:rPr lang="en-GB" sz="3200" b="1" baseline="30000" dirty="0">
                <a:latin typeface="Times New Roman"/>
                <a:cs typeface="Times New Roman"/>
              </a:rPr>
              <a:t>+</a:t>
            </a:r>
            <a:r>
              <a:rPr lang="en-GB" sz="3200" b="1" dirty="0">
                <a:latin typeface="Times New Roman"/>
                <a:cs typeface="Times New Roman"/>
              </a:rPr>
              <a:t>→π</a:t>
            </a:r>
            <a:r>
              <a:rPr lang="en-GB" sz="3200" b="1" baseline="30000" dirty="0">
                <a:latin typeface="Times New Roman"/>
                <a:cs typeface="Times New Roman"/>
              </a:rPr>
              <a:t>+</a:t>
            </a:r>
            <a:r>
              <a:rPr lang="en-GB" sz="3200" b="1" dirty="0">
                <a:latin typeface="Times New Roman"/>
                <a:cs typeface="Times New Roman"/>
              </a:rPr>
              <a:t>π</a:t>
            </a:r>
            <a:r>
              <a:rPr lang="en-GB" sz="3200" b="1" baseline="30000" dirty="0" smtClean="0">
                <a:latin typeface="Times New Roman"/>
                <a:cs typeface="Times New Roman"/>
              </a:rPr>
              <a:t>-</a:t>
            </a:r>
            <a:endParaRPr lang="en-US" sz="3200" dirty="0"/>
          </a:p>
        </p:txBody>
      </p:sp>
      <p:sp>
        <p:nvSpPr>
          <p:cNvPr id="76" name="TextBox 75"/>
          <p:cNvSpPr txBox="1"/>
          <p:nvPr/>
        </p:nvSpPr>
        <p:spPr>
          <a:xfrm>
            <a:off x="8794610" y="23351257"/>
            <a:ext cx="58255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of alignment sequence</a:t>
            </a:r>
            <a:endParaRPr lang="en-US" sz="3200" b="1" dirty="0"/>
          </a:p>
        </p:txBody>
      </p:sp>
      <p:pic>
        <p:nvPicPr>
          <p:cNvPr id="81" name="Picture 80" descr="Velo_stability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" r="3979"/>
          <a:stretch/>
        </p:blipFill>
        <p:spPr>
          <a:xfrm>
            <a:off x="8792654" y="32863662"/>
            <a:ext cx="5884746" cy="3376969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571767" y="13874930"/>
            <a:ext cx="10976207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3441" y="13761027"/>
            <a:ext cx="48639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LHCb Trigger Schemes</a:t>
            </a:r>
            <a:endParaRPr lang="en-US" sz="4000" dirty="0"/>
          </a:p>
        </p:txBody>
      </p:sp>
      <p:pic>
        <p:nvPicPr>
          <p:cNvPr id="35" name="Picture 34" descr="Screen Shot 2016-02-24 at 12.04.12.pn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5699022" y="32547889"/>
            <a:ext cx="3920273" cy="1587635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24596762" y="39610259"/>
            <a:ext cx="2693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00267" y="15755033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First alignment </a:t>
            </a:r>
            <a:endParaRPr lang="en-US" sz="3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6722843" y="15757521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Improved alignment </a:t>
            </a:r>
            <a:endParaRPr lang="en-US" sz="3200" b="1" dirty="0"/>
          </a:p>
        </p:txBody>
      </p:sp>
      <p:sp>
        <p:nvSpPr>
          <p:cNvPr id="102" name="Rectangle 101"/>
          <p:cNvSpPr/>
          <p:nvPr/>
        </p:nvSpPr>
        <p:spPr>
          <a:xfrm>
            <a:off x="15542309" y="22862948"/>
            <a:ext cx="14156149" cy="57575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561758" y="22696617"/>
            <a:ext cx="64884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RICH Mirror </a:t>
            </a:r>
            <a:r>
              <a:rPr lang="en-US" sz="4000" b="1" dirty="0"/>
              <a:t>A</a:t>
            </a:r>
            <a:r>
              <a:rPr lang="en-US" sz="4000" b="1" dirty="0" smtClean="0"/>
              <a:t>lignment</a:t>
            </a:r>
            <a:endParaRPr lang="en-US" sz="4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2422223" y="19047589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Without PID</a:t>
            </a:r>
            <a:endParaRPr lang="en-US" sz="3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6743051" y="19047252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With PID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4333131" y="16616313"/>
            <a:ext cx="2432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dirty="0"/>
              <a:t>σ</a:t>
            </a:r>
            <a:r>
              <a:rPr lang="el-GR" sz="2400" b="1" baseline="-25000" dirty="0"/>
              <a:t>Υ(1S)</a:t>
            </a:r>
            <a:r>
              <a:rPr lang="el-GR" sz="2400" b="1" dirty="0"/>
              <a:t> = 86 MeV/c</a:t>
            </a:r>
            <a:r>
              <a:rPr lang="el-GR" sz="2400" b="1" baseline="30000" dirty="0"/>
              <a:t>2</a:t>
            </a:r>
            <a:endParaRPr lang="en-US" sz="2400" b="1" baseline="30000" dirty="0"/>
          </a:p>
        </p:txBody>
      </p:sp>
      <p:sp>
        <p:nvSpPr>
          <p:cNvPr id="85" name="Rectangle 84"/>
          <p:cNvSpPr/>
          <p:nvPr/>
        </p:nvSpPr>
        <p:spPr>
          <a:xfrm>
            <a:off x="18558957" y="16646795"/>
            <a:ext cx="2518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dirty="0"/>
              <a:t>σ</a:t>
            </a:r>
            <a:r>
              <a:rPr lang="el-GR" sz="2400" b="1" baseline="-25000" dirty="0"/>
              <a:t>Υ(1S)</a:t>
            </a:r>
            <a:r>
              <a:rPr lang="el-GR" sz="2400" b="1" dirty="0"/>
              <a:t> = </a:t>
            </a:r>
            <a:r>
              <a:rPr lang="en-GB" sz="2400" b="1" dirty="0" smtClean="0"/>
              <a:t>44</a:t>
            </a:r>
            <a:r>
              <a:rPr lang="el-GR" sz="2400" b="1" dirty="0" smtClean="0"/>
              <a:t> </a:t>
            </a:r>
            <a:r>
              <a:rPr lang="el-GR" sz="2400" b="1" dirty="0"/>
              <a:t>MeV/c</a:t>
            </a:r>
            <a:r>
              <a:rPr lang="el-GR" sz="2400" b="1" baseline="30000" dirty="0"/>
              <a:t>2</a:t>
            </a:r>
            <a:endParaRPr lang="en-US" sz="2400" b="1" baseline="30000" dirty="0"/>
          </a:p>
        </p:txBody>
      </p:sp>
      <p:pic>
        <p:nvPicPr>
          <p:cNvPr id="14" name="Picture 13" descr="Screen Shot 2016-02-25 at 15.38.53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16" y="19924283"/>
            <a:ext cx="1381285" cy="727863"/>
          </a:xfrm>
          <a:prstGeom prst="rect">
            <a:avLst/>
          </a:prstGeom>
        </p:spPr>
      </p:pic>
      <p:pic>
        <p:nvPicPr>
          <p:cNvPr id="86" name="Picture 85" descr="Screen Shot 2016-02-25 at 15.38.53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726" y="19924283"/>
            <a:ext cx="1381285" cy="727863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319945" y="11122319"/>
            <a:ext cx="4107407" cy="279671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22"/>
          <a:srcRect l="4095" t="6138" r="3283" b="9041"/>
          <a:stretch/>
        </p:blipFill>
        <p:spPr>
          <a:xfrm>
            <a:off x="9643248" y="38807596"/>
            <a:ext cx="5038643" cy="210618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23"/>
          <a:srcRect l="3977" r="2315" b="3131"/>
          <a:stretch/>
        </p:blipFill>
        <p:spPr>
          <a:xfrm>
            <a:off x="25457174" y="19714856"/>
            <a:ext cx="4133064" cy="2538256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24"/>
          <a:srcRect t="5380" r="8512" b="1770"/>
          <a:stretch/>
        </p:blipFill>
        <p:spPr>
          <a:xfrm>
            <a:off x="25904435" y="16269253"/>
            <a:ext cx="3591523" cy="2465174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262839" y="16248205"/>
            <a:ext cx="4436183" cy="2694004"/>
          </a:xfrm>
          <a:prstGeom prst="rect">
            <a:avLst/>
          </a:prstGeom>
        </p:spPr>
      </p:pic>
      <p:pic>
        <p:nvPicPr>
          <p:cNvPr id="118" name="Picture 117" descr="Screen Shot 2015-12-31 at 12.06.20.png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6"/>
          <a:stretch/>
        </p:blipFill>
        <p:spPr>
          <a:xfrm>
            <a:off x="25879117" y="23650142"/>
            <a:ext cx="3632221" cy="248738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21886868" y="26210428"/>
            <a:ext cx="39275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Misaligned mirrors</a:t>
            </a:r>
            <a:endParaRPr lang="en-US" sz="32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6069597" y="26151422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Aligned mirrors</a:t>
            </a:r>
            <a:endParaRPr lang="en-US" sz="32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23278326" y="28659680"/>
            <a:ext cx="19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Azimuthal angle </a:t>
            </a:r>
            <a:r>
              <a:rPr lang="en-US" sz="1800" dirty="0" err="1"/>
              <a:t>ϕ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7489249" y="28652029"/>
            <a:ext cx="21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Azimuthal angle </a:t>
            </a:r>
            <a:r>
              <a:rPr lang="en-US" sz="1800" dirty="0" err="1"/>
              <a:t>ϕ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20455992" y="26888078"/>
            <a:ext cx="21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Cherenkov angle</a:t>
            </a:r>
            <a:endParaRPr lang="en-US" sz="1800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24622085" y="26875590"/>
            <a:ext cx="21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Cherenkov angle</a:t>
            </a:r>
            <a:endParaRPr lang="en-US" sz="1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5610746" y="32042972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HPD image</a:t>
            </a:r>
            <a:endParaRPr lang="en-US" sz="32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25801226" y="23281411"/>
            <a:ext cx="53399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RICH1 Stability</a:t>
            </a:r>
            <a:endParaRPr lang="en-US" sz="32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9369465" y="32550340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VELO Stability</a:t>
            </a:r>
            <a:endParaRPr lang="en-US" sz="3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13304627" y="40635144"/>
            <a:ext cx="138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Run number</a:t>
            </a:r>
            <a:endParaRPr lang="en-US" sz="1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0109300" y="38341684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OT Stability</a:t>
            </a:r>
            <a:endParaRPr lang="en-US" sz="3200" b="1" dirty="0"/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27"/>
          <a:srcRect t="50338" b="2699"/>
          <a:stretch/>
        </p:blipFill>
        <p:spPr>
          <a:xfrm>
            <a:off x="25895768" y="35442520"/>
            <a:ext cx="3632221" cy="2030088"/>
          </a:xfrm>
          <a:prstGeom prst="rect">
            <a:avLst/>
          </a:prstGeom>
        </p:spPr>
      </p:pic>
      <p:sp>
        <p:nvSpPr>
          <p:cNvPr id="154" name="TextBox 153"/>
          <p:cNvSpPr txBox="1"/>
          <p:nvPr/>
        </p:nvSpPr>
        <p:spPr>
          <a:xfrm>
            <a:off x="25905891" y="37670414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π</a:t>
            </a:r>
            <a:r>
              <a:rPr lang="en-US" sz="3200" b="1" baseline="30000" dirty="0" smtClean="0"/>
              <a:t>0</a:t>
            </a:r>
            <a:r>
              <a:rPr lang="en-US" sz="3200" baseline="30000" dirty="0" smtClean="0"/>
              <a:t> </a:t>
            </a:r>
            <a:r>
              <a:rPr lang="en-US" sz="3200" b="1" dirty="0" smtClean="0"/>
              <a:t>calibration</a:t>
            </a:r>
            <a:endParaRPr lang="en-US" sz="3200" b="1" dirty="0"/>
          </a:p>
        </p:txBody>
      </p:sp>
      <p:pic>
        <p:nvPicPr>
          <p:cNvPr id="149" name="Picture 148" descr="Screen Shot 2016-02-25 at 18.00.42.png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7"/>
          <a:stretch/>
        </p:blipFill>
        <p:spPr>
          <a:xfrm>
            <a:off x="25711417" y="30258811"/>
            <a:ext cx="2786886" cy="1911474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25611565" y="29815480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RICH1 scale factor</a:t>
            </a:r>
            <a:endParaRPr lang="en-US" sz="32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25937248" y="35010423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LED average</a:t>
            </a:r>
            <a:endParaRPr lang="en-US" sz="32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21430418" y="15757521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Tracking efficiency</a:t>
            </a:r>
            <a:endParaRPr lang="en-US" sz="3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8020172" y="11234123"/>
            <a:ext cx="1302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Trigger</a:t>
            </a:r>
          </a:p>
          <a:p>
            <a:r>
              <a:rPr lang="en-GB" sz="1800" dirty="0" smtClean="0">
                <a:solidFill>
                  <a:srgbClr val="E90202"/>
                </a:solidFill>
              </a:rPr>
              <a:t>+PID</a:t>
            </a:r>
          </a:p>
          <a:p>
            <a:r>
              <a:rPr lang="en-GB" sz="1800" dirty="0" smtClean="0">
                <a:solidFill>
                  <a:srgbClr val="0000FF"/>
                </a:solidFill>
              </a:rPr>
              <a:t>+tighter PID</a:t>
            </a:r>
            <a:endParaRPr lang="en-GB" sz="1800" dirty="0">
              <a:solidFill>
                <a:srgbClr val="0000FF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5953165" y="15743264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PID efficiency</a:t>
            </a:r>
            <a:endParaRPr lang="en-US" sz="3200" b="1" dirty="0"/>
          </a:p>
        </p:txBody>
      </p:sp>
      <p:sp>
        <p:nvSpPr>
          <p:cNvPr id="155" name="Rectangle 154"/>
          <p:cNvSpPr/>
          <p:nvPr/>
        </p:nvSpPr>
        <p:spPr>
          <a:xfrm>
            <a:off x="12434408" y="15876220"/>
            <a:ext cx="8738854" cy="3145089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12435545" y="19170606"/>
            <a:ext cx="8738854" cy="3204000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1258232" y="15869228"/>
            <a:ext cx="4516772" cy="3145089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5904435" y="15867222"/>
            <a:ext cx="3679530" cy="3145089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21262840" y="19170606"/>
            <a:ext cx="8321126" cy="3204000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29"/>
          <a:srcRect l="-2723" t="1627" r="2723" b="12724"/>
          <a:stretch/>
        </p:blipFill>
        <p:spPr>
          <a:xfrm>
            <a:off x="21372026" y="19560915"/>
            <a:ext cx="4151207" cy="2649600"/>
          </a:xfrm>
          <a:prstGeom prst="rect">
            <a:avLst/>
          </a:prstGeom>
        </p:spPr>
      </p:pic>
      <p:sp>
        <p:nvSpPr>
          <p:cNvPr id="352" name="Rectangle 351"/>
          <p:cNvSpPr/>
          <p:nvPr/>
        </p:nvSpPr>
        <p:spPr>
          <a:xfrm>
            <a:off x="24253744" y="22035051"/>
            <a:ext cx="296388" cy="21806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23773390" y="21952859"/>
            <a:ext cx="162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signal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[MeV]</a:t>
            </a:r>
            <a:endParaRPr lang="en-US" sz="1600" dirty="0"/>
          </a:p>
        </p:txBody>
      </p:sp>
      <p:sp>
        <p:nvSpPr>
          <p:cNvPr id="353" name="TextBox 352"/>
          <p:cNvSpPr txBox="1"/>
          <p:nvPr/>
        </p:nvSpPr>
        <p:spPr>
          <a:xfrm>
            <a:off x="12333970" y="13841312"/>
            <a:ext cx="17837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u="sng" dirty="0" err="1" smtClean="0"/>
              <a:t>References</a:t>
            </a:r>
            <a:r>
              <a:rPr lang="nl-NL" sz="1800" u="sng" dirty="0" smtClean="0"/>
              <a:t>:</a:t>
            </a:r>
          </a:p>
          <a:p>
            <a:r>
              <a:rPr lang="nl-NL" sz="1800" dirty="0" smtClean="0"/>
              <a:t>[</a:t>
            </a:r>
            <a:r>
              <a:rPr lang="nl-NL" sz="1800" dirty="0"/>
              <a:t>1] R. </a:t>
            </a:r>
            <a:r>
              <a:rPr lang="nl-NL" sz="1800" dirty="0" err="1"/>
              <a:t>Aaij</a:t>
            </a:r>
            <a:r>
              <a:rPr lang="nl-NL" sz="1800" dirty="0"/>
              <a:t> et al., </a:t>
            </a:r>
            <a:r>
              <a:rPr lang="nl-NL" sz="1800" dirty="0" err="1"/>
              <a:t>Int.J.Mod.Phys</a:t>
            </a:r>
            <a:r>
              <a:rPr lang="nl-NL" sz="1800" dirty="0"/>
              <a:t>. A30, 1530022 (2015). </a:t>
            </a:r>
            <a:r>
              <a:rPr lang="nl-NL" sz="1800" dirty="0" smtClean="0"/>
              <a:t>                       [2] R. </a:t>
            </a:r>
            <a:r>
              <a:rPr lang="nl-NL" sz="1800" dirty="0" err="1" smtClean="0"/>
              <a:t>Aaij</a:t>
            </a:r>
            <a:r>
              <a:rPr lang="nl-NL" sz="1800" dirty="0" smtClean="0"/>
              <a:t> et al., JINST 9, 09007 (2014).                                        [3] J. </a:t>
            </a:r>
            <a:r>
              <a:rPr lang="nl-NL" sz="1800" dirty="0" err="1" smtClean="0"/>
              <a:t>Amoraal</a:t>
            </a:r>
            <a:r>
              <a:rPr lang="nl-NL" sz="1800" dirty="0" smtClean="0"/>
              <a:t> et al., </a:t>
            </a:r>
            <a:r>
              <a:rPr lang="nl-NL" sz="1800" dirty="0" err="1" smtClean="0"/>
              <a:t>Nucl.Instrum.Meth</a:t>
            </a:r>
            <a:r>
              <a:rPr lang="nl-NL" sz="1800" dirty="0" smtClean="0"/>
              <a:t>. A712, 48 (2013). </a:t>
            </a:r>
          </a:p>
          <a:p>
            <a:r>
              <a:rPr lang="nl-NL" sz="1800" dirty="0" smtClean="0"/>
              <a:t>[4] M. </a:t>
            </a:r>
            <a:r>
              <a:rPr lang="nl-NL" sz="1800" dirty="0" err="1" smtClean="0"/>
              <a:t>Adinolfi</a:t>
            </a:r>
            <a:r>
              <a:rPr lang="nl-NL" sz="1800" dirty="0" smtClean="0"/>
              <a:t> et al., </a:t>
            </a:r>
            <a:r>
              <a:rPr lang="nl-NL" sz="1800" dirty="0" err="1" smtClean="0"/>
              <a:t>Eur.Phys.J</a:t>
            </a:r>
            <a:r>
              <a:rPr lang="nl-NL" sz="1800" dirty="0" smtClean="0"/>
              <a:t>. C73, 2431 (2013).                               [5] W. Hulsbergen, </a:t>
            </a:r>
            <a:r>
              <a:rPr lang="nl-NL" sz="1800" dirty="0" err="1" smtClean="0"/>
              <a:t>Nucl.Instrum.Meth</a:t>
            </a:r>
            <a:r>
              <a:rPr lang="nl-NL" sz="1800" dirty="0" smtClean="0"/>
              <a:t>. A600, 471 (2009).      [6] R. </a:t>
            </a:r>
            <a:r>
              <a:rPr lang="nl-NL" sz="1800" dirty="0" err="1" smtClean="0"/>
              <a:t>Arink</a:t>
            </a:r>
            <a:r>
              <a:rPr lang="nl-NL" sz="1800" dirty="0" smtClean="0"/>
              <a:t> et al., LHCb-DP-2013-003. </a:t>
            </a:r>
            <a:endParaRPr lang="nl-NL" sz="1800" dirty="0"/>
          </a:p>
        </p:txBody>
      </p:sp>
      <p:sp>
        <p:nvSpPr>
          <p:cNvPr id="171" name="Rectangle 170"/>
          <p:cNvSpPr/>
          <p:nvPr/>
        </p:nvSpPr>
        <p:spPr>
          <a:xfrm>
            <a:off x="12353416" y="13917279"/>
            <a:ext cx="17250136" cy="850468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8498303" y="26062733"/>
            <a:ext cx="296388" cy="21806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28031324" y="25903876"/>
            <a:ext cx="138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Run number</a:t>
            </a:r>
            <a:endParaRPr lang="en-US" sz="1800" dirty="0"/>
          </a:p>
        </p:txBody>
      </p:sp>
      <p:sp>
        <p:nvSpPr>
          <p:cNvPr id="355" name="TextBox 354"/>
          <p:cNvSpPr txBox="1"/>
          <p:nvPr/>
        </p:nvSpPr>
        <p:spPr>
          <a:xfrm>
            <a:off x="22433136" y="8431972"/>
            <a:ext cx="200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r>
              <a:rPr lang="en-US" sz="2400" b="1" baseline="-25000" dirty="0"/>
              <a:t>s</a:t>
            </a:r>
            <a:r>
              <a:rPr lang="en-US" sz="2400" b="1" baseline="30000" dirty="0" smtClean="0"/>
              <a:t>0</a:t>
            </a:r>
            <a:r>
              <a:rPr lang="en-US" sz="2400" b="1" dirty="0" smtClean="0"/>
              <a:t> </a:t>
            </a:r>
            <a:r>
              <a:rPr lang="en-GB" sz="2400" b="1" dirty="0">
                <a:latin typeface="Times New Roman"/>
                <a:cs typeface="Times New Roman"/>
              </a:rPr>
              <a:t>→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s</a:t>
            </a:r>
            <a:r>
              <a:rPr lang="en-US" sz="2400" b="1" baseline="30000" dirty="0" smtClean="0"/>
              <a:t>-</a:t>
            </a:r>
            <a:r>
              <a:rPr lang="en-US" sz="2400" b="1" dirty="0" smtClean="0"/>
              <a:t> π</a:t>
            </a:r>
            <a:r>
              <a:rPr lang="en-US" sz="2400" b="1" baseline="30000" dirty="0" smtClean="0"/>
              <a:t>+</a:t>
            </a:r>
            <a:endParaRPr lang="en-US" sz="2400" b="1" baseline="30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9445030" y="11641219"/>
            <a:ext cx="200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/>
              <a:t>Dimuon</a:t>
            </a:r>
            <a:r>
              <a:rPr lang="en-GB" sz="2400" b="1" dirty="0" smtClean="0"/>
              <a:t> resonances</a:t>
            </a:r>
            <a:endParaRPr lang="en-US" sz="2400" b="1" baseline="30000" dirty="0"/>
          </a:p>
        </p:txBody>
      </p:sp>
      <p:pic>
        <p:nvPicPr>
          <p:cNvPr id="356" name="Picture 355" descr="1004068_01.jp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0" y="1269001"/>
            <a:ext cx="5558455" cy="3708000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>
            <a:off x="21217018" y="19047589"/>
            <a:ext cx="64379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Trigger efficiency: Run I and Run II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4099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18165</TotalTime>
  <Words>493</Words>
  <Application>Microsoft Macintosh PowerPoint</Application>
  <PresentationFormat>Custom</PresentationFormat>
  <Paragraphs>109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Physics</dc:title>
  <dc:subject/>
  <dc:creator>Paras Naik</dc:creator>
  <cp:keywords/>
  <dc:description/>
  <cp:lastModifiedBy>Claire Prouve</cp:lastModifiedBy>
  <cp:revision>879</cp:revision>
  <cp:lastPrinted>2013-11-12T15:41:46Z</cp:lastPrinted>
  <dcterms:created xsi:type="dcterms:W3CDTF">2012-05-03T11:39:54Z</dcterms:created>
  <dcterms:modified xsi:type="dcterms:W3CDTF">2016-02-26T12:40:15Z</dcterms:modified>
  <cp:category/>
</cp:coreProperties>
</file>