
<file path=[Content_Types].xml><?xml version="1.0" encoding="utf-8"?>
<Types xmlns="http://schemas.openxmlformats.org/package/2006/content-types">
  <Default Extension="xml" ContentType="application/xml"/>
  <Default Extension="pdf" ContentType="application/pdf"/>
  <Default Extension="jp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0032"/>
    <a:srgbClr val="B20225"/>
    <a:srgbClr val="B80225"/>
    <a:srgbClr val="CE0327"/>
    <a:srgbClr val="FF0421"/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06" autoAdjust="0"/>
    <p:restoredTop sz="95657" autoAdjust="0"/>
  </p:normalViewPr>
  <p:slideViewPr>
    <p:cSldViewPr snapToGrid="0" snapToObjects="1">
      <p:cViewPr>
        <p:scale>
          <a:sx n="170" d="100"/>
          <a:sy n="170" d="100"/>
        </p:scale>
        <p:origin x="11248" y="3851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emf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pdf"/><Relationship Id="rId17" Type="http://schemas.openxmlformats.org/officeDocument/2006/relationships/image" Target="../media/image15.pdf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0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368"/>
          <p:cNvSpPr/>
          <p:nvPr/>
        </p:nvSpPr>
        <p:spPr>
          <a:xfrm>
            <a:off x="557605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LHCC   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02 March 2016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Poster Session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557605" y="5421780"/>
            <a:ext cx="5969154" cy="7764699"/>
            <a:chOff x="557605" y="5529839"/>
            <a:chExt cx="5969154" cy="7764699"/>
          </a:xfrm>
        </p:grpSpPr>
        <p:sp>
          <p:nvSpPr>
            <p:cNvPr id="10" name="Freeform 9"/>
            <p:cNvSpPr/>
            <p:nvPr/>
          </p:nvSpPr>
          <p:spPr>
            <a:xfrm>
              <a:off x="557652" y="5651499"/>
              <a:ext cx="5969107" cy="76430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>
                <a:lnSpc>
                  <a:spcPct val="140000"/>
                </a:lnSpc>
                <a:buClr>
                  <a:srgbClr val="B80225"/>
                </a:buClr>
                <a:buSzPct val="80000"/>
                <a:buNone/>
              </a:pPr>
              <a:r>
                <a:rPr lang="en-GB" sz="2000" dirty="0" smtClean="0"/>
                <a:t>xxx</a:t>
              </a:r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/>
                <a:t>Increase in </a:t>
              </a:r>
              <a:r>
                <a:rPr lang="en-GB" sz="3600" dirty="0"/>
                <a:t>energy: </a:t>
              </a:r>
              <a:r>
                <a:rPr lang="en-GB" sz="3600" dirty="0" smtClean="0"/>
                <a:t/>
              </a:r>
              <a:br>
                <a:rPr lang="en-GB" sz="3600" dirty="0" smtClean="0"/>
              </a:br>
              <a:r>
                <a:rPr lang="en-GB" sz="3600" dirty="0" smtClean="0"/>
                <a:t>√</a:t>
              </a:r>
              <a:r>
                <a:rPr lang="en-GB" sz="3600" dirty="0"/>
                <a:t>s = 7(8) </a:t>
              </a:r>
              <a:r>
                <a:rPr lang="en-GB" sz="3600" dirty="0" err="1"/>
                <a:t>TeV</a:t>
              </a:r>
              <a:r>
                <a:rPr lang="en-GB" sz="3600" dirty="0"/>
                <a:t> </a:t>
              </a:r>
              <a:r>
                <a:rPr lang="en-GB" sz="3600" dirty="0" smtClean="0"/>
                <a:t>⇒ </a:t>
              </a:r>
              <a:r>
                <a:rPr lang="en-GB" sz="3600" dirty="0"/>
                <a:t>13 </a:t>
              </a:r>
              <a:r>
                <a:rPr lang="en-GB" sz="3600" dirty="0" err="1" smtClean="0"/>
                <a:t>TeV</a:t>
              </a:r>
              <a:endParaRPr lang="en-GB" sz="3600" dirty="0" smtClean="0"/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/>
                <a:t>15</a:t>
              </a:r>
              <a:r>
                <a:rPr lang="en-GB" sz="3600" dirty="0"/>
                <a:t>% increase of inelastic </a:t>
              </a:r>
              <a:r>
                <a:rPr lang="en-GB" sz="3600" dirty="0" smtClean="0"/>
                <a:t/>
              </a:r>
              <a:br>
                <a:rPr lang="en-GB" sz="3600" dirty="0" smtClean="0"/>
              </a:br>
              <a:r>
                <a:rPr lang="en-GB" sz="3600" dirty="0" smtClean="0"/>
                <a:t>collision rate</a:t>
              </a:r>
              <a:endParaRPr lang="en-GB" sz="3600" dirty="0"/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/>
                <a:t>20% increase of </a:t>
              </a:r>
              <a:r>
                <a:rPr lang="en-GB" sz="3600" dirty="0" smtClean="0"/>
                <a:t>multiplicity</a:t>
              </a:r>
              <a:br>
                <a:rPr lang="en-GB" sz="3600" dirty="0" smtClean="0"/>
              </a:br>
              <a:r>
                <a:rPr lang="en-GB" sz="3600" dirty="0" smtClean="0"/>
                <a:t> per collision</a:t>
              </a:r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/>
                <a:t>60</a:t>
              </a:r>
              <a:r>
                <a:rPr lang="en-GB" sz="3600" dirty="0"/>
                <a:t>% increase of </a:t>
              </a:r>
              <a:r>
                <a:rPr lang="en-GB" sz="3600" i="1" dirty="0" err="1"/>
                <a:t>σ</a:t>
              </a:r>
              <a:r>
                <a:rPr lang="en-GB" sz="3600" baseline="-25000" dirty="0" err="1"/>
                <a:t>bb</a:t>
              </a:r>
              <a:r>
                <a:rPr lang="en-GB" sz="3600" baseline="-25000" dirty="0"/>
                <a:t> </a:t>
              </a:r>
              <a:r>
                <a:rPr lang="en-GB" sz="3600" dirty="0" smtClean="0"/>
                <a:t> </a:t>
              </a:r>
              <a:r>
                <a:rPr lang="en-GB" sz="3600" dirty="0"/>
                <a:t>and </a:t>
              </a:r>
              <a:r>
                <a:rPr lang="en-GB" sz="3600" i="1" dirty="0" err="1"/>
                <a:t>σ</a:t>
              </a:r>
              <a:r>
                <a:rPr lang="en-GB" sz="3600" baseline="-25000" dirty="0" err="1"/>
                <a:t>cc</a:t>
              </a:r>
              <a:r>
                <a:rPr lang="en-GB" sz="3600" baseline="-25000" dirty="0" smtClean="0"/>
                <a:t> </a:t>
              </a:r>
              <a:endParaRPr lang="en-GB" sz="3600" baseline="-25000" dirty="0"/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/>
                <a:t>Reduced bunch spacing: </a:t>
              </a:r>
              <a:r>
                <a:rPr lang="en-GB" sz="3600" dirty="0" smtClean="0"/>
                <a:t/>
              </a:r>
              <a:br>
                <a:rPr lang="en-GB" sz="3600" dirty="0" smtClean="0"/>
              </a:br>
              <a:r>
                <a:rPr lang="en-GB" sz="3600" dirty="0" smtClean="0"/>
                <a:t>50 </a:t>
              </a:r>
              <a:r>
                <a:rPr lang="en-GB" sz="3600" dirty="0"/>
                <a:t>ns ⇒ 25 </a:t>
              </a:r>
              <a:r>
                <a:rPr lang="en-GB" sz="3600" dirty="0" smtClean="0"/>
                <a:t>ns</a:t>
              </a:r>
              <a:endParaRPr lang="en-GB" sz="36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605" y="5631435"/>
              <a:ext cx="5969154" cy="606290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5783" y="5529839"/>
              <a:ext cx="537564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b="1" dirty="0" smtClean="0">
                  <a:ea typeface="WenQuanYi Micro Hei" pitchFamily="2"/>
                  <a:cs typeface="Lohit Hindi" pitchFamily="2"/>
                </a:rPr>
                <a:t>New challenges in Run II</a:t>
              </a:r>
              <a:endParaRPr lang="en-US" sz="40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7014229" y="5440991"/>
            <a:ext cx="8027596" cy="7745488"/>
            <a:chOff x="7014229" y="5549048"/>
            <a:chExt cx="8027596" cy="7745488"/>
          </a:xfrm>
        </p:grpSpPr>
        <p:sp>
          <p:nvSpPr>
            <p:cNvPr id="13" name="Freeform 12"/>
            <p:cNvSpPr/>
            <p:nvPr/>
          </p:nvSpPr>
          <p:spPr>
            <a:xfrm>
              <a:off x="7020532" y="5661107"/>
              <a:ext cx="8021293" cy="763342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>
                  <a:ea typeface="WenQuanYi Micro Hei" pitchFamily="2"/>
                  <a:cs typeface="Lohit Hindi" pitchFamily="2"/>
                </a:rPr>
                <a:t>Stable quality of </a:t>
              </a:r>
              <a:r>
                <a:rPr lang="en-GB" sz="3600" dirty="0" smtClean="0">
                  <a:ea typeface="WenQuanYi Micro Hei" pitchFamily="2"/>
                  <a:cs typeface="Lohit Hindi" pitchFamily="2"/>
                </a:rPr>
                <a:t>alignment and</a:t>
              </a:r>
              <a:br>
                <a:rPr lang="en-GB" sz="3600" dirty="0" smtClean="0">
                  <a:ea typeface="WenQuanYi Micro Hei" pitchFamily="2"/>
                  <a:cs typeface="Lohit Hindi" pitchFamily="2"/>
                </a:rPr>
              </a:br>
              <a:r>
                <a:rPr lang="en-GB" sz="3600" dirty="0" smtClean="0">
                  <a:ea typeface="WenQuanYi Micro Hei" pitchFamily="2"/>
                  <a:cs typeface="Lohit Hindi" pitchFamily="2"/>
                </a:rPr>
                <a:t> calibration</a:t>
              </a:r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ea typeface="WenQuanYi Micro Hei" pitchFamily="2"/>
                  <a:cs typeface="Lohit Hindi" pitchFamily="2"/>
                </a:rPr>
                <a:t>Particle identification useable in the </a:t>
              </a:r>
              <a:br>
                <a:rPr lang="en-GB" sz="3600" dirty="0" smtClean="0">
                  <a:ea typeface="WenQuanYi Micro Hei" pitchFamily="2"/>
                  <a:cs typeface="Lohit Hindi" pitchFamily="2"/>
                </a:rPr>
              </a:br>
              <a:r>
                <a:rPr lang="en-GB" sz="3600" dirty="0" smtClean="0">
                  <a:ea typeface="WenQuanYi Micro Hei" pitchFamily="2"/>
                  <a:cs typeface="Lohit Hindi" pitchFamily="2"/>
                </a:rPr>
                <a:t>high level trigger (HLT)</a:t>
              </a:r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ea typeface="WenQuanYi Micro Hei" pitchFamily="2"/>
                  <a:cs typeface="Lohit Hindi" pitchFamily="2"/>
                </a:rPr>
                <a:t>Overall improved trigger efficiency</a:t>
              </a:r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ea typeface="WenQuanYi Micro Hei" pitchFamily="2"/>
                  <a:cs typeface="Lohit Hindi" pitchFamily="2"/>
                </a:rPr>
                <a:t>No more differences between </a:t>
              </a:r>
              <a:br>
                <a:rPr lang="en-GB" sz="3600" dirty="0" smtClean="0">
                  <a:ea typeface="WenQuanYi Micro Hei" pitchFamily="2"/>
                  <a:cs typeface="Lohit Hindi" pitchFamily="2"/>
                </a:rPr>
              </a:br>
              <a:r>
                <a:rPr lang="en-GB" sz="3600" dirty="0" smtClean="0">
                  <a:ea typeface="WenQuanYi Micro Hei" pitchFamily="2"/>
                  <a:cs typeface="Lohit Hindi" pitchFamily="2"/>
                </a:rPr>
                <a:t>online and offline</a:t>
              </a:r>
            </a:p>
            <a:p>
              <a:pPr marL="366713" indent="-366713">
                <a:lnSpc>
                  <a:spcPct val="140000"/>
                </a:lnSpc>
                <a:buClr>
                  <a:srgbClr val="B80225"/>
                </a:buClr>
                <a:buSzPct val="80000"/>
              </a:pPr>
              <a:r>
                <a:rPr lang="en-GB" sz="3600" b="0" i="0" u="none" strike="noStrike" kern="1200" dirty="0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Physics analysis directly on  trigger </a:t>
              </a:r>
              <a:br>
                <a:rPr lang="en-GB" sz="3600" b="0" i="0" u="none" strike="noStrike" kern="1200" dirty="0" smtClean="0">
                  <a:ln>
                    <a:noFill/>
                  </a:ln>
                  <a:ea typeface="WenQuanYi Micro Hei" pitchFamily="2"/>
                  <a:cs typeface="Lohit Hindi" pitchFamily="2"/>
                </a:rPr>
              </a:br>
              <a:r>
                <a:rPr lang="en-GB" sz="3600" b="0" i="0" u="none" strike="noStrike" kern="1200" dirty="0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output </a:t>
              </a:r>
              <a:r>
                <a:rPr lang="en-GB" sz="3600" b="0" i="0" u="none" strike="noStrike" kern="1200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(Turbo </a:t>
              </a:r>
              <a:r>
                <a:rPr lang="en-GB" sz="3600" b="0" i="0" u="none" strike="noStrike" kern="1200" dirty="0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Stream)</a:t>
              </a:r>
              <a:endParaRPr lang="en-GB" sz="3600" b="0" i="0" u="none" strike="noStrike" kern="1200" dirty="0">
                <a:ln>
                  <a:noFill/>
                </a:ln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4229" y="5621824"/>
              <a:ext cx="8021293" cy="630391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28937" y="5549048"/>
              <a:ext cx="800658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b="1" dirty="0" smtClean="0">
                  <a:ea typeface="WenQuanYi Micro Hei" pitchFamily="2"/>
                  <a:cs typeface="Lohit Hindi" pitchFamily="2"/>
                </a:rPr>
                <a:t>Real Time </a:t>
              </a:r>
              <a:r>
                <a:rPr lang="en-GB" sz="4000" b="1" dirty="0">
                  <a:ea typeface="WenQuanYi Micro Hei" pitchFamily="2"/>
                  <a:cs typeface="Lohit Hindi" pitchFamily="2"/>
                </a:rPr>
                <a:t>A</a:t>
              </a:r>
              <a:r>
                <a:rPr lang="en-GB" sz="4000" b="1" dirty="0" smtClean="0">
                  <a:ea typeface="WenQuanYi Micro Hei" pitchFamily="2"/>
                  <a:cs typeface="Lohit Hindi" pitchFamily="2"/>
                </a:rPr>
                <a:t>lignment and Calibration</a:t>
              </a:r>
              <a:endParaRPr lang="en-US" sz="40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0090319" y="13568907"/>
            <a:ext cx="11005956" cy="8580277"/>
            <a:chOff x="9893318" y="13736490"/>
            <a:chExt cx="11005956" cy="8580277"/>
          </a:xfrm>
        </p:grpSpPr>
        <p:sp>
          <p:nvSpPr>
            <p:cNvPr id="150" name="Freeform 149"/>
            <p:cNvSpPr/>
            <p:nvPr/>
          </p:nvSpPr>
          <p:spPr>
            <a:xfrm>
              <a:off x="9948015" y="13806631"/>
              <a:ext cx="10951259" cy="851013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pic>
          <p:nvPicPr>
            <p:cNvPr id="2" name="Picture 1" descr="LHCb_Trigger_RunI_May2015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103" y="14383702"/>
              <a:ext cx="4989749" cy="7595507"/>
            </a:xfrm>
            <a:prstGeom prst="rect">
              <a:avLst/>
            </a:prstGeom>
          </p:spPr>
        </p:pic>
        <p:pic>
          <p:nvPicPr>
            <p:cNvPr id="3" name="Picture 2" descr="LHCb_Trigger_RunII_May2015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7573" y="14407622"/>
              <a:ext cx="5009264" cy="76252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04106" y="13761309"/>
              <a:ext cx="10965420" cy="425275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93318" y="13832186"/>
              <a:ext cx="10976207" cy="606290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978201" y="13736490"/>
              <a:ext cx="48639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b="1" dirty="0" smtClean="0">
                  <a:ea typeface="WenQuanYi Micro Hei" pitchFamily="2"/>
                  <a:cs typeface="Lohit Hindi" pitchFamily="2"/>
                </a:rPr>
                <a:t>LHCb Trigger Schemes</a:t>
              </a:r>
              <a:endParaRPr lang="en-US" sz="4000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5801226" y="23281411"/>
            <a:ext cx="53399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RICH1 Stability</a:t>
            </a:r>
            <a:endParaRPr lang="en-US" sz="3200" b="1" dirty="0"/>
          </a:p>
        </p:txBody>
      </p:sp>
      <p:grpSp>
        <p:nvGrpSpPr>
          <p:cNvPr id="381" name="Group 380"/>
          <p:cNvGrpSpPr/>
          <p:nvPr/>
        </p:nvGrpSpPr>
        <p:grpSpPr>
          <a:xfrm>
            <a:off x="557605" y="30298846"/>
            <a:ext cx="14301497" cy="5860508"/>
            <a:chOff x="557605" y="30352190"/>
            <a:chExt cx="14301497" cy="5860508"/>
          </a:xfrm>
        </p:grpSpPr>
        <p:sp>
          <p:nvSpPr>
            <p:cNvPr id="22" name="Freeform 21"/>
            <p:cNvSpPr/>
            <p:nvPr/>
          </p:nvSpPr>
          <p:spPr>
            <a:xfrm>
              <a:off x="557605" y="30423312"/>
              <a:ext cx="14301496" cy="578938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>
                <a:lnSpc>
                  <a:spcPct val="130000"/>
                </a:lnSpc>
                <a:buClr>
                  <a:srgbClr val="B80225"/>
                </a:buClr>
                <a:buSzPct val="80000"/>
                <a:buNone/>
              </a:pPr>
              <a:r>
                <a:rPr lang="en-GB" sz="1400" b="0" i="0" u="none" strike="noStrike" kern="1200" dirty="0" err="1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xx</a:t>
              </a:r>
              <a:r>
                <a:rPr lang="en-GB" sz="1100" b="0" i="0" u="none" strike="noStrike" kern="1200" dirty="0" err="1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xss</a:t>
              </a:r>
              <a:r>
                <a:rPr lang="en-GB" sz="1400" b="0" i="0" u="none" strike="noStrike" kern="1200" dirty="0" err="1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sss</a:t>
              </a:r>
              <a:endParaRPr lang="en-GB" sz="1400" b="0" i="0" u="none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endParaRPr>
            </a:p>
            <a:p>
              <a:pPr>
                <a:lnSpc>
                  <a:spcPct val="130000"/>
                </a:lnSpc>
                <a:buClr>
                  <a:srgbClr val="B80225"/>
                </a:buClr>
                <a:buSzPct val="80000"/>
                <a:buNone/>
              </a:pPr>
              <a:r>
                <a:rPr lang="en-GB" sz="3600" b="0" i="0" u="sng" strike="noStrike" kern="1200" dirty="0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Position and orientation of the </a:t>
              </a:r>
              <a:r>
                <a:rPr lang="en-GB" sz="3600" u="sng" dirty="0" smtClean="0">
                  <a:ea typeface="WenQuanYi Micro Hei" pitchFamily="2"/>
                  <a:cs typeface="Lohit Hindi" pitchFamily="2"/>
                </a:rPr>
                <a:t>full </a:t>
              </a:r>
              <a:r>
                <a:rPr lang="en-GB" sz="3600" b="0" i="0" u="sng" strike="noStrike" kern="1200" dirty="0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tracking system</a:t>
              </a:r>
              <a:r>
                <a:rPr lang="en-GB" sz="3600" b="0" i="0" strike="noStrike" kern="1200" dirty="0" smtClean="0">
                  <a:ln>
                    <a:noFill/>
                  </a:ln>
                  <a:ea typeface="WenQuanYi Micro Hei" pitchFamily="2"/>
                  <a:cs typeface="Lohit Hindi" pitchFamily="2"/>
                </a:rPr>
                <a:t> (700 elements)</a:t>
              </a:r>
            </a:p>
            <a:p>
              <a:pPr>
                <a:lnSpc>
                  <a:spcPct val="130000"/>
                </a:lnSpc>
                <a:buClr>
                  <a:srgbClr val="B80225"/>
                </a:buClr>
                <a:buSzPct val="80000"/>
                <a:buNone/>
              </a:pPr>
              <a:r>
                <a:rPr lang="en-US" sz="3600" dirty="0" err="1" smtClean="0"/>
                <a:t>Minimisation</a:t>
              </a:r>
              <a:r>
                <a:rPr lang="en-US" sz="3600" dirty="0" smtClean="0"/>
                <a:t> of residual of </a:t>
              </a:r>
              <a:r>
                <a:rPr lang="en-US" sz="3600" dirty="0" err="1" smtClean="0"/>
                <a:t>Kalman</a:t>
              </a:r>
              <a:r>
                <a:rPr lang="en-US" sz="3600" dirty="0" smtClean="0"/>
                <a:t> track fit using additional constraints</a:t>
              </a:r>
              <a:endParaRPr lang="en-US" sz="1800" dirty="0" smtClean="0"/>
            </a:p>
            <a:p>
              <a:pPr marL="449263" indent="-449263">
                <a:lnSpc>
                  <a:spcPct val="130000"/>
                </a:lnSpc>
                <a:buClr>
                  <a:srgbClr val="B20225"/>
                </a:buClr>
                <a:buSzPct val="80000"/>
              </a:pPr>
              <a:r>
                <a:rPr lang="en-US" sz="3600" dirty="0" smtClean="0"/>
                <a:t>Independent alignments:</a:t>
              </a:r>
            </a:p>
            <a:p>
              <a:pPr marL="534988" lvl="1" indent="-358775">
                <a:lnSpc>
                  <a:spcPct val="130000"/>
                </a:lnSpc>
                <a:buClr>
                  <a:srgbClr val="FE0032"/>
                </a:buClr>
                <a:buSzPct val="80000"/>
                <a:tabLst>
                  <a:tab pos="625475" algn="l"/>
                </a:tabLst>
              </a:pPr>
              <a:r>
                <a:rPr lang="en-US" sz="3600" dirty="0" smtClean="0"/>
                <a:t>VELO: updated every </a:t>
              </a:r>
              <a:r>
                <a:rPr lang="en-US" sz="3600" dirty="0">
                  <a:latin typeface="Apple Chancery"/>
                  <a:cs typeface="Apple Chancery"/>
                </a:rPr>
                <a:t>O</a:t>
              </a:r>
              <a:r>
                <a:rPr lang="en-US" sz="3600" dirty="0"/>
                <a:t>(</a:t>
              </a:r>
              <a:r>
                <a:rPr lang="en-US" sz="3600" dirty="0" smtClean="0"/>
                <a:t>1) fills</a:t>
              </a:r>
            </a:p>
            <a:p>
              <a:pPr marL="534988" lvl="1" indent="-358775">
                <a:lnSpc>
                  <a:spcPct val="130000"/>
                </a:lnSpc>
                <a:buClr>
                  <a:srgbClr val="FE0032"/>
                </a:buClr>
                <a:buSzPct val="80000"/>
              </a:pPr>
              <a:r>
                <a:rPr lang="en-US" sz="3600" dirty="0" smtClean="0"/>
                <a:t>Tracker</a:t>
              </a:r>
              <a:r>
                <a:rPr lang="en-US" sz="3600" dirty="0"/>
                <a:t>: </a:t>
              </a:r>
              <a:r>
                <a:rPr lang="en-US" sz="3600" dirty="0" smtClean="0"/>
                <a:t>updated every </a:t>
              </a:r>
              <a:r>
                <a:rPr lang="en-US" sz="3600" dirty="0">
                  <a:latin typeface="Apple Chancery"/>
                  <a:cs typeface="Apple Chancery"/>
                </a:rPr>
                <a:t>O</a:t>
              </a:r>
              <a:r>
                <a:rPr lang="en-US" sz="3600" dirty="0"/>
                <a:t>(1</a:t>
              </a:r>
              <a:r>
                <a:rPr lang="en-US" sz="3600" dirty="0" smtClean="0"/>
                <a:t>) weeks</a:t>
              </a:r>
              <a:endParaRPr lang="en-US" sz="3600" dirty="0"/>
            </a:p>
            <a:p>
              <a:pPr marL="534988" lvl="1" indent="-358775">
                <a:lnSpc>
                  <a:spcPct val="130000"/>
                </a:lnSpc>
                <a:buClr>
                  <a:srgbClr val="FE0032"/>
                </a:buClr>
                <a:buSzPct val="80000"/>
              </a:pPr>
              <a:r>
                <a:rPr lang="en-US" sz="3600" dirty="0" err="1" smtClean="0"/>
                <a:t>Muon</a:t>
              </a:r>
              <a:r>
                <a:rPr lang="en-US" sz="3600" dirty="0" smtClean="0"/>
                <a:t>: updated </a:t>
              </a:r>
              <a:r>
                <a:rPr lang="en-US" sz="3600" dirty="0">
                  <a:latin typeface="Apple Chancery"/>
                  <a:cs typeface="Apple Chancery"/>
                </a:rPr>
                <a:t>O</a:t>
              </a:r>
              <a:r>
                <a:rPr lang="en-US" sz="3600" dirty="0"/>
                <a:t>(1</a:t>
              </a:r>
              <a:r>
                <a:rPr lang="en-US" sz="3600" dirty="0" smtClean="0"/>
                <a:t>) per year</a:t>
              </a:r>
            </a:p>
            <a:p>
              <a:pPr marL="534988" lvl="1" indent="-358775">
                <a:lnSpc>
                  <a:spcPct val="130000"/>
                </a:lnSpc>
                <a:buClr>
                  <a:srgbClr val="FE0032"/>
                </a:buClr>
                <a:buSzPct val="80000"/>
              </a:pPr>
              <a:r>
                <a:rPr lang="en-US" sz="3600" dirty="0" smtClean="0">
                  <a:latin typeface="Times New Roman"/>
                  <a:cs typeface="Times New Roman"/>
                </a:rPr>
                <a:t>~</a:t>
              </a:r>
              <a:r>
                <a:rPr lang="en-US" sz="3600" dirty="0" smtClean="0"/>
                <a:t>7 minutes per task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605" y="30445990"/>
              <a:ext cx="14301497" cy="631689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7456" y="30352190"/>
              <a:ext cx="1195091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/>
                <a:t>Tracker </a:t>
              </a:r>
              <a:r>
                <a:rPr lang="en-US" sz="4000" b="1" dirty="0"/>
                <a:t>A</a:t>
              </a:r>
              <a:r>
                <a:rPr lang="en-US" sz="4000" b="1" dirty="0" smtClean="0"/>
                <a:t>lignment: VELO, Tracker, </a:t>
              </a:r>
              <a:r>
                <a:rPr lang="en-US" sz="4000" b="1" dirty="0" err="1" smtClean="0"/>
                <a:t>Muon</a:t>
              </a:r>
              <a:r>
                <a:rPr lang="en-US" sz="4000" b="1" dirty="0" smtClean="0"/>
                <a:t> System</a:t>
              </a:r>
              <a:endParaRPr lang="en-US" sz="4000" b="1" dirty="0"/>
            </a:p>
          </p:txBody>
        </p:sp>
        <p:pic>
          <p:nvPicPr>
            <p:cNvPr id="81" name="Picture 80" descr="Velo_stability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" r="3979"/>
            <a:stretch/>
          </p:blipFill>
          <p:spPr>
            <a:xfrm>
              <a:off x="8792654" y="32762872"/>
              <a:ext cx="5884746" cy="3376969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9329149" y="32409234"/>
              <a:ext cx="359074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VELO Stability</a:t>
              </a:r>
              <a:endParaRPr lang="en-US" sz="3200" b="1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57605" y="1194573"/>
            <a:ext cx="29160000" cy="3844779"/>
            <a:chOff x="557606" y="1194573"/>
            <a:chExt cx="29160000" cy="3844779"/>
          </a:xfrm>
        </p:grpSpPr>
        <p:sp>
          <p:nvSpPr>
            <p:cNvPr id="367" name="Freeform 366"/>
            <p:cNvSpPr/>
            <p:nvPr/>
          </p:nvSpPr>
          <p:spPr>
            <a:xfrm>
              <a:off x="557606" y="1194573"/>
              <a:ext cx="29160000" cy="38447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E0032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/>
            <a:p>
              <a:pPr lvl="0" hangingPunct="0"/>
              <a:r>
                <a:rPr lang="en-US" sz="8000" b="1" dirty="0" smtClean="0">
                  <a:latin typeface="Liberation sans"/>
                  <a:cs typeface="Liberation sans"/>
                </a:rPr>
                <a:t>                      </a:t>
              </a:r>
              <a:r>
                <a:rPr lang="en-US" sz="8000" b="1" dirty="0" smtClean="0">
                  <a:solidFill>
                    <a:srgbClr val="B20225"/>
                  </a:solidFill>
                  <a:latin typeface="Liberation sans"/>
                  <a:cs typeface="Liberation sans"/>
                </a:rPr>
                <a:t>Novel </a:t>
              </a:r>
              <a:r>
                <a:rPr lang="en-US" sz="8000" b="1" dirty="0">
                  <a:solidFill>
                    <a:srgbClr val="B20225"/>
                  </a:solidFill>
                  <a:latin typeface="Liberation sans"/>
                  <a:cs typeface="Liberation sans"/>
                </a:rPr>
                <a:t>R</a:t>
              </a:r>
              <a:r>
                <a:rPr lang="en-US" sz="8000" b="1" dirty="0" smtClean="0">
                  <a:solidFill>
                    <a:srgbClr val="B20225"/>
                  </a:solidFill>
                  <a:latin typeface="Liberation sans"/>
                  <a:cs typeface="Liberation sans"/>
                </a:rPr>
                <a:t>eal</a:t>
              </a:r>
              <a:r>
                <a:rPr lang="en-US" sz="8000" b="1" dirty="0">
                  <a:solidFill>
                    <a:srgbClr val="B20225"/>
                  </a:solidFill>
                  <a:latin typeface="Liberation sans"/>
                  <a:cs typeface="Liberation sans"/>
                </a:rPr>
                <a:t>-time </a:t>
              </a:r>
              <a:r>
                <a:rPr lang="en-US" sz="8000" b="1" dirty="0" smtClean="0">
                  <a:solidFill>
                    <a:srgbClr val="B20225"/>
                  </a:solidFill>
                  <a:latin typeface="Liberation sans"/>
                  <a:cs typeface="Liberation sans"/>
                </a:rPr>
                <a:t>Calibration </a:t>
              </a:r>
              <a:r>
                <a:rPr lang="en-US" sz="8000" b="1" dirty="0">
                  <a:solidFill>
                    <a:srgbClr val="B20225"/>
                  </a:solidFill>
                  <a:latin typeface="Liberation sans"/>
                  <a:cs typeface="Liberation sans"/>
                </a:rPr>
                <a:t>and </a:t>
              </a:r>
              <a:r>
                <a:rPr lang="en-US" sz="8000" b="1" dirty="0" smtClean="0">
                  <a:solidFill>
                    <a:srgbClr val="B20225"/>
                  </a:solidFill>
                  <a:latin typeface="Liberation sans"/>
                  <a:cs typeface="Liberation sans"/>
                </a:rPr>
                <a:t>Alignment </a:t>
              </a:r>
              <a:br>
                <a:rPr lang="en-US" sz="8000" b="1" dirty="0" smtClean="0">
                  <a:solidFill>
                    <a:srgbClr val="B20225"/>
                  </a:solidFill>
                  <a:latin typeface="Liberation sans"/>
                  <a:cs typeface="Liberation sans"/>
                </a:rPr>
              </a:br>
              <a:r>
                <a:rPr lang="en-US" sz="8000" b="1" dirty="0" smtClean="0">
                  <a:solidFill>
                    <a:srgbClr val="B20225"/>
                  </a:solidFill>
                  <a:latin typeface="Liberation sans"/>
                  <a:cs typeface="Liberation sans"/>
                </a:rPr>
                <a:t>                      Procedure for </a:t>
              </a:r>
              <a:r>
                <a:rPr lang="en-US" sz="8000" b="1" dirty="0">
                  <a:solidFill>
                    <a:srgbClr val="B20225"/>
                  </a:solidFill>
                  <a:latin typeface="Liberation sans"/>
                  <a:cs typeface="Liberation sans"/>
                </a:rPr>
                <a:t>LHCb Run II</a:t>
              </a:r>
              <a:endParaRPr lang="en-GB" sz="2000" b="1" u="none" strike="noStrike" kern="1200" dirty="0" smtClean="0">
                <a:ln>
                  <a:noFill/>
                </a:ln>
                <a:solidFill>
                  <a:srgbClr val="B20225"/>
                </a:solidFill>
                <a:latin typeface="Liberation sans"/>
                <a:ea typeface="WenQuanYi Micro Hei" pitchFamily="2"/>
                <a:cs typeface="Liberation sans"/>
              </a:endParaRP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4000" b="1" i="0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              </a:t>
              </a:r>
              <a:r>
                <a:rPr lang="en-GB" sz="4000" b="1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</a:t>
              </a:r>
              <a:r>
                <a:rPr lang="en-GB" sz="4000" b="1" i="0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Claire Prouve,</a:t>
              </a:r>
              <a:r>
                <a:rPr lang="en-GB" sz="4000" b="0" i="0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on behalf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of the LHCb collaboration</a:t>
              </a:r>
              <a:b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</a:b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	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University of Bristol</a:t>
              </a:r>
              <a:endParaRPr lang="en-GB" sz="40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pic>
          <p:nvPicPr>
            <p:cNvPr id="356" name="Picture 355" descr="1004068_01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20" y="1269001"/>
              <a:ext cx="5558455" cy="3708000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15379684" y="34597492"/>
            <a:ext cx="14337922" cy="6528082"/>
            <a:chOff x="15432422" y="34461689"/>
            <a:chExt cx="14306985" cy="6528082"/>
          </a:xfrm>
        </p:grpSpPr>
        <p:sp>
          <p:nvSpPr>
            <p:cNvPr id="37" name="Freeform 36"/>
            <p:cNvSpPr/>
            <p:nvPr/>
          </p:nvSpPr>
          <p:spPr>
            <a:xfrm>
              <a:off x="15432423" y="34553595"/>
              <a:ext cx="14306984" cy="643617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361950" indent="-361950">
                <a:lnSpc>
                  <a:spcPct val="120000"/>
                </a:lnSpc>
                <a:buNone/>
              </a:pPr>
              <a:r>
                <a:rPr lang="en-US" sz="1800" dirty="0" smtClean="0"/>
                <a:t>ccc</a:t>
              </a:r>
            </a:p>
            <a:p>
              <a:pPr marL="361950" indent="-361950">
                <a:lnSpc>
                  <a:spcPct val="120000"/>
                </a:lnSpc>
                <a:buNone/>
              </a:pPr>
              <a:r>
                <a:rPr lang="en-US" sz="3600" u="sng" dirty="0" smtClean="0"/>
                <a:t>Relative calibration for each cell</a:t>
              </a:r>
            </a:p>
            <a:p>
              <a:pPr marL="361950" indent="-361950">
                <a:lnSpc>
                  <a:spcPct val="120000"/>
                </a:lnSpc>
                <a:buClr>
                  <a:srgbClr val="B20225"/>
                </a:buClr>
                <a:buSzPct val="80000"/>
              </a:pPr>
              <a:r>
                <a:rPr lang="en-US" sz="3600" dirty="0" smtClean="0"/>
                <a:t>Occupancy method and LED monitoring system:</a:t>
              </a:r>
              <a:r>
                <a:rPr lang="en-US" sz="3600" dirty="0"/>
                <a:t/>
              </a:r>
              <a:br>
                <a:rPr lang="en-US" sz="3600" dirty="0"/>
              </a:br>
              <a:r>
                <a:rPr lang="en-US" sz="3600" dirty="0" smtClean="0"/>
                <a:t>adjustment of high voltage settings to </a:t>
              </a:r>
              <a:br>
                <a:rPr lang="en-US" sz="3600" dirty="0" smtClean="0"/>
              </a:br>
              <a:r>
                <a:rPr lang="en-US" sz="3600" dirty="0" smtClean="0"/>
                <a:t>compensate for the aging of the detector</a:t>
              </a:r>
            </a:p>
            <a:p>
              <a:pPr marL="361950" indent="-361950">
                <a:lnSpc>
                  <a:spcPct val="120000"/>
                </a:lnSpc>
                <a:buClr>
                  <a:srgbClr val="B20225"/>
                </a:buClr>
                <a:buSzPct val="80000"/>
              </a:pPr>
              <a:r>
                <a:rPr lang="en-US" sz="3600" dirty="0" smtClean="0"/>
                <a:t>Updated per fill</a:t>
              </a:r>
            </a:p>
            <a:p>
              <a:pPr marL="361950" indent="-361950">
                <a:lnSpc>
                  <a:spcPct val="120000"/>
                </a:lnSpc>
                <a:buClr>
                  <a:srgbClr val="B20225"/>
                </a:buClr>
                <a:buSzPct val="80000"/>
              </a:pPr>
              <a:endParaRPr lang="en-US" sz="1800" dirty="0" smtClean="0"/>
            </a:p>
            <a:p>
              <a:pPr marL="361950" indent="-361950">
                <a:lnSpc>
                  <a:spcPct val="120000"/>
                </a:lnSpc>
                <a:buNone/>
              </a:pPr>
              <a:r>
                <a:rPr lang="en-US" sz="3600" u="sng" dirty="0" smtClean="0"/>
                <a:t>Calibrate to the neutral π mass</a:t>
              </a:r>
              <a:endParaRPr lang="en-US" sz="3600" dirty="0"/>
            </a:p>
            <a:p>
              <a:pPr marL="361950" indent="-361950">
                <a:lnSpc>
                  <a:spcPct val="120000"/>
                </a:lnSpc>
                <a:buClr>
                  <a:srgbClr val="B20225"/>
                </a:buClr>
                <a:buSzPct val="80000"/>
              </a:pPr>
              <a:r>
                <a:rPr lang="en-US" sz="3600" dirty="0"/>
                <a:t>Fit the </a:t>
              </a:r>
              <a:r>
                <a:rPr lang="en-US" sz="3600" dirty="0" smtClean="0"/>
                <a:t>π</a:t>
              </a:r>
              <a:r>
                <a:rPr lang="en-US" sz="3600" baseline="30000" dirty="0" smtClean="0"/>
                <a:t>0</a:t>
              </a:r>
              <a:r>
                <a:rPr lang="en-US" sz="3600" dirty="0" smtClean="0"/>
                <a:t> </a:t>
              </a:r>
              <a:r>
                <a:rPr lang="en-US" sz="3600" dirty="0"/>
                <a:t>mass distribution for each cell  </a:t>
              </a:r>
              <a:r>
                <a:rPr lang="en-US" sz="3600" dirty="0" smtClean="0"/>
                <a:t>for π</a:t>
              </a:r>
              <a:r>
                <a:rPr lang="en-US" sz="3600" baseline="30000" dirty="0" smtClean="0"/>
                <a:t>0   </a:t>
              </a:r>
              <a:r>
                <a:rPr lang="en-US" sz="3600" dirty="0" err="1" smtClean="0"/>
                <a:t>γγ</a:t>
              </a:r>
              <a:endParaRPr lang="en-US" sz="3600" dirty="0"/>
            </a:p>
            <a:p>
              <a:pPr marL="361950" indent="-361950">
                <a:lnSpc>
                  <a:spcPct val="120000"/>
                </a:lnSpc>
                <a:buClr>
                  <a:srgbClr val="B20225"/>
                </a:buClr>
                <a:buSzPct val="80000"/>
              </a:pPr>
              <a:r>
                <a:rPr lang="en-US" sz="3600" dirty="0" smtClean="0"/>
                <a:t>Run on the HLT-farm during TS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432422" y="34582899"/>
              <a:ext cx="14267078" cy="589494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455100" y="34461689"/>
              <a:ext cx="5799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/>
                <a:t>Calorimeter Calibration</a:t>
              </a:r>
              <a:endParaRPr lang="en-US" sz="4000" b="1" dirty="0"/>
            </a:p>
          </p:txBody>
        </p:sp>
        <p:pic>
          <p:nvPicPr>
            <p:cNvPr id="45" name="Picture 44" descr="Screen Shot 2016-02-24 at 14.29.11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63"/>
            <a:stretch/>
          </p:blipFill>
          <p:spPr>
            <a:xfrm>
              <a:off x="25856733" y="38179116"/>
              <a:ext cx="3760363" cy="2680596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>
              <a:off x="24486677" y="39875011"/>
              <a:ext cx="2693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8"/>
            <a:srcRect t="50338" b="2699"/>
            <a:stretch/>
          </p:blipFill>
          <p:spPr>
            <a:xfrm>
              <a:off x="25419590" y="35381559"/>
              <a:ext cx="4187618" cy="2340505"/>
            </a:xfrm>
            <a:prstGeom prst="rect">
              <a:avLst/>
            </a:prstGeom>
          </p:spPr>
        </p:pic>
        <p:sp>
          <p:nvSpPr>
            <p:cNvPr id="154" name="TextBox 153"/>
            <p:cNvSpPr txBox="1"/>
            <p:nvPr/>
          </p:nvSpPr>
          <p:spPr>
            <a:xfrm>
              <a:off x="25905891" y="37802494"/>
              <a:ext cx="359074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π</a:t>
              </a:r>
              <a:r>
                <a:rPr lang="en-US" sz="3200" b="1" baseline="30000" dirty="0" smtClean="0"/>
                <a:t>0</a:t>
              </a:r>
              <a:r>
                <a:rPr lang="en-US" sz="3200" baseline="30000" dirty="0" smtClean="0"/>
                <a:t> </a:t>
              </a:r>
              <a:r>
                <a:rPr lang="en-US" sz="3200" b="1" dirty="0" smtClean="0"/>
                <a:t>calibration</a:t>
              </a:r>
              <a:endParaRPr lang="en-US" sz="3200" b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453456" y="35006803"/>
              <a:ext cx="359074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LED average</a:t>
              </a:r>
              <a:endParaRPr lang="en-US" sz="3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620420" y="40700658"/>
              <a:ext cx="325116" cy="138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flipH="1" flipV="1">
              <a:off x="28057742" y="40710818"/>
              <a:ext cx="694758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8078062" y="40589150"/>
              <a:ext cx="144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m(</a:t>
              </a:r>
              <a:r>
                <a:rPr lang="en-US" sz="1800" dirty="0" err="1" smtClean="0"/>
                <a:t>γγ</a:t>
              </a:r>
              <a:r>
                <a:rPr lang="en-US" sz="1800" dirty="0" smtClean="0"/>
                <a:t>)/[MeV]</a:t>
              </a:r>
              <a:endParaRPr lang="en-US" sz="1800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5383310" y="29206722"/>
            <a:ext cx="14465319" cy="5015582"/>
            <a:chOff x="15383310" y="29254783"/>
            <a:chExt cx="14465319" cy="5015582"/>
          </a:xfrm>
        </p:grpSpPr>
        <p:sp>
          <p:nvSpPr>
            <p:cNvPr id="29" name="Rectangle 28"/>
            <p:cNvSpPr/>
            <p:nvPr/>
          </p:nvSpPr>
          <p:spPr>
            <a:xfrm>
              <a:off x="15645511" y="31818101"/>
              <a:ext cx="13518643" cy="606290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5383310" y="29348111"/>
              <a:ext cx="14334295" cy="49222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>
                <a:lnSpc>
                  <a:spcPct val="110000"/>
                </a:lnSpc>
                <a:buClr>
                  <a:srgbClr val="B20225"/>
                </a:buClr>
                <a:buSzPct val="80000"/>
                <a:buNone/>
              </a:pPr>
              <a:endParaRPr lang="en-US" sz="2000" u="sng" dirty="0" smtClean="0"/>
            </a:p>
            <a:p>
              <a:pPr marL="361950" indent="-361950">
                <a:lnSpc>
                  <a:spcPct val="110000"/>
                </a:lnSpc>
                <a:buClr>
                  <a:srgbClr val="B20225"/>
                </a:buClr>
                <a:buSzPct val="80000"/>
              </a:pPr>
              <a:r>
                <a:rPr lang="en-US" sz="3600" u="sng" dirty="0" smtClean="0"/>
                <a:t>Refractive index calibration:</a:t>
              </a:r>
              <a:r>
                <a:rPr lang="en-US" sz="3600" dirty="0" smtClean="0"/>
                <a:t> Fit to the</a:t>
              </a:r>
              <a:br>
                <a:rPr lang="en-US" sz="3600" dirty="0" smtClean="0"/>
              </a:br>
              <a:r>
                <a:rPr lang="en-US" sz="3600" dirty="0" smtClean="0"/>
                <a:t>reconstructed-expected Cherenkov angle yields </a:t>
              </a:r>
              <a:br>
                <a:rPr lang="en-US" sz="3600" dirty="0" smtClean="0"/>
              </a:br>
              <a:r>
                <a:rPr lang="en-US" sz="3600" dirty="0" smtClean="0"/>
                <a:t>scale factor for the refractive index</a:t>
              </a:r>
            </a:p>
            <a:p>
              <a:pPr marL="571500" indent="-571500">
                <a:lnSpc>
                  <a:spcPct val="110000"/>
                </a:lnSpc>
                <a:buClr>
                  <a:srgbClr val="B20225"/>
                </a:buClr>
                <a:buSzPct val="80000"/>
              </a:pPr>
              <a:endParaRPr lang="en-US" sz="1500" u="sng" dirty="0" smtClean="0"/>
            </a:p>
            <a:p>
              <a:pPr marL="361950" indent="-361950">
                <a:lnSpc>
                  <a:spcPct val="110000"/>
                </a:lnSpc>
                <a:buClr>
                  <a:srgbClr val="B20225"/>
                </a:buClr>
                <a:buSzPct val="80000"/>
              </a:pPr>
              <a:r>
                <a:rPr lang="en-US" sz="3600" u="sng" dirty="0" smtClean="0"/>
                <a:t>HPD image calibration: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Sobel</a:t>
              </a:r>
              <a:r>
                <a:rPr lang="en-US" sz="3600" dirty="0" smtClean="0"/>
                <a:t> filter applied to</a:t>
              </a:r>
              <a:br>
                <a:rPr lang="en-US" sz="3600" dirty="0" smtClean="0"/>
              </a:br>
              <a:r>
                <a:rPr lang="en-US" sz="3600" dirty="0" smtClean="0"/>
                <a:t>each HPD and used to provide calibration</a:t>
              </a:r>
            </a:p>
            <a:p>
              <a:pPr marL="571500" indent="-571500">
                <a:lnSpc>
                  <a:spcPct val="110000"/>
                </a:lnSpc>
                <a:buClr>
                  <a:srgbClr val="B20225"/>
                </a:buClr>
                <a:buSzPct val="80000"/>
              </a:pPr>
              <a:endParaRPr lang="en-US" sz="1500" dirty="0" smtClean="0"/>
            </a:p>
            <a:p>
              <a:pPr marL="361950" indent="-361950">
                <a:lnSpc>
                  <a:spcPct val="110000"/>
                </a:lnSpc>
                <a:buClr>
                  <a:srgbClr val="B20225"/>
                </a:buClr>
                <a:buSzPct val="80000"/>
              </a:pPr>
              <a:r>
                <a:rPr lang="en-US" sz="3600" dirty="0" smtClean="0"/>
                <a:t>Updated every run</a:t>
              </a:r>
              <a:endParaRPr lang="en-US" sz="3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432422" y="29359449"/>
              <a:ext cx="14334293" cy="606290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32422" y="29254783"/>
              <a:ext cx="4265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/>
                <a:t>RICH Calibration</a:t>
              </a:r>
              <a:endParaRPr lang="en-US" sz="4000" b="1" dirty="0"/>
            </a:p>
          </p:txBody>
        </p:sp>
        <p:pic>
          <p:nvPicPr>
            <p:cNvPr id="35" name="Picture 34" descr="Screen Shot 2016-02-24 at 12.04.12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" t="6658" r="2383" b="4230"/>
            <a:stretch/>
          </p:blipFill>
          <p:spPr>
            <a:xfrm>
              <a:off x="25699022" y="32593245"/>
              <a:ext cx="3920273" cy="1587635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25610746" y="32122345"/>
              <a:ext cx="359074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HPD image</a:t>
              </a:r>
              <a:endParaRPr lang="en-US" sz="3200" b="1" dirty="0"/>
            </a:p>
          </p:txBody>
        </p:sp>
        <p:pic>
          <p:nvPicPr>
            <p:cNvPr id="149" name="Picture 148" descr="Screen Shot 2016-02-25 at 18.00.42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7"/>
            <a:stretch/>
          </p:blipFill>
          <p:spPr>
            <a:xfrm>
              <a:off x="26307609" y="30258810"/>
              <a:ext cx="3332781" cy="1969787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26257888" y="29815480"/>
              <a:ext cx="359074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RICH1 scale factor</a:t>
              </a:r>
              <a:endParaRPr lang="en-US" sz="3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492833" y="32140158"/>
              <a:ext cx="1081374" cy="21058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8292933" y="31981411"/>
              <a:ext cx="155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Run number</a:t>
              </a:r>
              <a:endParaRPr lang="en-US" sz="1800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5529296" y="5436720"/>
            <a:ext cx="14188309" cy="7749759"/>
            <a:chOff x="15529296" y="5544779"/>
            <a:chExt cx="14188309" cy="7749759"/>
          </a:xfrm>
        </p:grpSpPr>
        <p:sp>
          <p:nvSpPr>
            <p:cNvPr id="63" name="Freeform 62"/>
            <p:cNvSpPr/>
            <p:nvPr/>
          </p:nvSpPr>
          <p:spPr>
            <a:xfrm>
              <a:off x="15529296" y="5651499"/>
              <a:ext cx="14188309" cy="76430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>
                <a:lnSpc>
                  <a:spcPct val="120000"/>
                </a:lnSpc>
                <a:buClr>
                  <a:srgbClr val="B80225"/>
                </a:buClr>
                <a:buSzPct val="80000"/>
                <a:buNone/>
              </a:pPr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Detector P</a:t>
              </a:r>
              <a:endParaRPr lang="en-GB" sz="40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5563525" y="5661108"/>
              <a:ext cx="14121921" cy="580885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541677" y="5544779"/>
              <a:ext cx="853573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b="1" dirty="0" smtClean="0">
                  <a:ea typeface="WenQuanYi Micro Hei" pitchFamily="2"/>
                  <a:cs typeface="Lohit Hindi" pitchFamily="2"/>
                </a:rPr>
                <a:t>Performance of the LHCb Detector</a:t>
              </a:r>
              <a:endParaRPr lang="en-US" sz="4000" dirty="0"/>
            </a:p>
          </p:txBody>
        </p:sp>
        <p:pic>
          <p:nvPicPr>
            <p:cNvPr id="59" name="Picture 58" descr="gene-2008-002.jp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" t="25532" b="3662"/>
            <a:stretch/>
          </p:blipFill>
          <p:spPr>
            <a:xfrm>
              <a:off x="15632499" y="6654122"/>
              <a:ext cx="8737579" cy="4572388"/>
            </a:xfrm>
            <a:prstGeom prst="rect">
              <a:avLst/>
            </a:prstGeom>
          </p:spPr>
        </p:pic>
        <p:pic>
          <p:nvPicPr>
            <p:cNvPr id="60" name="Picture 59" descr="figs_Fig24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88"/>
            <a:stretch/>
          </p:blipFill>
          <p:spPr>
            <a:xfrm>
              <a:off x="24339248" y="6572546"/>
              <a:ext cx="5267035" cy="3294535"/>
            </a:xfrm>
            <a:prstGeom prst="rect">
              <a:avLst/>
            </a:prstGeom>
          </p:spPr>
        </p:pic>
        <p:pic>
          <p:nvPicPr>
            <p:cNvPr id="66" name="Picture 65" descr="figs_Fig18bottomleft.pn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0" t="3735" r="3627" b="32901"/>
            <a:stretch/>
          </p:blipFill>
          <p:spPr>
            <a:xfrm>
              <a:off x="24828227" y="10002913"/>
              <a:ext cx="4800764" cy="3220729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24339120" y="6157465"/>
              <a:ext cx="439950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Decay-time reso</a:t>
              </a:r>
              <a:r>
                <a:rPr lang="en-US" sz="3200" b="1" dirty="0"/>
                <a:t>l</a:t>
              </a:r>
              <a:r>
                <a:rPr lang="en-US" sz="3200" b="1" dirty="0" smtClean="0"/>
                <a:t>ution</a:t>
              </a:r>
              <a:endParaRPr lang="en-US" sz="3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37120" y="9620598"/>
              <a:ext cx="394270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Mass resolution</a:t>
              </a:r>
              <a:endParaRPr lang="en-US" sz="3200" b="1" dirty="0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26472653" y="8541856"/>
              <a:ext cx="2007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</a:t>
              </a:r>
              <a:r>
                <a:rPr lang="en-US" sz="2400" b="1" baseline="-25000" dirty="0"/>
                <a:t>s</a:t>
              </a:r>
              <a:r>
                <a:rPr lang="en-US" sz="2400" b="1" baseline="30000" dirty="0" smtClean="0"/>
                <a:t>0</a:t>
              </a:r>
              <a:r>
                <a:rPr lang="en-US" sz="2400" b="1" dirty="0" smtClean="0"/>
                <a:t> </a:t>
              </a:r>
              <a:r>
                <a:rPr lang="en-GB" sz="2400" b="1" dirty="0">
                  <a:latin typeface="Times New Roman"/>
                  <a:cs typeface="Times New Roman"/>
                </a:rPr>
                <a:t>→</a:t>
              </a:r>
              <a:r>
                <a:rPr lang="en-US" sz="2400" b="1" dirty="0" smtClean="0"/>
                <a:t>D</a:t>
              </a:r>
              <a:r>
                <a:rPr lang="en-US" sz="2400" b="1" baseline="-25000" dirty="0" smtClean="0"/>
                <a:t>s</a:t>
              </a:r>
              <a:r>
                <a:rPr lang="en-US" sz="2400" b="1" baseline="30000" dirty="0" smtClean="0"/>
                <a:t>-</a:t>
              </a:r>
              <a:r>
                <a:rPr lang="en-US" sz="2400" b="1" dirty="0" smtClean="0"/>
                <a:t> π</a:t>
              </a:r>
              <a:r>
                <a:rPr lang="en-US" sz="2400" b="1" baseline="30000" dirty="0" smtClean="0"/>
                <a:t>+</a:t>
              </a:r>
              <a:endParaRPr lang="en-US" sz="2400" b="1" baseline="300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7554027" y="10677189"/>
              <a:ext cx="2007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err="1" smtClean="0"/>
                <a:t>Dimuon</a:t>
              </a:r>
              <a:r>
                <a:rPr lang="en-GB" sz="2400" b="1" dirty="0" smtClean="0"/>
                <a:t> resonances</a:t>
              </a:r>
              <a:endParaRPr lang="en-US" sz="2400" b="1" baseline="30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5660193" y="12008275"/>
              <a:ext cx="8769865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LHCb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Detector Performance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Int. J. Mod. Phys. A30 (2015) 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1530022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  <a:p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New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J. Phys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. 15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2013) 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053021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0" name="Right Bracket 39"/>
            <p:cNvSpPr/>
            <p:nvPr/>
          </p:nvSpPr>
          <p:spPr>
            <a:xfrm rot="5400000">
              <a:off x="16212352" y="10669050"/>
              <a:ext cx="378533" cy="766787"/>
            </a:xfrm>
            <a:prstGeom prst="rightBracket">
              <a:avLst/>
            </a:prstGeom>
            <a:ln w="57150" cmpd="sng">
              <a:solidFill>
                <a:srgbClr val="FE003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ight Bracket 150"/>
            <p:cNvSpPr/>
            <p:nvPr/>
          </p:nvSpPr>
          <p:spPr>
            <a:xfrm rot="5400000">
              <a:off x="18159589" y="9869417"/>
              <a:ext cx="378533" cy="2323001"/>
            </a:xfrm>
            <a:prstGeom prst="rightBracket">
              <a:avLst/>
            </a:prstGeom>
            <a:ln w="57150" cmpd="sng">
              <a:solidFill>
                <a:srgbClr val="FE003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ight Bracket 151"/>
            <p:cNvSpPr/>
            <p:nvPr/>
          </p:nvSpPr>
          <p:spPr>
            <a:xfrm rot="5400000">
              <a:off x="21972494" y="10126196"/>
              <a:ext cx="378533" cy="1886611"/>
            </a:xfrm>
            <a:prstGeom prst="rightBracket">
              <a:avLst/>
            </a:prstGeom>
            <a:ln w="57150" cmpd="sng">
              <a:solidFill>
                <a:srgbClr val="FE003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135058" y="11156277"/>
              <a:ext cx="20833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rgbClr val="FE0032"/>
                  </a:solidFill>
                  <a:latin typeface="Arial"/>
                  <a:cs typeface="Arial"/>
                </a:rPr>
                <a:t>Tracking</a:t>
              </a:r>
              <a:endParaRPr lang="en-US" sz="3600" b="1" dirty="0">
                <a:solidFill>
                  <a:srgbClr val="FE0032"/>
                </a:solidFill>
              </a:endParaRPr>
            </a:p>
          </p:txBody>
        </p:sp>
        <p:cxnSp>
          <p:nvCxnSpPr>
            <p:cNvPr id="48" name="Elbow Connector 47"/>
            <p:cNvCxnSpPr>
              <a:stCxn id="40" idx="2"/>
              <a:endCxn id="46" idx="1"/>
            </p:cNvCxnSpPr>
            <p:nvPr/>
          </p:nvCxnSpPr>
          <p:spPr>
            <a:xfrm rot="16200000" flipH="1">
              <a:off x="17649471" y="9993856"/>
              <a:ext cx="237733" cy="2733440"/>
            </a:xfrm>
            <a:prstGeom prst="bentConnector4">
              <a:avLst>
                <a:gd name="adj1" fmla="val 44142"/>
                <a:gd name="adj2" fmla="val -355"/>
              </a:avLst>
            </a:prstGeom>
            <a:ln w="57150" cmpd="sng">
              <a:solidFill>
                <a:srgbClr val="FE003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/>
            <p:cNvCxnSpPr>
              <a:stCxn id="152" idx="2"/>
              <a:endCxn id="46" idx="3"/>
            </p:cNvCxnSpPr>
            <p:nvPr/>
          </p:nvCxnSpPr>
          <p:spPr>
            <a:xfrm rot="16200000" flipH="1" flipV="1">
              <a:off x="21579770" y="10897453"/>
              <a:ext cx="220675" cy="943304"/>
            </a:xfrm>
            <a:prstGeom prst="bentConnector4">
              <a:avLst>
                <a:gd name="adj1" fmla="val 99874"/>
                <a:gd name="adj2" fmla="val 60032"/>
              </a:avLst>
            </a:prstGeom>
            <a:ln w="57150" cmpd="sng">
              <a:solidFill>
                <a:srgbClr val="FE003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51" idx="2"/>
            </p:cNvCxnSpPr>
            <p:nvPr/>
          </p:nvCxnSpPr>
          <p:spPr>
            <a:xfrm>
              <a:off x="18348855" y="11220184"/>
              <a:ext cx="0" cy="259259"/>
            </a:xfrm>
            <a:prstGeom prst="line">
              <a:avLst/>
            </a:prstGeom>
            <a:ln w="57150" cmpd="sng">
              <a:solidFill>
                <a:srgbClr val="FE003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ight Bracket 162"/>
            <p:cNvSpPr/>
            <p:nvPr/>
          </p:nvSpPr>
          <p:spPr>
            <a:xfrm rot="16200000">
              <a:off x="16659873" y="6724483"/>
              <a:ext cx="378533" cy="505615"/>
            </a:xfrm>
            <a:prstGeom prst="rightBracket">
              <a:avLst/>
            </a:prstGeom>
            <a:ln w="5715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ight Bracket 168"/>
            <p:cNvSpPr/>
            <p:nvPr/>
          </p:nvSpPr>
          <p:spPr>
            <a:xfrm rot="16200000">
              <a:off x="21131430" y="5096815"/>
              <a:ext cx="378533" cy="3760954"/>
            </a:xfrm>
            <a:prstGeom prst="rightBracket">
              <a:avLst/>
            </a:prstGeom>
            <a:ln w="5715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7377190" y="6141695"/>
              <a:ext cx="48536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rgbClr val="0000FF"/>
                  </a:solidFill>
                  <a:latin typeface="Arial"/>
                  <a:cs typeface="Arial"/>
                </a:rPr>
                <a:t>Particle Identification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74" name="Elbow Connector 173"/>
            <p:cNvCxnSpPr>
              <a:stCxn id="163" idx="2"/>
              <a:endCxn id="172" idx="1"/>
            </p:cNvCxnSpPr>
            <p:nvPr/>
          </p:nvCxnSpPr>
          <p:spPr>
            <a:xfrm rot="5400000" flipH="1" flipV="1">
              <a:off x="16951583" y="6362418"/>
              <a:ext cx="323163" cy="528050"/>
            </a:xfrm>
            <a:prstGeom prst="bentConnector4">
              <a:avLst>
                <a:gd name="adj1" fmla="val 100110"/>
                <a:gd name="adj2" fmla="val 67921"/>
              </a:avLst>
            </a:prstGeom>
            <a:ln w="5715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>
            <a:xfrm rot="10800000">
              <a:off x="22161761" y="6480187"/>
              <a:ext cx="316895" cy="307842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57605" y="13568907"/>
            <a:ext cx="9131334" cy="8570067"/>
            <a:chOff x="557605" y="13736490"/>
            <a:chExt cx="9131334" cy="8570067"/>
          </a:xfrm>
        </p:grpSpPr>
        <p:sp>
          <p:nvSpPr>
            <p:cNvPr id="71" name="TextBox 70"/>
            <p:cNvSpPr txBox="1"/>
            <p:nvPr/>
          </p:nvSpPr>
          <p:spPr>
            <a:xfrm>
              <a:off x="9504273" y="15579186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57605" y="13796421"/>
              <a:ext cx="9055291" cy="851013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>
                <a:buClr>
                  <a:srgbClr val="B20225"/>
                </a:buClr>
                <a:buSzPct val="80000"/>
                <a:buNone/>
              </a:pPr>
              <a:endParaRPr lang="en-US" sz="40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4080" y="13817245"/>
              <a:ext cx="9035441" cy="606290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Upsilon1.pdf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8722" r="8368"/>
            <a:stretch/>
          </p:blipFill>
          <p:spPr>
            <a:xfrm>
              <a:off x="660004" y="15018544"/>
              <a:ext cx="4461397" cy="3012705"/>
            </a:xfrm>
            <a:prstGeom prst="rect">
              <a:avLst/>
            </a:prstGeom>
          </p:spPr>
        </p:pic>
        <p:pic>
          <p:nvPicPr>
            <p:cNvPr id="51" name="Picture 50" descr="Upsilon2.pdf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4" t="8307" r="9753"/>
            <a:stretch/>
          </p:blipFill>
          <p:spPr>
            <a:xfrm>
              <a:off x="5055162" y="15025335"/>
              <a:ext cx="4449111" cy="3015593"/>
            </a:xfrm>
            <a:prstGeom prst="rect">
              <a:avLst/>
            </a:prstGeom>
          </p:spPr>
        </p:pic>
        <p:pic>
          <p:nvPicPr>
            <p:cNvPr id="52" name="Picture 51" descr="PID1.pdf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1" r="6628"/>
            <a:stretch/>
          </p:blipFill>
          <p:spPr>
            <a:xfrm>
              <a:off x="653213" y="18807129"/>
              <a:ext cx="4511435" cy="3034655"/>
            </a:xfrm>
            <a:prstGeom prst="rect">
              <a:avLst/>
            </a:prstGeom>
          </p:spPr>
        </p:pic>
        <p:pic>
          <p:nvPicPr>
            <p:cNvPr id="53" name="Picture 52" descr="PID2.pdf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1" r="7777"/>
            <a:stretch/>
          </p:blipFill>
          <p:spPr>
            <a:xfrm>
              <a:off x="5150865" y="18858435"/>
              <a:ext cx="4380572" cy="2983349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660004" y="13736490"/>
              <a:ext cx="398378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Impact on Physics</a:t>
              </a:r>
              <a:endParaRPr lang="en-US" sz="40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8452" y="14554006"/>
              <a:ext cx="409763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First alignment </a:t>
              </a:r>
              <a:endParaRPr lang="en-US" sz="32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26745" y="14546977"/>
              <a:ext cx="409763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Improved alignment </a:t>
              </a:r>
              <a:endParaRPr lang="en-US" sz="3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3721" y="18237347"/>
              <a:ext cx="409763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Without PID</a:t>
              </a:r>
              <a:endParaRPr lang="en-US" sz="3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67470" y="18228405"/>
              <a:ext cx="409763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With PID</a:t>
              </a:r>
              <a:endParaRPr lang="en-US" sz="32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5656" y="15565351"/>
              <a:ext cx="24326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/>
                <a:t>σ</a:t>
              </a:r>
              <a:r>
                <a:rPr lang="el-GR" sz="2400" b="1" baseline="-25000" dirty="0"/>
                <a:t>Υ(1S)</a:t>
              </a:r>
              <a:r>
                <a:rPr lang="el-GR" sz="2400" b="1" dirty="0"/>
                <a:t> = 86 MeV/c</a:t>
              </a:r>
              <a:r>
                <a:rPr lang="el-GR" sz="2400" b="1" baseline="30000" dirty="0"/>
                <a:t>2</a:t>
              </a:r>
              <a:endParaRPr lang="en-US" sz="2400" b="1" baseline="30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73884" y="15585099"/>
              <a:ext cx="25186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/>
                <a:t>σ</a:t>
              </a:r>
              <a:r>
                <a:rPr lang="el-GR" sz="2400" b="1" baseline="-25000" dirty="0"/>
                <a:t>Υ(1S)</a:t>
              </a:r>
              <a:r>
                <a:rPr lang="el-GR" sz="2400" b="1" dirty="0"/>
                <a:t> = </a:t>
              </a:r>
              <a:r>
                <a:rPr lang="en-GB" sz="2400" b="1" dirty="0" smtClean="0"/>
                <a:t>44</a:t>
              </a:r>
              <a:r>
                <a:rPr lang="el-GR" sz="2400" b="1" dirty="0" smtClean="0"/>
                <a:t> </a:t>
              </a:r>
              <a:r>
                <a:rPr lang="el-GR" sz="2400" b="1" dirty="0"/>
                <a:t>MeV/c</a:t>
              </a:r>
              <a:r>
                <a:rPr lang="el-GR" sz="2400" b="1" baseline="30000" dirty="0"/>
                <a:t>2</a:t>
              </a:r>
              <a:endParaRPr lang="en-US" sz="2400" b="1" baseline="30000" dirty="0"/>
            </a:p>
          </p:txBody>
        </p:sp>
        <p:pic>
          <p:nvPicPr>
            <p:cNvPr id="14" name="Picture 13" descr="Screen Shot 2016-02-25 at 15.38.53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372" y="19397149"/>
              <a:ext cx="1381285" cy="727863"/>
            </a:xfrm>
            <a:prstGeom prst="rect">
              <a:avLst/>
            </a:prstGeom>
          </p:spPr>
        </p:pic>
        <p:pic>
          <p:nvPicPr>
            <p:cNvPr id="86" name="Picture 85" descr="Screen Shot 2016-02-25 at 15.38.53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099" y="19397149"/>
              <a:ext cx="1381285" cy="727863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7651829" y="19089372"/>
              <a:ext cx="169117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dirty="0" err="1" smtClean="0">
                  <a:latin typeface="Arial"/>
                  <a:cs typeface="Arial"/>
                </a:rPr>
                <a:t>LHCb</a:t>
              </a:r>
              <a:r>
                <a:rPr lang="en-GB" sz="1400" b="1" dirty="0" smtClean="0">
                  <a:latin typeface="Arial"/>
                  <a:cs typeface="Arial"/>
                </a:rPr>
                <a:t> Preliminary</a:t>
              </a:r>
              <a:endParaRPr lang="en-GB" sz="1400" b="1" dirty="0">
                <a:latin typeface="Arial"/>
                <a:cs typeface="Arial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183526" y="19087883"/>
              <a:ext cx="169117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dirty="0" err="1" smtClean="0">
                  <a:latin typeface="Arial"/>
                  <a:cs typeface="Arial"/>
                </a:rPr>
                <a:t>LHCb</a:t>
              </a:r>
              <a:r>
                <a:rPr lang="en-GB" sz="1400" b="1" dirty="0" smtClean="0">
                  <a:latin typeface="Arial"/>
                  <a:cs typeface="Arial"/>
                </a:rPr>
                <a:t> Preliminary</a:t>
              </a:r>
              <a:endParaRPr lang="en-GB" sz="1400" b="1" dirty="0">
                <a:latin typeface="Arial"/>
                <a:cs typeface="Arial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1497654" y="13568907"/>
            <a:ext cx="8219951" cy="8598645"/>
            <a:chOff x="21298147" y="13730590"/>
            <a:chExt cx="8219951" cy="8598645"/>
          </a:xfrm>
        </p:grpSpPr>
        <p:sp>
          <p:nvSpPr>
            <p:cNvPr id="130" name="Freeform 129"/>
            <p:cNvSpPr/>
            <p:nvPr/>
          </p:nvSpPr>
          <p:spPr>
            <a:xfrm>
              <a:off x="21342516" y="13814047"/>
              <a:ext cx="8175582" cy="851518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>
                <a:buClr>
                  <a:srgbClr val="B20225"/>
                </a:buClr>
                <a:buSzPct val="80000"/>
                <a:buNone/>
              </a:pPr>
              <a:endParaRPr lang="en-US" sz="4000" dirty="0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 rotWithShape="1">
            <a:blip r:embed="rId19"/>
            <a:srcRect t="5380" r="9087" b="1770"/>
            <a:stretch/>
          </p:blipFill>
          <p:spPr>
            <a:xfrm>
              <a:off x="25588018" y="15078947"/>
              <a:ext cx="3853683" cy="2661844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 rotWithShape="1">
            <a:blip r:embed="rId20"/>
            <a:srcRect l="3778"/>
            <a:stretch/>
          </p:blipFill>
          <p:spPr>
            <a:xfrm>
              <a:off x="21526547" y="15078947"/>
              <a:ext cx="4110629" cy="2788405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21402176" y="14572831"/>
              <a:ext cx="409763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Tracking efficiency</a:t>
              </a:r>
              <a:endParaRPr lang="en-US" sz="32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640854" y="14557297"/>
              <a:ext cx="380084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PID efficiency</a:t>
              </a:r>
              <a:endParaRPr lang="en-US" sz="3200" b="1" dirty="0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1"/>
            <a:srcRect l="-2723" t="1627" r="2723" b="12724"/>
            <a:stretch/>
          </p:blipFill>
          <p:spPr>
            <a:xfrm>
              <a:off x="21298147" y="19165247"/>
              <a:ext cx="4409546" cy="2814491"/>
            </a:xfrm>
            <a:prstGeom prst="rect">
              <a:avLst/>
            </a:prstGeom>
          </p:spPr>
        </p:pic>
        <p:sp>
          <p:nvSpPr>
            <p:cNvPr id="168" name="TextBox 167"/>
            <p:cNvSpPr txBox="1"/>
            <p:nvPr/>
          </p:nvSpPr>
          <p:spPr>
            <a:xfrm>
              <a:off x="23794358" y="21843881"/>
              <a:ext cx="1622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signal </a:t>
              </a:r>
              <a:r>
                <a:rPr lang="en-US" sz="1600" dirty="0" err="1" smtClean="0"/>
                <a:t>p</a:t>
              </a:r>
              <a:r>
                <a:rPr lang="en-US" sz="1600" baseline="-25000" dirty="0" err="1" smtClean="0"/>
                <a:t>T</a:t>
              </a:r>
              <a:r>
                <a:rPr lang="en-US" sz="1600" dirty="0" smtClean="0"/>
                <a:t>[MeV]</a:t>
              </a:r>
              <a:endParaRPr lang="en-US" sz="16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1334410" y="13819099"/>
              <a:ext cx="8154769" cy="606290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1383585" y="13730590"/>
              <a:ext cx="47993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Performance in Run II</a:t>
              </a:r>
              <a:endParaRPr lang="en-US" sz="4000" b="1" dirty="0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22"/>
            <a:srcRect l="5586" r="2315" b="3131"/>
            <a:stretch/>
          </p:blipFill>
          <p:spPr>
            <a:xfrm>
              <a:off x="25655975" y="19115283"/>
              <a:ext cx="3768745" cy="2924508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27568098" y="20286194"/>
              <a:ext cx="1691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 smtClean="0">
                  <a:latin typeface="Arial"/>
                  <a:cs typeface="Arial"/>
                </a:rPr>
                <a:t>LHCb</a:t>
              </a:r>
              <a:r>
                <a:rPr lang="en-GB" sz="1400" b="1" dirty="0" smtClean="0">
                  <a:latin typeface="Arial"/>
                  <a:cs typeface="Arial"/>
                </a:rPr>
                <a:t> Preliminary</a:t>
              </a:r>
              <a:endParaRPr lang="en-GB" sz="1400" b="1" dirty="0">
                <a:latin typeface="Arial"/>
                <a:cs typeface="Arial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1482085" y="18223749"/>
              <a:ext cx="65421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Trigger efficiency: </a:t>
              </a:r>
            </a:p>
            <a:p>
              <a:r>
                <a:rPr lang="en-US" sz="3200" b="1" dirty="0" smtClean="0"/>
                <a:t>    Run I </a:t>
              </a:r>
              <a:r>
                <a:rPr lang="en-US" sz="3200" b="1" dirty="0"/>
                <a:t>	</a:t>
              </a:r>
              <a:r>
                <a:rPr lang="en-US" sz="3200" b="1" dirty="0" smtClean="0"/>
                <a:t>	   Run II</a:t>
              </a:r>
              <a:endParaRPr lang="en-US" sz="3200" b="1" dirty="0"/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557605" y="36541782"/>
            <a:ext cx="14301496" cy="4583792"/>
            <a:chOff x="557606" y="36463748"/>
            <a:chExt cx="14301496" cy="4583792"/>
          </a:xfrm>
        </p:grpSpPr>
        <p:sp>
          <p:nvSpPr>
            <p:cNvPr id="42" name="Freeform 41"/>
            <p:cNvSpPr/>
            <p:nvPr/>
          </p:nvSpPr>
          <p:spPr>
            <a:xfrm>
              <a:off x="557606" y="36554022"/>
              <a:ext cx="14301496" cy="449351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>
                <a:lnSpc>
                  <a:spcPct val="120000"/>
                </a:lnSpc>
                <a:buClr>
                  <a:srgbClr val="B20225"/>
                </a:buClr>
                <a:buSzPct val="80000"/>
                <a:buNone/>
              </a:pPr>
              <a:r>
                <a:rPr lang="en-US" sz="2800" u="sng" dirty="0" smtClean="0"/>
                <a:t>xxx</a:t>
              </a:r>
            </a:p>
            <a:p>
              <a:pPr>
                <a:lnSpc>
                  <a:spcPct val="120000"/>
                </a:lnSpc>
                <a:buClr>
                  <a:srgbClr val="B20225"/>
                </a:buClr>
                <a:buSzPct val="80000"/>
                <a:buNone/>
              </a:pPr>
              <a:r>
                <a:rPr lang="en-US" sz="3600" u="sng" dirty="0" smtClean="0"/>
                <a:t>Global time alignment for all modules</a:t>
              </a:r>
            </a:p>
            <a:p>
              <a:pPr marL="366713" indent="-366713">
                <a:lnSpc>
                  <a:spcPct val="120000"/>
                </a:lnSpc>
                <a:buClr>
                  <a:srgbClr val="B20225"/>
                </a:buClr>
                <a:buSzPct val="80000"/>
              </a:pPr>
              <a:r>
                <a:rPr lang="en-US" sz="3600" dirty="0" smtClean="0"/>
                <a:t>Fit the residual of the drift time to extract the</a:t>
              </a:r>
              <a:br>
                <a:rPr lang="en-US" sz="3600" dirty="0" smtClean="0"/>
              </a:br>
              <a:r>
                <a:rPr lang="en-US" sz="3600" dirty="0" smtClean="0"/>
                <a:t> global time delay t</a:t>
              </a:r>
              <a:r>
                <a:rPr lang="en-US" sz="3600" baseline="-25000" dirty="0" smtClean="0"/>
                <a:t>0</a:t>
              </a:r>
              <a:r>
                <a:rPr lang="en-US" sz="3600" dirty="0" smtClean="0"/>
                <a:t> caused by readout</a:t>
              </a:r>
              <a:br>
                <a:rPr lang="en-US" sz="3600" dirty="0" smtClean="0"/>
              </a:br>
              <a:r>
                <a:rPr lang="en-US" sz="3600" dirty="0" smtClean="0"/>
                <a:t> electronics    </a:t>
              </a:r>
              <a:r>
                <a:rPr lang="en-US" sz="3600" dirty="0" err="1" smtClean="0"/>
                <a:t>t</a:t>
              </a:r>
              <a:r>
                <a:rPr lang="en-US" sz="3600" baseline="-25000" dirty="0" err="1" smtClean="0"/>
                <a:t>meas</a:t>
              </a:r>
              <a:r>
                <a:rPr lang="en-US" sz="3600" dirty="0" smtClean="0"/>
                <a:t> = t</a:t>
              </a:r>
              <a:r>
                <a:rPr lang="en-US" sz="3600" baseline="-25000" dirty="0" smtClean="0"/>
                <a:t>0</a:t>
              </a:r>
              <a:r>
                <a:rPr lang="en-US" sz="3600" dirty="0" smtClean="0"/>
                <a:t> + </a:t>
              </a:r>
              <a:r>
                <a:rPr lang="en-US" sz="3600" dirty="0" err="1" smtClean="0"/>
                <a:t>t</a:t>
              </a:r>
              <a:r>
                <a:rPr lang="en-US" sz="3600" baseline="-25000" dirty="0" err="1" smtClean="0"/>
                <a:t>flight</a:t>
              </a:r>
              <a:r>
                <a:rPr lang="en-US" sz="3600" dirty="0" smtClean="0"/>
                <a:t> + </a:t>
              </a:r>
              <a:r>
                <a:rPr lang="en-US" sz="3600" dirty="0" err="1" smtClean="0"/>
                <a:t>t</a:t>
              </a:r>
              <a:r>
                <a:rPr lang="en-US" sz="3600" baseline="-25000" dirty="0" err="1" smtClean="0"/>
                <a:t>drift</a:t>
              </a:r>
              <a:r>
                <a:rPr lang="en-US" sz="3600" dirty="0" smtClean="0"/>
                <a:t> + </a:t>
              </a:r>
              <a:r>
                <a:rPr lang="en-US" sz="3600" dirty="0" err="1" smtClean="0"/>
                <a:t>t</a:t>
              </a:r>
              <a:r>
                <a:rPr lang="en-US" sz="3600" baseline="-25000" dirty="0" err="1" smtClean="0"/>
                <a:t>prop</a:t>
              </a:r>
              <a:endParaRPr lang="en-US" sz="3600" baseline="-25000" dirty="0" smtClean="0"/>
            </a:p>
            <a:p>
              <a:pPr marL="366713" lvl="1" indent="-366713">
                <a:lnSpc>
                  <a:spcPct val="120000"/>
                </a:lnSpc>
                <a:buClr>
                  <a:srgbClr val="B20225"/>
                </a:buClr>
                <a:buSzPct val="80000"/>
                <a:buNone/>
              </a:pPr>
              <a:endParaRPr lang="en-US" sz="1800" dirty="0" smtClean="0"/>
            </a:p>
            <a:p>
              <a:pPr marL="366713" indent="-366713">
                <a:lnSpc>
                  <a:spcPct val="120000"/>
                </a:lnSpc>
                <a:buClr>
                  <a:srgbClr val="B20225"/>
                </a:buClr>
                <a:buSzPct val="80000"/>
              </a:pPr>
              <a:r>
                <a:rPr lang="en-US" sz="3600" dirty="0" smtClean="0"/>
                <a:t>Updated every </a:t>
              </a:r>
              <a:r>
                <a:rPr lang="en-US" sz="3600" dirty="0" smtClean="0">
                  <a:latin typeface="Apple Chancery"/>
                  <a:cs typeface="Apple Chancery"/>
                </a:rPr>
                <a:t>O</a:t>
              </a:r>
              <a:r>
                <a:rPr lang="en-US" sz="3600" dirty="0" smtClean="0"/>
                <a:t>(10) runs</a:t>
              </a:r>
            </a:p>
            <a:p>
              <a:pPr marL="571500" indent="-571500">
                <a:lnSpc>
                  <a:spcPct val="120000"/>
                </a:lnSpc>
                <a:buClr>
                  <a:srgbClr val="B20225"/>
                </a:buClr>
                <a:buSzPct val="80000"/>
              </a:pPr>
              <a:endParaRPr lang="en-US" sz="1800" dirty="0" smtClean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7456" y="36575231"/>
              <a:ext cx="14237606" cy="606290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8794" y="36463748"/>
              <a:ext cx="66119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/>
                <a:t>Outer Tracker Calibration</a:t>
              </a:r>
              <a:endParaRPr lang="en-US" sz="4000" b="1" dirty="0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23"/>
            <a:srcRect l="4095" t="6138" r="4679" b="9041"/>
            <a:stretch/>
          </p:blipFill>
          <p:spPr>
            <a:xfrm>
              <a:off x="8858673" y="38465858"/>
              <a:ext cx="5919225" cy="2512101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9954474" y="37820410"/>
              <a:ext cx="359074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OT Stability</a:t>
              </a:r>
              <a:endParaRPr lang="en-US" sz="3200" b="1" dirty="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3694449" y="40821630"/>
              <a:ext cx="621668" cy="11909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3296712" y="40659367"/>
              <a:ext cx="138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Run number</a:t>
              </a:r>
              <a:endParaRPr lang="en-US" sz="1800" dirty="0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557605" y="22521402"/>
            <a:ext cx="14301495" cy="7395016"/>
            <a:chOff x="557605" y="22746479"/>
            <a:chExt cx="14301495" cy="7395016"/>
          </a:xfrm>
        </p:grpSpPr>
        <p:sp>
          <p:nvSpPr>
            <p:cNvPr id="16" name="Freeform 15"/>
            <p:cNvSpPr/>
            <p:nvPr/>
          </p:nvSpPr>
          <p:spPr>
            <a:xfrm>
              <a:off x="557653" y="22863865"/>
              <a:ext cx="14301447" cy="72776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366713" indent="-366713">
                <a:lnSpc>
                  <a:spcPct val="120000"/>
                </a:lnSpc>
                <a:buClr>
                  <a:srgbClr val="B80225"/>
                </a:buClr>
                <a:buSzPct val="80000"/>
              </a:pPr>
              <a:r>
                <a:rPr lang="en-GB" sz="1800" dirty="0" err="1" smtClean="0">
                  <a:latin typeface="+mj-lt"/>
                  <a:ea typeface="WenQuanYi Micro Hei" pitchFamily="2"/>
                  <a:cs typeface="Lohit Hindi" pitchFamily="2"/>
                </a:rPr>
                <a:t>ddd</a:t>
              </a:r>
              <a:endParaRPr lang="en-GB" sz="1800" dirty="0" smtClean="0">
                <a:latin typeface="+mj-lt"/>
                <a:ea typeface="WenQuanYi Micro Hei" pitchFamily="2"/>
                <a:cs typeface="Lohit Hindi" pitchFamily="2"/>
              </a:endParaRPr>
            </a:p>
            <a:p>
              <a:pPr marL="366713" indent="-366713">
                <a:lnSpc>
                  <a:spcPct val="12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Alignments performed for each fill</a:t>
              </a:r>
            </a:p>
            <a:p>
              <a:pPr marL="366713" indent="-366713">
                <a:lnSpc>
                  <a:spcPct val="12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Dedicated trigger line </a:t>
              </a:r>
              <a:r>
                <a:rPr lang="en-GB" sz="3600" b="0" i="0" u="none" strike="noStrike" kern="1200" dirty="0" smtClean="0">
                  <a:ln>
                    <a:noFill/>
                  </a:ln>
                  <a:latin typeface="+mj-lt"/>
                  <a:ea typeface="WenQuanYi Micro Hei" pitchFamily="2"/>
                  <a:cs typeface="Lohit Hindi" pitchFamily="2"/>
                </a:rPr>
                <a:t>for each task</a:t>
              </a:r>
            </a:p>
            <a:p>
              <a:pPr marL="366713" indent="-366713">
                <a:lnSpc>
                  <a:spcPct val="12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Event reconstruction parallelised on</a:t>
              </a:r>
              <a:r>
                <a:rPr lang="en-GB" sz="3600" dirty="0">
                  <a:latin typeface="+mj-lt"/>
                  <a:ea typeface="WenQuanYi Micro Hei" pitchFamily="2"/>
                  <a:cs typeface="Lohit Hindi" pitchFamily="2"/>
                </a:rPr>
                <a:t> </a:t>
              </a:r>
              <a:br>
                <a:rPr lang="en-GB" sz="3600" dirty="0">
                  <a:latin typeface="+mj-lt"/>
                  <a:ea typeface="WenQuanYi Micro Hei" pitchFamily="2"/>
                  <a:cs typeface="Lohit Hindi" pitchFamily="2"/>
                </a:rPr>
              </a:br>
              <a:r>
                <a:rPr lang="en-GB" sz="3600" b="0" i="1" u="none" strike="noStrike" kern="1200" dirty="0" smtClean="0">
                  <a:ln>
                    <a:noFill/>
                  </a:ln>
                  <a:latin typeface="+mj-lt"/>
                  <a:ea typeface="WenQuanYi Micro Hei" pitchFamily="2"/>
                  <a:cs typeface="Lohit Hindi" pitchFamily="2"/>
                </a:rPr>
                <a:t>analysers</a:t>
              </a:r>
              <a:r>
                <a:rPr lang="en-GB" sz="3600" b="0" i="0" u="none" strike="noStrike" kern="1200" dirty="0" smtClean="0">
                  <a:ln>
                    <a:noFill/>
                  </a:ln>
                  <a:latin typeface="+mj-lt"/>
                  <a:ea typeface="WenQuanYi Micro Hei" pitchFamily="2"/>
                  <a:cs typeface="Lohit Hindi" pitchFamily="2"/>
                </a:rPr>
                <a:t> (1700 nodes), computing of </a:t>
              </a:r>
              <a:br>
                <a:rPr lang="en-GB" sz="3600" b="0" i="0" u="none" strike="noStrike" kern="1200" dirty="0" smtClean="0">
                  <a:ln>
                    <a:noFill/>
                  </a:ln>
                  <a:latin typeface="+mj-lt"/>
                  <a:ea typeface="WenQuanYi Micro Hei" pitchFamily="2"/>
                  <a:cs typeface="Lohit Hindi" pitchFamily="2"/>
                </a:rPr>
              </a:br>
              <a:r>
                <a:rPr lang="en-GB" sz="3600" b="0" i="0" u="none" strike="noStrike" kern="1200" dirty="0" smtClean="0">
                  <a:ln>
                    <a:noFill/>
                  </a:ln>
                  <a:latin typeface="+mj-lt"/>
                  <a:ea typeface="WenQuanYi Micro Hei" pitchFamily="2"/>
                  <a:cs typeface="Lohit Hindi" pitchFamily="2"/>
                </a:rPr>
                <a:t>alignment constants by </a:t>
              </a:r>
              <a:r>
                <a:rPr lang="en-GB" sz="3600" b="0" i="1" u="none" strike="noStrike" kern="1200" dirty="0" smtClean="0">
                  <a:ln>
                    <a:noFill/>
                  </a:ln>
                  <a:latin typeface="+mj-lt"/>
                  <a:ea typeface="WenQuanYi Micro Hei" pitchFamily="2"/>
                  <a:cs typeface="Lohit Hindi" pitchFamily="2"/>
                </a:rPr>
                <a:t>iterator</a:t>
              </a:r>
              <a:r>
                <a:rPr lang="en-GB" sz="3600" b="0" u="none" strike="noStrike" kern="1200" dirty="0" smtClean="0">
                  <a:ln>
                    <a:noFill/>
                  </a:ln>
                  <a:latin typeface="+mj-lt"/>
                  <a:ea typeface="WenQuanYi Micro Hei" pitchFamily="2"/>
                  <a:cs typeface="Lohit Hindi" pitchFamily="2"/>
                </a:rPr>
                <a:t> (1 node)</a:t>
              </a:r>
            </a:p>
            <a:p>
              <a:pPr marL="366713" indent="-366713">
                <a:lnSpc>
                  <a:spcPct val="12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Calibrations on monitoring histograms</a:t>
              </a:r>
              <a:endParaRPr lang="en-GB" sz="3600" b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endParaRPr>
            </a:p>
            <a:p>
              <a:pPr marL="366713" indent="-366713">
                <a:lnSpc>
                  <a:spcPct val="12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VELO, Tracker &amp; </a:t>
              </a:r>
              <a:r>
                <a:rPr lang="en-GB" sz="3600" dirty="0">
                  <a:latin typeface="+mj-lt"/>
                  <a:ea typeface="WenQuanYi Micro Hei" pitchFamily="2"/>
                  <a:cs typeface="Lohit Hindi" pitchFamily="2"/>
                </a:rPr>
                <a:t>c</a:t>
              </a: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alibrations: automatic </a:t>
              </a:r>
              <a:b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</a:b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update of the constants if they differ by </a:t>
              </a:r>
              <a:b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</a:b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a given value</a:t>
              </a:r>
            </a:p>
            <a:p>
              <a:pPr marL="366713" indent="-366713">
                <a:lnSpc>
                  <a:spcPct val="120000"/>
                </a:lnSpc>
                <a:buClr>
                  <a:srgbClr val="B80225"/>
                </a:buClr>
                <a:buSzPct val="80000"/>
              </a:pP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RICH alignment &amp; </a:t>
              </a:r>
              <a:r>
                <a:rPr lang="en-GB" sz="3600" dirty="0" err="1" smtClean="0">
                  <a:latin typeface="+mj-lt"/>
                  <a:ea typeface="WenQuanYi Micro Hei" pitchFamily="2"/>
                  <a:cs typeface="Lohit Hindi" pitchFamily="2"/>
                </a:rPr>
                <a:t>Muon</a:t>
              </a:r>
              <a:r>
                <a:rPr lang="en-GB" sz="3600" dirty="0">
                  <a:latin typeface="+mj-lt"/>
                  <a:ea typeface="WenQuanYi Micro Hei" pitchFamily="2"/>
                  <a:cs typeface="Lohit Hindi" pitchFamily="2"/>
                </a:rPr>
                <a:t> </a:t>
              </a:r>
              <a:r>
                <a:rPr lang="en-GB" sz="3600" dirty="0" smtClean="0">
                  <a:latin typeface="+mj-lt"/>
                  <a:ea typeface="WenQuanYi Micro Hei" pitchFamily="2"/>
                  <a:cs typeface="Lohit Hindi" pitchFamily="2"/>
                </a:rPr>
                <a:t>alignment: monitoring mode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7605" y="22895161"/>
              <a:ext cx="14257457" cy="524445"/>
            </a:xfrm>
            <a:prstGeom prst="rect">
              <a:avLst/>
            </a:prstGeom>
            <a:solidFill>
              <a:srgbClr val="FE0032"/>
            </a:solidFill>
            <a:ln>
              <a:solidFill>
                <a:srgbClr val="FE00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7653" y="22746479"/>
              <a:ext cx="104714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/>
                <a:t>Dedicated Framework and Procedure</a:t>
              </a:r>
              <a:endParaRPr lang="en-US" sz="4000" b="1" dirty="0"/>
            </a:p>
          </p:txBody>
        </p:sp>
        <p:pic>
          <p:nvPicPr>
            <p:cNvPr id="9" name="Picture 8" descr="FSMFlow.pdf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54"/>
            <a:stretch/>
          </p:blipFill>
          <p:spPr>
            <a:xfrm>
              <a:off x="8851305" y="24298515"/>
              <a:ext cx="5890131" cy="498798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8794610" y="23400818"/>
              <a:ext cx="58255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Example of alignment sequence</a:t>
              </a:r>
              <a:r>
                <a:rPr lang="en-US" sz="3200" b="1" dirty="0"/>
                <a:t/>
              </a:r>
              <a:br>
                <a:rPr lang="en-US" sz="3200" b="1" dirty="0"/>
              </a:br>
              <a:r>
                <a:rPr lang="en-US" sz="3200" b="1" dirty="0" smtClean="0"/>
                <a:t>using a Finite State Machine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30484" y="28760127"/>
              <a:ext cx="238119" cy="44522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4230484" y="28730487"/>
              <a:ext cx="238119" cy="3266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498878" y="26748037"/>
            <a:ext cx="9759348" cy="441686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389806" y="22637313"/>
            <a:ext cx="14327799" cy="61942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61950" indent="-361950">
              <a:lnSpc>
                <a:spcPct val="110000"/>
              </a:lnSpc>
              <a:buClr>
                <a:srgbClr val="B20225"/>
              </a:buClr>
              <a:buSzPct val="80000"/>
              <a:buNone/>
            </a:pPr>
            <a:r>
              <a:rPr lang="en-US" sz="1800" dirty="0" err="1" smtClean="0"/>
              <a:t>ddd</a:t>
            </a:r>
            <a:endParaRPr lang="en-US" sz="1800" dirty="0" smtClean="0"/>
          </a:p>
          <a:p>
            <a:pPr marL="361950" indent="-361950">
              <a:lnSpc>
                <a:spcPct val="110000"/>
              </a:lnSpc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Orientation </a:t>
            </a:r>
            <a:r>
              <a:rPr lang="en-US" sz="3600" u="sng" dirty="0"/>
              <a:t>of the RICH mirrors in </a:t>
            </a:r>
            <a:r>
              <a:rPr lang="en-US" sz="3600" i="1" u="sng" dirty="0"/>
              <a:t>x</a:t>
            </a:r>
            <a:r>
              <a:rPr lang="en-US" sz="3600" u="sng" dirty="0"/>
              <a:t> </a:t>
            </a:r>
            <a:r>
              <a:rPr lang="en-US" sz="3600" u="sng" dirty="0" smtClean="0"/>
              <a:t>and</a:t>
            </a:r>
            <a:endParaRPr lang="en-US" sz="3600" i="1" u="sng" dirty="0" smtClean="0"/>
          </a:p>
          <a:p>
            <a:pPr marL="350838" indent="-350838">
              <a:lnSpc>
                <a:spcPct val="110000"/>
              </a:lnSpc>
              <a:buClr>
                <a:srgbClr val="B20225"/>
              </a:buClr>
              <a:buSzPct val="80000"/>
            </a:pPr>
            <a:r>
              <a:rPr lang="en-US" sz="3600" dirty="0" smtClean="0"/>
              <a:t>Fit </a:t>
            </a:r>
            <a:r>
              <a:rPr lang="en-US" sz="3600" dirty="0"/>
              <a:t>the variation of the </a:t>
            </a:r>
            <a:r>
              <a:rPr lang="en-US" sz="3600" dirty="0" smtClean="0"/>
              <a:t>Cherenkov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Δθ</a:t>
            </a:r>
            <a:r>
              <a:rPr lang="en-US" sz="3600" dirty="0"/>
              <a:t> as a function of the polar angle </a:t>
            </a:r>
            <a:r>
              <a:rPr lang="en-US" sz="3600" dirty="0" err="1"/>
              <a:t>ϕ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smtClean="0"/>
              <a:t>extract </a:t>
            </a:r>
            <a:r>
              <a:rPr lang="en-US" sz="3600" dirty="0"/>
              <a:t>the misalignments on the </a:t>
            </a:r>
            <a:br>
              <a:rPr lang="en-US" sz="3600" dirty="0"/>
            </a:br>
            <a:r>
              <a:rPr lang="en-US" sz="3600" dirty="0"/>
              <a:t>detector plane (</a:t>
            </a:r>
            <a:r>
              <a:rPr lang="en-US" sz="3600" dirty="0" err="1"/>
              <a:t>Θ</a:t>
            </a:r>
            <a:r>
              <a:rPr lang="en-US" sz="3600" baseline="-25000" dirty="0" err="1"/>
              <a:t>x</a:t>
            </a:r>
            <a:r>
              <a:rPr lang="en-US" sz="3600" dirty="0"/>
              <a:t>, </a:t>
            </a:r>
            <a:r>
              <a:rPr lang="en-US" sz="3600" dirty="0" err="1"/>
              <a:t>Θ</a:t>
            </a:r>
            <a:r>
              <a:rPr lang="en-US" sz="3600" baseline="-25000" dirty="0" err="1"/>
              <a:t>y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      	</a:t>
            </a:r>
            <a:r>
              <a:rPr lang="en-US" sz="2800" dirty="0" err="1" smtClean="0"/>
              <a:t>Δθ</a:t>
            </a:r>
            <a:r>
              <a:rPr lang="en-US" sz="2800" i="1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Θ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en-US" sz="2800" dirty="0" err="1"/>
              <a:t>sinϕ</a:t>
            </a:r>
            <a:r>
              <a:rPr lang="en-US" sz="2800" dirty="0"/>
              <a:t>+ </a:t>
            </a:r>
            <a:r>
              <a:rPr lang="en-US" sz="2800" dirty="0" err="1"/>
              <a:t>Θ</a:t>
            </a:r>
            <a:r>
              <a:rPr lang="en-US" sz="2800" baseline="-25000" dirty="0" err="1"/>
              <a:t>y</a:t>
            </a:r>
            <a:r>
              <a:rPr lang="en-US" sz="2800" dirty="0"/>
              <a:t> </a:t>
            </a:r>
            <a:r>
              <a:rPr lang="en-US" sz="2800" dirty="0" err="1"/>
              <a:t>cosϕ</a:t>
            </a:r>
            <a:r>
              <a:rPr lang="en-US" sz="2800" i="1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1800" i="1" dirty="0"/>
          </a:p>
          <a:p>
            <a:pPr marL="361950" indent="-361950">
              <a:lnSpc>
                <a:spcPct val="110000"/>
              </a:lnSpc>
              <a:buClr>
                <a:srgbClr val="B20225"/>
              </a:buClr>
              <a:buSzPct val="80000"/>
            </a:pPr>
            <a:r>
              <a:rPr lang="en-US" sz="3600" dirty="0"/>
              <a:t>Updated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(10) </a:t>
            </a:r>
            <a:r>
              <a:rPr lang="en-US" sz="3600" dirty="0" smtClean="0"/>
              <a:t>per year</a:t>
            </a:r>
            <a:r>
              <a:rPr lang="en-US" sz="3600" dirty="0"/>
              <a:t/>
            </a:r>
            <a:br>
              <a:rPr lang="en-US" sz="3600" dirty="0"/>
            </a:br>
            <a:endParaRPr lang="en-US" sz="1800" dirty="0"/>
          </a:p>
          <a:p>
            <a:pPr marL="361950" indent="-361950">
              <a:lnSpc>
                <a:spcPct val="110000"/>
              </a:lnSpc>
              <a:buClr>
                <a:srgbClr val="B20225"/>
              </a:buClr>
              <a:buSzPct val="80000"/>
            </a:pPr>
            <a:r>
              <a:rPr lang="en-US" sz="3600" dirty="0">
                <a:latin typeface="Times New Roman"/>
                <a:cs typeface="Times New Roman"/>
              </a:rPr>
              <a:t>~</a:t>
            </a:r>
            <a:r>
              <a:rPr lang="en-US" sz="3600" dirty="0"/>
              <a:t>30 minutes per task</a:t>
            </a:r>
          </a:p>
        </p:txBody>
      </p:sp>
      <p:pic>
        <p:nvPicPr>
          <p:cNvPr id="33" name="Picture 32" descr="dThetavphiRec0214.pn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1" b="8831"/>
          <a:stretch/>
        </p:blipFill>
        <p:spPr>
          <a:xfrm>
            <a:off x="21188852" y="26262407"/>
            <a:ext cx="4211749" cy="2385811"/>
          </a:xfrm>
          <a:prstGeom prst="rect">
            <a:avLst/>
          </a:prstGeom>
        </p:spPr>
      </p:pic>
      <p:pic>
        <p:nvPicPr>
          <p:cNvPr id="34" name="Picture 33" descr="dThetavphiRec0214 2.png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9" b="9040"/>
          <a:stretch/>
        </p:blipFill>
        <p:spPr>
          <a:xfrm>
            <a:off x="25456197" y="26274178"/>
            <a:ext cx="4178184" cy="2384656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15379683" y="22636985"/>
            <a:ext cx="14266037" cy="57575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93619" y="22521402"/>
            <a:ext cx="6617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Mirror </a:t>
            </a:r>
            <a:r>
              <a:rPr lang="en-US" sz="4000" b="1" dirty="0"/>
              <a:t>A</a:t>
            </a:r>
            <a:r>
              <a:rPr lang="en-US" sz="4000" b="1" dirty="0" smtClean="0"/>
              <a:t>lignment</a:t>
            </a:r>
            <a:endParaRPr lang="en-US" sz="4000" b="1" dirty="0"/>
          </a:p>
        </p:txBody>
      </p:sp>
      <p:pic>
        <p:nvPicPr>
          <p:cNvPr id="118" name="Picture 117" descr="Screen Shot 2015-12-31 at 12.06.20.png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-380" r="531" b="6646"/>
          <a:stretch/>
        </p:blipFill>
        <p:spPr>
          <a:xfrm>
            <a:off x="26039408" y="23414400"/>
            <a:ext cx="3598585" cy="248738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21708185" y="25871403"/>
            <a:ext cx="39275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Misaligned mirrors</a:t>
            </a:r>
            <a:endParaRPr lang="en-US" sz="3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5977627" y="25880431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Aligned mirrors</a:t>
            </a:r>
            <a:endParaRPr lang="en-US" sz="3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3235711" y="28434045"/>
            <a:ext cx="19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Azimuthal angle </a:t>
            </a:r>
            <a:r>
              <a:rPr lang="en-US" sz="1800" dirty="0" err="1"/>
              <a:t>ϕ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446634" y="28426394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Azimuthal angle </a:t>
            </a:r>
            <a:r>
              <a:rPr lang="en-US" sz="1800" dirty="0" err="1"/>
              <a:t>ϕ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20299987" y="26673782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Cherenkov angle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24556792" y="26649955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Cherenkov angle</a:t>
            </a:r>
            <a:endParaRPr lang="en-US" sz="1800" dirty="0"/>
          </a:p>
        </p:txBody>
      </p:sp>
      <p:sp>
        <p:nvSpPr>
          <p:cNvPr id="173" name="Rectangle 172"/>
          <p:cNvSpPr/>
          <p:nvPr/>
        </p:nvSpPr>
        <p:spPr>
          <a:xfrm>
            <a:off x="28654705" y="25837098"/>
            <a:ext cx="296388" cy="2180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8187726" y="25678241"/>
            <a:ext cx="13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Run number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6454233" y="25173399"/>
            <a:ext cx="6461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Calib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runs</a:t>
            </a:r>
            <a:endParaRPr lang="en-GB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7209866" y="25274189"/>
            <a:ext cx="460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EM</a:t>
            </a:r>
            <a:endParaRPr lang="en-GB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7892685" y="25213715"/>
            <a:ext cx="751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25 ns</a:t>
            </a:r>
          </a:p>
          <a:p>
            <a:r>
              <a:rPr lang="en-GB" sz="1600" dirty="0" smtClean="0"/>
              <a:t>up</a:t>
            </a:r>
            <a:endParaRPr lang="en-GB" sz="1600" dirty="0"/>
          </a:p>
        </p:txBody>
      </p:sp>
      <p:cxnSp>
        <p:nvCxnSpPr>
          <p:cNvPr id="379" name="Straight Connector 378"/>
          <p:cNvCxnSpPr/>
          <p:nvPr/>
        </p:nvCxnSpPr>
        <p:spPr>
          <a:xfrm>
            <a:off x="27100363" y="24134806"/>
            <a:ext cx="0" cy="1477937"/>
          </a:xfrm>
          <a:prstGeom prst="line">
            <a:avLst/>
          </a:prstGeom>
          <a:ln w="38100" cmpd="sng">
            <a:solidFill>
              <a:srgbClr val="FE003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7735945" y="24134806"/>
            <a:ext cx="0" cy="1477937"/>
          </a:xfrm>
          <a:prstGeom prst="line">
            <a:avLst/>
          </a:prstGeom>
          <a:ln w="38100" cmpd="sng">
            <a:solidFill>
              <a:srgbClr val="FE003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524617" y="11254459"/>
            <a:ext cx="14743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28017" y="11298771"/>
            <a:ext cx="14743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6287887" y="23105824"/>
            <a:ext cx="39275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RICH2 Stability</a:t>
            </a:r>
            <a:endParaRPr lang="en-US" sz="3200" b="1" dirty="0"/>
          </a:p>
        </p:txBody>
      </p:sp>
      <p:pic>
        <p:nvPicPr>
          <p:cNvPr id="17" name="Picture 16" descr="RichMissAlign.png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8" r="1778" b="51438"/>
          <a:stretch/>
        </p:blipFill>
        <p:spPr>
          <a:xfrm>
            <a:off x="22973767" y="23589732"/>
            <a:ext cx="2618800" cy="2133644"/>
          </a:xfrm>
          <a:prstGeom prst="rect">
            <a:avLst/>
          </a:prstGeom>
        </p:spPr>
      </p:pic>
      <p:sp>
        <p:nvSpPr>
          <p:cNvPr id="224" name="TextBox 223"/>
          <p:cNvSpPr txBox="1"/>
          <p:nvPr/>
        </p:nvSpPr>
        <p:spPr>
          <a:xfrm>
            <a:off x="22171435" y="23691825"/>
            <a:ext cx="1384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120000"/>
              </a:lnSpc>
              <a:buClr>
                <a:srgbClr val="B20225"/>
              </a:buClr>
              <a:buSzPct val="80000"/>
              <a:buNone/>
            </a:pPr>
            <a:r>
              <a:rPr lang="en-US" sz="3600" dirty="0" smtClean="0"/>
              <a:t>angle</a:t>
            </a:r>
            <a:endParaRPr lang="en-US" sz="3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2692773" y="24290526"/>
            <a:ext cx="1384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120000"/>
              </a:lnSpc>
              <a:buClr>
                <a:srgbClr val="B20225"/>
              </a:buClr>
              <a:buSzPct val="80000"/>
              <a:buNone/>
            </a:pPr>
            <a:r>
              <a:rPr lang="en-US" sz="3600" dirty="0" smtClean="0"/>
              <a:t>to</a:t>
            </a:r>
            <a:endParaRPr lang="en-US" sz="3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2883171" y="23071432"/>
            <a:ext cx="1384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120000"/>
              </a:lnSpc>
              <a:buClr>
                <a:srgbClr val="B20225"/>
              </a:buClr>
              <a:buSzPct val="80000"/>
              <a:buNone/>
            </a:pPr>
            <a:r>
              <a:rPr lang="en-US" sz="3600" i="1" u="sng" dirty="0" smtClean="0"/>
              <a:t>y</a:t>
            </a:r>
            <a:endParaRPr lang="en-US" sz="3600" i="1" u="sng" dirty="0"/>
          </a:p>
        </p:txBody>
      </p:sp>
      <p:sp>
        <p:nvSpPr>
          <p:cNvPr id="225" name="Rectangle 224"/>
          <p:cNvSpPr/>
          <p:nvPr/>
        </p:nvSpPr>
        <p:spPr>
          <a:xfrm>
            <a:off x="23221266" y="25550550"/>
            <a:ext cx="317497" cy="196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4453518" y="25702950"/>
            <a:ext cx="317497" cy="196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18509</TotalTime>
  <Words>352</Words>
  <Application>Microsoft Macintosh PowerPoint</Application>
  <PresentationFormat>Custom</PresentationFormat>
  <Paragraphs>117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1038</cp:revision>
  <cp:lastPrinted>2013-11-12T15:41:46Z</cp:lastPrinted>
  <dcterms:created xsi:type="dcterms:W3CDTF">2012-05-03T11:39:54Z</dcterms:created>
  <dcterms:modified xsi:type="dcterms:W3CDTF">2016-02-29T15:55:57Z</dcterms:modified>
  <cp:category/>
</cp:coreProperties>
</file>