
<file path=[Content_Types].xml><?xml version="1.0" encoding="utf-8"?>
<Types xmlns="http://schemas.openxmlformats.org/package/2006/content-types">
  <Default Extension="xml" ContentType="application/xml"/>
  <Default Extension="pdf" ContentType="application/pdf"/>
  <Default Extension="jp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941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5882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3823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1764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9705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7646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5587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3528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E0032"/>
    <a:srgbClr val="B20225"/>
    <a:srgbClr val="B80225"/>
    <a:srgbClr val="CE0327"/>
    <a:srgbClr val="FF0421"/>
    <a:srgbClr val="FF0033"/>
    <a:srgbClr val="E40465"/>
    <a:srgbClr val="FFFFFF"/>
    <a:srgbClr val="008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06" autoAdjust="0"/>
    <p:restoredTop sz="97680" autoAdjust="0"/>
  </p:normalViewPr>
  <p:slideViewPr>
    <p:cSldViewPr snapToGrid="0" snapToObjects="1">
      <p:cViewPr>
        <p:scale>
          <a:sx n="59" d="100"/>
          <a:sy n="59" d="100"/>
        </p:scale>
        <p:origin x="-1112" y="8744"/>
      </p:cViewPr>
      <p:guideLst>
        <p:guide orient="horz" pos="13482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3D9B9-DBFE-064F-865A-F13FD8C012B3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DF389-862F-0C43-892E-C9C659A75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8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7941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5882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3823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1764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39705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7646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5587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3528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DF389-862F-0C43-892E-C9C659A751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47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13296913"/>
            <a:ext cx="25733931" cy="91750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2" y="24255466"/>
            <a:ext cx="21192649" cy="109387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7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5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3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1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9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5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3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1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76283" y="10700944"/>
            <a:ext cx="22548726" cy="22794985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14332" y="10700944"/>
            <a:ext cx="67157362" cy="22794985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8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8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3" y="27505384"/>
            <a:ext cx="25733931" cy="8501303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3" y="18142064"/>
            <a:ext cx="25733931" cy="9363320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7941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5882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382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176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970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7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558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352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1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4332" y="62332983"/>
            <a:ext cx="44850417" cy="176317812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69338" y="62332983"/>
            <a:ext cx="44855671" cy="176317812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6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1" y="1714135"/>
            <a:ext cx="27247692" cy="713396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581308"/>
            <a:ext cx="13376810" cy="3993033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941" indent="0">
              <a:buNone/>
              <a:defRPr sz="9100" b="1"/>
            </a:lvl2pPr>
            <a:lvl3pPr marL="4175882" indent="0">
              <a:buNone/>
              <a:defRPr sz="8200" b="1"/>
            </a:lvl3pPr>
            <a:lvl4pPr marL="6263823" indent="0">
              <a:buNone/>
              <a:defRPr sz="7300" b="1"/>
            </a:lvl4pPr>
            <a:lvl5pPr marL="8351764" indent="0">
              <a:buNone/>
              <a:defRPr sz="7300" b="1"/>
            </a:lvl5pPr>
            <a:lvl6pPr marL="10439705" indent="0">
              <a:buNone/>
              <a:defRPr sz="7300" b="1"/>
            </a:lvl6pPr>
            <a:lvl7pPr marL="12527646" indent="0">
              <a:buNone/>
              <a:defRPr sz="7300" b="1"/>
            </a:lvl7pPr>
            <a:lvl8pPr marL="14615587" indent="0">
              <a:buNone/>
              <a:defRPr sz="7300" b="1"/>
            </a:lvl8pPr>
            <a:lvl9pPr marL="16703528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61" y="13574342"/>
            <a:ext cx="13376810" cy="24661708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89" y="9581308"/>
            <a:ext cx="13382065" cy="3993033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941" indent="0">
              <a:buNone/>
              <a:defRPr sz="9100" b="1"/>
            </a:lvl2pPr>
            <a:lvl3pPr marL="4175882" indent="0">
              <a:buNone/>
              <a:defRPr sz="8200" b="1"/>
            </a:lvl3pPr>
            <a:lvl4pPr marL="6263823" indent="0">
              <a:buNone/>
              <a:defRPr sz="7300" b="1"/>
            </a:lvl4pPr>
            <a:lvl5pPr marL="8351764" indent="0">
              <a:buNone/>
              <a:defRPr sz="7300" b="1"/>
            </a:lvl5pPr>
            <a:lvl6pPr marL="10439705" indent="0">
              <a:buNone/>
              <a:defRPr sz="7300" b="1"/>
            </a:lvl6pPr>
            <a:lvl7pPr marL="12527646" indent="0">
              <a:buNone/>
              <a:defRPr sz="7300" b="1"/>
            </a:lvl7pPr>
            <a:lvl8pPr marL="14615587" indent="0">
              <a:buNone/>
              <a:defRPr sz="7300" b="1"/>
            </a:lvl8pPr>
            <a:lvl9pPr marL="16703528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89" y="13574342"/>
            <a:ext cx="13382065" cy="24661708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1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1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7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3" y="1704224"/>
            <a:ext cx="9960336" cy="7252860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767" y="1704227"/>
            <a:ext cx="16924685" cy="36531826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3" y="8957087"/>
            <a:ext cx="9960336" cy="29278966"/>
          </a:xfrm>
        </p:spPr>
        <p:txBody>
          <a:bodyPr/>
          <a:lstStyle>
            <a:lvl1pPr marL="0" indent="0">
              <a:buNone/>
              <a:defRPr sz="6400"/>
            </a:lvl1pPr>
            <a:lvl2pPr marL="2087941" indent="0">
              <a:buNone/>
              <a:defRPr sz="5500"/>
            </a:lvl2pPr>
            <a:lvl3pPr marL="4175882" indent="0">
              <a:buNone/>
              <a:defRPr sz="4600"/>
            </a:lvl3pPr>
            <a:lvl4pPr marL="6263823" indent="0">
              <a:buNone/>
              <a:defRPr sz="4100"/>
            </a:lvl4pPr>
            <a:lvl5pPr marL="8351764" indent="0">
              <a:buNone/>
              <a:defRPr sz="4100"/>
            </a:lvl5pPr>
            <a:lvl6pPr marL="10439705" indent="0">
              <a:buNone/>
              <a:defRPr sz="4100"/>
            </a:lvl6pPr>
            <a:lvl7pPr marL="12527646" indent="0">
              <a:buNone/>
              <a:defRPr sz="4100"/>
            </a:lvl7pPr>
            <a:lvl8pPr marL="14615587" indent="0">
              <a:buNone/>
              <a:defRPr sz="4100"/>
            </a:lvl8pPr>
            <a:lvl9pPr marL="16703528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9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154" y="29962634"/>
            <a:ext cx="18165128" cy="3537259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154" y="3824595"/>
            <a:ext cx="18165128" cy="25682258"/>
          </a:xfrm>
        </p:spPr>
        <p:txBody>
          <a:bodyPr/>
          <a:lstStyle>
            <a:lvl1pPr marL="0" indent="0">
              <a:buNone/>
              <a:defRPr sz="14600"/>
            </a:lvl1pPr>
            <a:lvl2pPr marL="2087941" indent="0">
              <a:buNone/>
              <a:defRPr sz="12800"/>
            </a:lvl2pPr>
            <a:lvl3pPr marL="4175882" indent="0">
              <a:buNone/>
              <a:defRPr sz="11000"/>
            </a:lvl3pPr>
            <a:lvl4pPr marL="6263823" indent="0">
              <a:buNone/>
              <a:defRPr sz="9100"/>
            </a:lvl4pPr>
            <a:lvl5pPr marL="8351764" indent="0">
              <a:buNone/>
              <a:defRPr sz="9100"/>
            </a:lvl5pPr>
            <a:lvl6pPr marL="10439705" indent="0">
              <a:buNone/>
              <a:defRPr sz="9100"/>
            </a:lvl6pPr>
            <a:lvl7pPr marL="12527646" indent="0">
              <a:buNone/>
              <a:defRPr sz="9100"/>
            </a:lvl7pPr>
            <a:lvl8pPr marL="14615587" indent="0">
              <a:buNone/>
              <a:defRPr sz="9100"/>
            </a:lvl8pPr>
            <a:lvl9pPr marL="16703528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154" y="33499893"/>
            <a:ext cx="18165128" cy="5023494"/>
          </a:xfrm>
        </p:spPr>
        <p:txBody>
          <a:bodyPr/>
          <a:lstStyle>
            <a:lvl1pPr marL="0" indent="0">
              <a:buNone/>
              <a:defRPr sz="6400"/>
            </a:lvl1pPr>
            <a:lvl2pPr marL="2087941" indent="0">
              <a:buNone/>
              <a:defRPr sz="5500"/>
            </a:lvl2pPr>
            <a:lvl3pPr marL="4175882" indent="0">
              <a:buNone/>
              <a:defRPr sz="4600"/>
            </a:lvl3pPr>
            <a:lvl4pPr marL="6263823" indent="0">
              <a:buNone/>
              <a:defRPr sz="4100"/>
            </a:lvl4pPr>
            <a:lvl5pPr marL="8351764" indent="0">
              <a:buNone/>
              <a:defRPr sz="4100"/>
            </a:lvl5pPr>
            <a:lvl6pPr marL="10439705" indent="0">
              <a:buNone/>
              <a:defRPr sz="4100"/>
            </a:lvl6pPr>
            <a:lvl7pPr marL="12527646" indent="0">
              <a:buNone/>
              <a:defRPr sz="4100"/>
            </a:lvl7pPr>
            <a:lvl8pPr marL="14615587" indent="0">
              <a:buNone/>
              <a:defRPr sz="4100"/>
            </a:lvl8pPr>
            <a:lvl9pPr marL="16703528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761" y="1714135"/>
            <a:ext cx="27247692" cy="7133961"/>
          </a:xfrm>
          <a:prstGeom prst="rect">
            <a:avLst/>
          </a:prstGeom>
        </p:spPr>
        <p:txBody>
          <a:bodyPr vert="horz" lIns="417588" tIns="208794" rIns="417588" bIns="20879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987548"/>
            <a:ext cx="27247692" cy="28248505"/>
          </a:xfrm>
          <a:prstGeom prst="rect">
            <a:avLst/>
          </a:prstGeom>
        </p:spPr>
        <p:txBody>
          <a:bodyPr vert="horz" lIns="417588" tIns="208794" rIns="417588" bIns="20879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</p:spPr>
        <p:txBody>
          <a:bodyPr vert="horz" lIns="417588" tIns="208794" rIns="417588" bIns="208794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AFDDF-E2AF-1942-89D6-8115768FB0AE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4031" y="39672750"/>
            <a:ext cx="9587151" cy="2278904"/>
          </a:xfrm>
          <a:prstGeom prst="rect">
            <a:avLst/>
          </a:prstGeom>
        </p:spPr>
        <p:txBody>
          <a:bodyPr vert="horz" lIns="417588" tIns="208794" rIns="417588" bIns="208794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236" y="39672750"/>
            <a:ext cx="7064216" cy="2278904"/>
          </a:xfrm>
          <a:prstGeom prst="rect">
            <a:avLst/>
          </a:prstGeom>
        </p:spPr>
        <p:txBody>
          <a:bodyPr vert="horz" lIns="417588" tIns="208794" rIns="417588" bIns="208794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3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7941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956" indent="-1565956" algn="l" defTabSz="2087941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2904" indent="-1304963" algn="l" defTabSz="2087941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9852" indent="-1043970" algn="l" defTabSz="2087941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7793" indent="-1043970" algn="l" defTabSz="2087941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5734" indent="-1043970" algn="l" defTabSz="2087941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3675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1616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9557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7498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941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5882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3823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1764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9705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7646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5587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3528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24" Type="http://schemas.openxmlformats.org/officeDocument/2006/relationships/image" Target="../media/image22.png"/><Relationship Id="rId25" Type="http://schemas.openxmlformats.org/officeDocument/2006/relationships/image" Target="../media/image23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emf"/><Relationship Id="rId13" Type="http://schemas.openxmlformats.org/officeDocument/2006/relationships/image" Target="../media/image11.emf"/><Relationship Id="rId14" Type="http://schemas.openxmlformats.org/officeDocument/2006/relationships/image" Target="../media/image12.pdf"/><Relationship Id="rId15" Type="http://schemas.openxmlformats.org/officeDocument/2006/relationships/image" Target="../media/image13.pdf"/><Relationship Id="rId16" Type="http://schemas.openxmlformats.org/officeDocument/2006/relationships/image" Target="../media/image14.png"/><Relationship Id="rId17" Type="http://schemas.openxmlformats.org/officeDocument/2006/relationships/image" Target="../media/image15.jp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02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-3708206" y="15722017"/>
            <a:ext cx="1846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0" name="Freeform 149"/>
          <p:cNvSpPr/>
          <p:nvPr/>
        </p:nvSpPr>
        <p:spPr>
          <a:xfrm>
            <a:off x="626464" y="14128284"/>
            <a:ext cx="10951259" cy="834356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F0033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67" name="Freeform 366"/>
          <p:cNvSpPr/>
          <p:nvPr/>
        </p:nvSpPr>
        <p:spPr>
          <a:xfrm>
            <a:off x="557606" y="1194573"/>
            <a:ext cx="29160000" cy="38447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E0032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/>
          <a:p>
            <a:pPr lvl="0" algn="ctr" hangingPunct="0"/>
            <a:r>
              <a:rPr lang="en-US" sz="8000" b="1" dirty="0">
                <a:latin typeface="Liberation sans"/>
                <a:cs typeface="Liberation sans"/>
              </a:rPr>
              <a:t>Novel real-time calibration and alignment procedure </a:t>
            </a:r>
            <a:r>
              <a:rPr lang="en-US" sz="8000" b="1" dirty="0" smtClean="0">
                <a:latin typeface="Liberation sans"/>
                <a:cs typeface="Liberation sans"/>
              </a:rPr>
              <a:t/>
            </a:r>
            <a:br>
              <a:rPr lang="en-US" sz="8000" b="1" dirty="0" smtClean="0">
                <a:latin typeface="Liberation sans"/>
                <a:cs typeface="Liberation sans"/>
              </a:rPr>
            </a:br>
            <a:r>
              <a:rPr lang="en-US" sz="8000" b="1" dirty="0" smtClean="0">
                <a:latin typeface="Liberation sans"/>
                <a:cs typeface="Liberation sans"/>
              </a:rPr>
              <a:t>for </a:t>
            </a:r>
            <a:r>
              <a:rPr lang="en-US" sz="8000" b="1" dirty="0">
                <a:latin typeface="Liberation sans"/>
                <a:cs typeface="Liberation sans"/>
              </a:rPr>
              <a:t>LHCb Run II</a:t>
            </a:r>
            <a:endParaRPr lang="en-GB" sz="2000" b="1" u="none" strike="noStrike" kern="1200" dirty="0" smtClean="0">
              <a:ln>
                <a:noFill/>
              </a:ln>
              <a:solidFill>
                <a:srgbClr val="000000"/>
              </a:solidFill>
              <a:latin typeface="Liberation sans"/>
              <a:ea typeface="WenQuanYi Micro Hei" pitchFamily="2"/>
              <a:cs typeface="Liberation sans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4000" b="1" i="0" u="none" strike="noStrike" kern="1200" dirty="0" smtClean="0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Claire Prouve,</a:t>
            </a:r>
            <a:r>
              <a:rPr lang="en-GB" sz="4000" b="0" i="0" u="none" strike="noStrike" kern="1200" dirty="0" smtClean="0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on behalf 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of LHCb collaboration</a:t>
            </a:r>
            <a:endParaRPr lang="en-GB" sz="4000" b="0" i="0" u="none" strike="noStrike" kern="1200" dirty="0">
              <a:ln>
                <a:noFill/>
              </a:ln>
              <a:solidFill>
                <a:srgbClr val="000000"/>
              </a:solidFill>
              <a:latin typeface="Liberation Sans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369" name="Freeform 368"/>
          <p:cNvSpPr/>
          <p:nvPr/>
        </p:nvSpPr>
        <p:spPr>
          <a:xfrm>
            <a:off x="557606" y="41508000"/>
            <a:ext cx="29160000" cy="79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E0032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4000" b="0" i="0" u="none" strike="noStrike" kern="1200" dirty="0" smtClean="0">
                <a:ln>
                  <a:noFill/>
                </a:ln>
                <a:solidFill>
                  <a:srgbClr val="CB0715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LHCC -   02 March 2016   </a:t>
            </a:r>
            <a:r>
              <a:rPr lang="en-GB" sz="4000" b="0" i="0" u="none" strike="noStrike" kern="1200" dirty="0">
                <a:ln>
                  <a:noFill/>
                </a:ln>
                <a:solidFill>
                  <a:srgbClr val="CB0715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-   Poster Session</a:t>
            </a:r>
          </a:p>
        </p:txBody>
      </p:sp>
      <p:pic>
        <p:nvPicPr>
          <p:cNvPr id="2" name="Picture 1" descr="LHCb_Trigger_RunI_May201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48" y="14540723"/>
            <a:ext cx="4989749" cy="7595507"/>
          </a:xfrm>
          <a:prstGeom prst="rect">
            <a:avLst/>
          </a:prstGeom>
        </p:spPr>
      </p:pic>
      <p:pic>
        <p:nvPicPr>
          <p:cNvPr id="3" name="Picture 2" descr="LHCb_Trigger_RunII_May2015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022" y="14562702"/>
            <a:ext cx="5009264" cy="76252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2555" y="14088014"/>
            <a:ext cx="10965420" cy="425275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596715" y="5626095"/>
            <a:ext cx="10951259" cy="401651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F0033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lnSpc>
                <a:spcPct val="120000"/>
              </a:lnSpc>
              <a:buClr>
                <a:srgbClr val="B80225"/>
              </a:buClr>
              <a:buSzPct val="80000"/>
              <a:buNone/>
            </a:pPr>
            <a:r>
              <a:rPr lang="en-GB" sz="2000" dirty="0" smtClean="0"/>
              <a:t>xxx</a:t>
            </a:r>
          </a:p>
          <a:p>
            <a:pPr marL="571500" indent="-571500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dirty="0" smtClean="0"/>
              <a:t>Increase </a:t>
            </a:r>
            <a:r>
              <a:rPr lang="en-GB" sz="3600" dirty="0" smtClean="0"/>
              <a:t>in </a:t>
            </a:r>
            <a:r>
              <a:rPr lang="en-GB" sz="3600" dirty="0"/>
              <a:t>energy: √s = 7(8) </a:t>
            </a:r>
            <a:r>
              <a:rPr lang="en-GB" sz="3600" dirty="0" err="1"/>
              <a:t>TeV</a:t>
            </a:r>
            <a:r>
              <a:rPr lang="en-GB" sz="3600" dirty="0"/>
              <a:t> ⇒ 13 </a:t>
            </a:r>
            <a:r>
              <a:rPr lang="en-GB" sz="3600" dirty="0" err="1" smtClean="0"/>
              <a:t>TeV</a:t>
            </a:r>
            <a:endParaRPr lang="en-GB" sz="3600" dirty="0" smtClean="0"/>
          </a:p>
          <a:p>
            <a:pPr marL="571500" indent="-571500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dirty="0" smtClean="0"/>
              <a:t>15</a:t>
            </a:r>
            <a:r>
              <a:rPr lang="en-GB" sz="3600" dirty="0"/>
              <a:t>% increase of inelastic collision </a:t>
            </a:r>
            <a:r>
              <a:rPr lang="en-GB" sz="3600" dirty="0" smtClean="0"/>
              <a:t>rate</a:t>
            </a:r>
            <a:endParaRPr lang="en-GB" sz="3600" dirty="0"/>
          </a:p>
          <a:p>
            <a:pPr marL="571500" indent="-571500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dirty="0"/>
              <a:t>20% increase of multiplicity per </a:t>
            </a:r>
            <a:r>
              <a:rPr lang="en-GB" sz="3600" dirty="0" smtClean="0"/>
              <a:t>collision</a:t>
            </a:r>
          </a:p>
          <a:p>
            <a:pPr marL="571500" indent="-571500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dirty="0" smtClean="0"/>
              <a:t>60</a:t>
            </a:r>
            <a:r>
              <a:rPr lang="en-GB" sz="3600" dirty="0"/>
              <a:t>% increase of </a:t>
            </a:r>
            <a:r>
              <a:rPr lang="en-GB" sz="3600" i="1" dirty="0" err="1"/>
              <a:t>σ</a:t>
            </a:r>
            <a:r>
              <a:rPr lang="en-GB" sz="3600" baseline="-25000" dirty="0" err="1"/>
              <a:t>bb</a:t>
            </a:r>
            <a:r>
              <a:rPr lang="en-GB" sz="3600" baseline="-25000" dirty="0"/>
              <a:t> ̄</a:t>
            </a:r>
            <a:r>
              <a:rPr lang="en-GB" sz="3600" dirty="0"/>
              <a:t> and </a:t>
            </a:r>
            <a:r>
              <a:rPr lang="en-GB" sz="3600" i="1" dirty="0" err="1"/>
              <a:t>σ</a:t>
            </a:r>
            <a:r>
              <a:rPr lang="en-GB" sz="3600" baseline="-25000" dirty="0" err="1"/>
              <a:t>cc</a:t>
            </a:r>
            <a:r>
              <a:rPr lang="en-GB" sz="3600" baseline="-25000" dirty="0" smtClean="0"/>
              <a:t> ̄</a:t>
            </a:r>
            <a:endParaRPr lang="en-GB" sz="3600" baseline="-25000" dirty="0"/>
          </a:p>
          <a:p>
            <a:pPr marL="571500" indent="-571500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dirty="0"/>
              <a:t>Reduced bunch spacing: 50 ns ⇒ 25 </a:t>
            </a:r>
            <a:r>
              <a:rPr lang="en-GB" sz="3600" dirty="0" smtClean="0"/>
              <a:t>ns</a:t>
            </a:r>
            <a:endParaRPr lang="en-GB" sz="3600" b="0" i="0" u="none" strike="noStrike" kern="1200" dirty="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7606" y="5635703"/>
            <a:ext cx="10990368" cy="606290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1767" y="5534107"/>
            <a:ext cx="53756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 smtClean="0">
                <a:ea typeface="WenQuanYi Micro Hei" pitchFamily="2"/>
                <a:cs typeface="Lohit Hindi" pitchFamily="2"/>
              </a:rPr>
              <a:t>New challenges in Run II</a:t>
            </a:r>
            <a:endParaRPr lang="en-US" sz="4000" dirty="0"/>
          </a:p>
        </p:txBody>
      </p:sp>
      <p:sp>
        <p:nvSpPr>
          <p:cNvPr id="13" name="Freeform 12"/>
          <p:cNvSpPr/>
          <p:nvPr/>
        </p:nvSpPr>
        <p:spPr>
          <a:xfrm>
            <a:off x="610876" y="10178850"/>
            <a:ext cx="10937098" cy="320320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F0033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571500" indent="-571500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1050" dirty="0" smtClean="0"/>
              <a:t>xx</a:t>
            </a:r>
            <a:r>
              <a:rPr lang="en-GB" sz="2400" dirty="0" smtClean="0"/>
              <a:t>x</a:t>
            </a:r>
            <a:endParaRPr lang="en-GB" sz="2400" dirty="0" smtClean="0">
              <a:ea typeface="WenQuanYi Micro Hei" pitchFamily="2"/>
              <a:cs typeface="Lohit Hindi" pitchFamily="2"/>
            </a:endParaRPr>
          </a:p>
          <a:p>
            <a:pPr marL="571500" indent="-571500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dirty="0" smtClean="0">
                <a:ea typeface="WenQuanYi Micro Hei" pitchFamily="2"/>
                <a:cs typeface="Lohit Hindi" pitchFamily="2"/>
              </a:rPr>
              <a:t>Particle </a:t>
            </a:r>
            <a:r>
              <a:rPr lang="en-GB" sz="3600" dirty="0" smtClean="0">
                <a:ea typeface="WenQuanYi Micro Hei" pitchFamily="2"/>
                <a:cs typeface="Lohit Hindi" pitchFamily="2"/>
              </a:rPr>
              <a:t>identification useable in HLT2</a:t>
            </a:r>
          </a:p>
          <a:p>
            <a:pPr marL="571500" indent="-571500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dirty="0" smtClean="0">
                <a:ea typeface="WenQuanYi Micro Hei" pitchFamily="2"/>
                <a:cs typeface="Lohit Hindi" pitchFamily="2"/>
              </a:rPr>
              <a:t>Overall improved HLT2 efficiency</a:t>
            </a:r>
          </a:p>
          <a:p>
            <a:pPr marL="571500" indent="-571500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dirty="0" smtClean="0">
                <a:ea typeface="WenQuanYi Micro Hei" pitchFamily="2"/>
                <a:cs typeface="Lohit Hindi" pitchFamily="2"/>
              </a:rPr>
              <a:t>Stable quality of alignment</a:t>
            </a:r>
          </a:p>
          <a:p>
            <a:pPr marL="571500" indent="-571500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dirty="0" smtClean="0">
                <a:ea typeface="WenQuanYi Micro Hei" pitchFamily="2"/>
                <a:cs typeface="Lohit Hindi" pitchFamily="2"/>
              </a:rPr>
              <a:t>No more differences between online and offline</a:t>
            </a:r>
            <a:endParaRPr lang="en-GB" sz="3600" b="0" i="0" u="none" strike="noStrike" kern="1200" dirty="0">
              <a:ln>
                <a:noFill/>
              </a:ln>
              <a:ea typeface="WenQuanYi Micro Hei" pitchFamily="2"/>
              <a:cs typeface="Lohit Hindi" pitchFamily="2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557606" y="22863865"/>
            <a:ext cx="14206083" cy="732843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F0033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571500" indent="-571500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>Alignments performed for each fill</a:t>
            </a:r>
          </a:p>
          <a:p>
            <a:pPr marL="571500" indent="-571500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>HLT farm with 1700 nodes</a:t>
            </a:r>
          </a:p>
          <a:p>
            <a:pPr marL="571500" indent="-571500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b="0" i="0" u="none" strike="noStrike" kern="1200" dirty="0" smtClean="0">
                <a:ln>
                  <a:noFill/>
                </a:ln>
                <a:latin typeface="+mj-lt"/>
                <a:ea typeface="WenQuanYi Micro Hei" pitchFamily="2"/>
                <a:cs typeface="Lohit Hindi" pitchFamily="2"/>
              </a:rPr>
              <a:t>HLT1 line for each task</a:t>
            </a:r>
          </a:p>
          <a:p>
            <a:pPr marL="571500" indent="-571500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>Event reconstruction parallelised</a:t>
            </a:r>
          </a:p>
          <a:p>
            <a:pPr marL="571500" indent="-571500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b="0" i="0" u="none" strike="noStrike" kern="1200" dirty="0" smtClean="0">
                <a:ln>
                  <a:noFill/>
                </a:ln>
                <a:latin typeface="+mj-lt"/>
                <a:ea typeface="WenQuanYi Micro Hei" pitchFamily="2"/>
                <a:cs typeface="Lohit Hindi" pitchFamily="2"/>
              </a:rPr>
              <a:t>Iterator + analysers</a:t>
            </a:r>
          </a:p>
          <a:p>
            <a:pPr marL="571500" indent="-571500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>Steered by the run control</a:t>
            </a:r>
            <a:r>
              <a:rPr lang="en-GB" sz="3600" b="0" i="0" u="none" strike="noStrike" kern="1200" dirty="0" smtClean="0">
                <a:ln>
                  <a:noFill/>
                </a:ln>
                <a:latin typeface="+mj-lt"/>
                <a:ea typeface="WenQuanYi Micro Hei" pitchFamily="2"/>
                <a:cs typeface="Lohit Hindi" pitchFamily="2"/>
              </a:rPr>
              <a:t> </a:t>
            </a:r>
            <a:r>
              <a:rPr lang="en-GB" sz="3600" b="0" i="0" u="none" strike="noStrike" kern="1200" dirty="0" smtClean="0">
                <a:ln>
                  <a:noFill/>
                </a:ln>
                <a:latin typeface="+mj-lt"/>
                <a:ea typeface="WenQuanYi Micro Hei" pitchFamily="2"/>
                <a:cs typeface="Lohit Hindi" pitchFamily="2"/>
              </a:rPr>
              <a:t>using a </a:t>
            </a: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>Finite </a:t>
            </a: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/>
            </a:r>
            <a:b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</a:b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>State </a:t>
            </a: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>Machine</a:t>
            </a:r>
          </a:p>
          <a:p>
            <a:pPr marL="571500" indent="-571500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>VELO, Tracker + Calibrations: automatic </a:t>
            </a: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/>
            </a:r>
            <a:b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</a:b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>update </a:t>
            </a: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>of </a:t>
            </a: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>the constants </a:t>
            </a: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>if they differ by a give value</a:t>
            </a:r>
          </a:p>
          <a:p>
            <a:pPr marL="571500" indent="-571500">
              <a:lnSpc>
                <a:spcPct val="120000"/>
              </a:lnSpc>
              <a:buClr>
                <a:srgbClr val="B80225"/>
              </a:buClr>
              <a:buSzPct val="80000"/>
            </a:pP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>RICH alignment + </a:t>
            </a:r>
            <a:r>
              <a:rPr lang="en-GB" sz="3600" dirty="0" err="1" smtClean="0">
                <a:latin typeface="+mj-lt"/>
                <a:ea typeface="WenQuanYi Micro Hei" pitchFamily="2"/>
                <a:cs typeface="Lohit Hindi" pitchFamily="2"/>
              </a:rPr>
              <a:t>Muon</a:t>
            </a:r>
            <a:r>
              <a:rPr lang="en-GB" sz="3600" dirty="0" smtClean="0">
                <a:latin typeface="+mj-lt"/>
                <a:ea typeface="WenQuanYi Micro Hei" pitchFamily="2"/>
                <a:cs typeface="Lohit Hindi" pitchFamily="2"/>
              </a:rPr>
              <a:t> System: monitoring mode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71767" y="10163059"/>
            <a:ext cx="10976207" cy="606290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85928" y="10086862"/>
            <a:ext cx="79827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 smtClean="0">
                <a:ea typeface="WenQuanYi Micro Hei" pitchFamily="2"/>
                <a:cs typeface="Lohit Hindi" pitchFamily="2"/>
              </a:rPr>
              <a:t>Real Time </a:t>
            </a:r>
            <a:r>
              <a:rPr lang="en-GB" sz="4000" b="1" dirty="0">
                <a:ea typeface="WenQuanYi Micro Hei" pitchFamily="2"/>
                <a:cs typeface="Lohit Hindi" pitchFamily="2"/>
              </a:rPr>
              <a:t>A</a:t>
            </a:r>
            <a:r>
              <a:rPr lang="en-GB" sz="4000" b="1" dirty="0" smtClean="0">
                <a:ea typeface="WenQuanYi Micro Hei" pitchFamily="2"/>
                <a:cs typeface="Lohit Hindi" pitchFamily="2"/>
              </a:rPr>
              <a:t>lignment and Calibration</a:t>
            </a:r>
            <a:endParaRPr lang="en-US" sz="4000" dirty="0"/>
          </a:p>
        </p:txBody>
      </p:sp>
      <p:sp>
        <p:nvSpPr>
          <p:cNvPr id="19" name="Rectangle 18"/>
          <p:cNvSpPr/>
          <p:nvPr/>
        </p:nvSpPr>
        <p:spPr>
          <a:xfrm>
            <a:off x="557605" y="22838466"/>
            <a:ext cx="14202531" cy="524445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01873" y="22655025"/>
            <a:ext cx="104714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Alignment Farm and Framework</a:t>
            </a:r>
            <a:endParaRPr lang="en-US" sz="4000" b="1" dirty="0"/>
          </a:p>
        </p:txBody>
      </p:sp>
      <p:sp>
        <p:nvSpPr>
          <p:cNvPr id="21" name="Rectangle 20"/>
          <p:cNvSpPr/>
          <p:nvPr/>
        </p:nvSpPr>
        <p:spPr>
          <a:xfrm>
            <a:off x="557605" y="31947375"/>
            <a:ext cx="12030573" cy="606290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557604" y="30641140"/>
            <a:ext cx="14202531" cy="603172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F0033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lnSpc>
                <a:spcPct val="130000"/>
              </a:lnSpc>
              <a:buClr>
                <a:srgbClr val="B80225"/>
              </a:buClr>
              <a:buSzPct val="80000"/>
              <a:buNone/>
            </a:pPr>
            <a:r>
              <a:rPr lang="en-GB" sz="1400" b="0" i="0" u="none" strike="noStrike" kern="1200" dirty="0" smtClean="0">
                <a:ln>
                  <a:noFill/>
                </a:ln>
                <a:ea typeface="WenQuanYi Micro Hei" pitchFamily="2"/>
                <a:cs typeface="Lohit Hindi" pitchFamily="2"/>
              </a:rPr>
              <a:t>xxx</a:t>
            </a:r>
          </a:p>
          <a:p>
            <a:pPr>
              <a:lnSpc>
                <a:spcPct val="130000"/>
              </a:lnSpc>
              <a:buClr>
                <a:srgbClr val="B80225"/>
              </a:buClr>
              <a:buSzPct val="80000"/>
              <a:buNone/>
            </a:pPr>
            <a:r>
              <a:rPr lang="en-GB" sz="3600" b="0" i="0" u="sng" strike="noStrike" kern="1200" dirty="0" smtClean="0">
                <a:ln>
                  <a:noFill/>
                </a:ln>
                <a:ea typeface="WenQuanYi Micro Hei" pitchFamily="2"/>
                <a:cs typeface="Lohit Hindi" pitchFamily="2"/>
              </a:rPr>
              <a:t>Position </a:t>
            </a:r>
            <a:r>
              <a:rPr lang="en-GB" sz="3600" b="0" i="0" u="sng" strike="noStrike" kern="1200" dirty="0" smtClean="0">
                <a:ln>
                  <a:noFill/>
                </a:ln>
                <a:ea typeface="WenQuanYi Micro Hei" pitchFamily="2"/>
                <a:cs typeface="Lohit Hindi" pitchFamily="2"/>
              </a:rPr>
              <a:t>of the tracking elements in </a:t>
            </a:r>
            <a:r>
              <a:rPr lang="en-GB" sz="3600" i="1" u="sng" strike="noStrike" kern="1200" dirty="0" smtClean="0">
                <a:ln>
                  <a:noFill/>
                </a:ln>
                <a:ea typeface="WenQuanYi Micro Hei" pitchFamily="2"/>
                <a:cs typeface="Lohit Hindi" pitchFamily="2"/>
              </a:rPr>
              <a:t>x</a:t>
            </a:r>
            <a:r>
              <a:rPr lang="en-GB" sz="3600" b="0" i="0" u="sng" strike="noStrike" kern="1200" dirty="0" smtClean="0">
                <a:ln>
                  <a:noFill/>
                </a:ln>
                <a:ea typeface="WenQuanYi Micro Hei" pitchFamily="2"/>
                <a:cs typeface="Lohit Hindi" pitchFamily="2"/>
              </a:rPr>
              <a:t> and </a:t>
            </a:r>
            <a:r>
              <a:rPr lang="en-GB" sz="3600" b="0" i="1" u="sng" strike="noStrike" kern="1200" dirty="0" smtClean="0">
                <a:ln>
                  <a:noFill/>
                </a:ln>
                <a:ea typeface="WenQuanYi Micro Hei" pitchFamily="2"/>
                <a:cs typeface="Lohit Hindi" pitchFamily="2"/>
              </a:rPr>
              <a:t>y</a:t>
            </a:r>
          </a:p>
          <a:p>
            <a:pPr marL="571500" indent="-571500">
              <a:buClr>
                <a:srgbClr val="B20225"/>
              </a:buClr>
              <a:buSzPct val="80000"/>
            </a:pPr>
            <a:r>
              <a:rPr lang="en-US" sz="3600" dirty="0" err="1" smtClean="0"/>
              <a:t>Minimisation</a:t>
            </a:r>
            <a:r>
              <a:rPr lang="en-US" sz="3600" dirty="0" smtClean="0"/>
              <a:t> of residual of </a:t>
            </a:r>
            <a:r>
              <a:rPr lang="en-US" sz="3600" dirty="0" err="1" smtClean="0"/>
              <a:t>Kalman</a:t>
            </a:r>
            <a:r>
              <a:rPr lang="en-US" sz="3600" dirty="0" smtClean="0"/>
              <a:t> track fit using additional </a:t>
            </a:r>
            <a:br>
              <a:rPr lang="en-US" sz="3600" dirty="0" smtClean="0"/>
            </a:br>
            <a:r>
              <a:rPr lang="en-US" sz="3600" dirty="0" smtClean="0"/>
              <a:t>constraints (e.g. magnetic field, particle masses)</a:t>
            </a:r>
          </a:p>
          <a:p>
            <a:pPr>
              <a:buClr>
                <a:srgbClr val="B20225"/>
              </a:buClr>
              <a:buSzPct val="80000"/>
              <a:buNone/>
            </a:pPr>
            <a:endParaRPr lang="en-US" sz="3600" dirty="0" smtClean="0"/>
          </a:p>
          <a:p>
            <a:pPr>
              <a:buClr>
                <a:srgbClr val="B20225"/>
              </a:buClr>
              <a:buSzPct val="80000"/>
              <a:buNone/>
            </a:pPr>
            <a:endParaRPr lang="en-US" sz="3600" dirty="0" smtClean="0"/>
          </a:p>
          <a:p>
            <a:pPr>
              <a:buClr>
                <a:srgbClr val="B20225"/>
              </a:buClr>
              <a:buSzPct val="80000"/>
              <a:buNone/>
            </a:pPr>
            <a:endParaRPr lang="en-US" sz="3600" dirty="0" smtClean="0"/>
          </a:p>
          <a:p>
            <a:pPr marL="571500" indent="-571500">
              <a:buClr>
                <a:srgbClr val="B20225"/>
              </a:buClr>
              <a:buSzPct val="80000"/>
            </a:pPr>
            <a:r>
              <a:rPr lang="en-US" sz="3600" dirty="0" smtClean="0"/>
              <a:t>Independent alignments:</a:t>
            </a:r>
          </a:p>
          <a:p>
            <a:pPr marL="711200" lvl="1" indent="-355600">
              <a:buClr>
                <a:srgbClr val="FE0032"/>
              </a:buClr>
              <a:buSzPct val="80000"/>
            </a:pPr>
            <a:r>
              <a:rPr lang="en-US" sz="3600" dirty="0" smtClean="0"/>
              <a:t>VELO &amp; Tracker: every </a:t>
            </a:r>
            <a:r>
              <a:rPr lang="en-US" sz="3600" dirty="0">
                <a:latin typeface="Apple Chancery"/>
                <a:cs typeface="Apple Chancery"/>
              </a:rPr>
              <a:t>O</a:t>
            </a:r>
            <a:r>
              <a:rPr lang="en-US" sz="3600" dirty="0"/>
              <a:t>(</a:t>
            </a:r>
            <a:r>
              <a:rPr lang="en-US" sz="3600" dirty="0" smtClean="0"/>
              <a:t>1) fills</a:t>
            </a:r>
          </a:p>
          <a:p>
            <a:pPr marL="711200" lvl="1" indent="-355600">
              <a:buClr>
                <a:srgbClr val="FE0032"/>
              </a:buClr>
              <a:buSzPct val="80000"/>
            </a:pPr>
            <a:r>
              <a:rPr lang="en-US" sz="3600" dirty="0" smtClean="0"/>
              <a:t>Tracker</a:t>
            </a:r>
            <a:r>
              <a:rPr lang="en-US" sz="3600" dirty="0"/>
              <a:t>: </a:t>
            </a:r>
            <a:r>
              <a:rPr lang="en-US" sz="3600" dirty="0" smtClean="0"/>
              <a:t>every </a:t>
            </a:r>
            <a:r>
              <a:rPr lang="en-US" sz="3600" dirty="0">
                <a:latin typeface="Apple Chancery"/>
                <a:cs typeface="Apple Chancery"/>
              </a:rPr>
              <a:t>O</a:t>
            </a:r>
            <a:r>
              <a:rPr lang="en-US" sz="3600" dirty="0"/>
              <a:t>(1</a:t>
            </a:r>
            <a:r>
              <a:rPr lang="en-US" sz="3600" dirty="0" smtClean="0"/>
              <a:t>) weeks</a:t>
            </a:r>
            <a:endParaRPr lang="en-US" sz="3600" dirty="0"/>
          </a:p>
          <a:p>
            <a:pPr marL="711200" lvl="1" indent="-355600">
              <a:buClr>
                <a:srgbClr val="FE0032"/>
              </a:buClr>
              <a:buSzPct val="80000"/>
            </a:pPr>
            <a:r>
              <a:rPr lang="en-US" sz="3600" dirty="0" err="1" smtClean="0"/>
              <a:t>Muon</a:t>
            </a:r>
            <a:r>
              <a:rPr lang="en-US" sz="3600" dirty="0" smtClean="0"/>
              <a:t> system: XXX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57605" y="30537727"/>
            <a:ext cx="14206084" cy="631689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18496" y="30410733"/>
            <a:ext cx="104401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Tracker </a:t>
            </a:r>
            <a:r>
              <a:rPr lang="en-US" sz="4000" b="1" dirty="0"/>
              <a:t>A</a:t>
            </a:r>
            <a:r>
              <a:rPr lang="en-US" sz="4000" b="1" dirty="0" smtClean="0"/>
              <a:t>lignment: VELO, Tracker, </a:t>
            </a:r>
            <a:r>
              <a:rPr lang="en-US" sz="4000" b="1" dirty="0" err="1" smtClean="0"/>
              <a:t>Muon</a:t>
            </a:r>
            <a:r>
              <a:rPr lang="en-US" sz="4000" b="1" dirty="0" smtClean="0"/>
              <a:t> System</a:t>
            </a:r>
            <a:endParaRPr lang="en-US" sz="4000" b="1" dirty="0"/>
          </a:p>
        </p:txBody>
      </p:sp>
      <p:sp>
        <p:nvSpPr>
          <p:cNvPr id="25" name="Rectangle 24"/>
          <p:cNvSpPr/>
          <p:nvPr/>
        </p:nvSpPr>
        <p:spPr>
          <a:xfrm>
            <a:off x="12188901" y="18522432"/>
            <a:ext cx="12030573" cy="606290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2228780" y="15084889"/>
            <a:ext cx="17478594" cy="738695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F0033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Clr>
                <a:srgbClr val="B20225"/>
              </a:buClr>
              <a:buSzPct val="80000"/>
              <a:buNone/>
            </a:pPr>
            <a:r>
              <a:rPr lang="en-US" sz="3600" dirty="0" smtClean="0"/>
              <a:t>Orientation of the RICH mirrors in </a:t>
            </a:r>
            <a:r>
              <a:rPr lang="en-US" sz="3600" i="1" dirty="0" smtClean="0"/>
              <a:t>x</a:t>
            </a:r>
            <a:r>
              <a:rPr lang="en-US" sz="3600" dirty="0" smtClean="0"/>
              <a:t> and </a:t>
            </a:r>
            <a:r>
              <a:rPr lang="en-US" sz="3600" i="1" dirty="0" smtClean="0"/>
              <a:t>y</a:t>
            </a:r>
          </a:p>
          <a:p>
            <a:pPr marL="571500" indent="-571500">
              <a:buClr>
                <a:srgbClr val="B20225"/>
              </a:buClr>
              <a:buSzPct val="80000"/>
            </a:pPr>
            <a:r>
              <a:rPr lang="en-US" sz="3600" dirty="0" smtClean="0"/>
              <a:t>Fit </a:t>
            </a:r>
            <a:r>
              <a:rPr lang="en-US" sz="3600" dirty="0"/>
              <a:t>the variation of the Cherenkov </a:t>
            </a:r>
            <a:r>
              <a:rPr lang="en-US" sz="3600" dirty="0" smtClean="0"/>
              <a:t>angle </a:t>
            </a:r>
            <a:r>
              <a:rPr lang="en-US" sz="3600" dirty="0" err="1" smtClean="0"/>
              <a:t>Δθ</a:t>
            </a:r>
            <a:r>
              <a:rPr lang="en-US" sz="3600" dirty="0" smtClean="0"/>
              <a:t> </a:t>
            </a:r>
            <a:r>
              <a:rPr lang="en-US" sz="3600" dirty="0"/>
              <a:t>as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a function </a:t>
            </a:r>
            <a:r>
              <a:rPr lang="en-US" sz="3600" dirty="0"/>
              <a:t>of </a:t>
            </a:r>
            <a:r>
              <a:rPr lang="en-US" sz="3600" dirty="0" smtClean="0"/>
              <a:t>the </a:t>
            </a:r>
            <a:r>
              <a:rPr lang="en-US" sz="3600" dirty="0"/>
              <a:t>polar </a:t>
            </a:r>
            <a:r>
              <a:rPr lang="en-US" sz="3600" dirty="0" smtClean="0"/>
              <a:t>angle </a:t>
            </a:r>
            <a:r>
              <a:rPr lang="en-US" sz="3600" dirty="0" err="1"/>
              <a:t>ϕ</a:t>
            </a:r>
            <a:r>
              <a:rPr lang="en-US" sz="3600" dirty="0" smtClean="0"/>
              <a:t> </a:t>
            </a:r>
            <a:r>
              <a:rPr lang="en-US" sz="3600" dirty="0"/>
              <a:t>to extract the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misalignments on the detector plane (</a:t>
            </a:r>
            <a:r>
              <a:rPr lang="en-US" sz="3600" dirty="0" err="1" smtClean="0"/>
              <a:t>Θ</a:t>
            </a:r>
            <a:r>
              <a:rPr lang="en-US" sz="3600" baseline="-25000" dirty="0" err="1" smtClean="0"/>
              <a:t>x</a:t>
            </a:r>
            <a:r>
              <a:rPr lang="en-US" sz="3600" dirty="0" smtClean="0"/>
              <a:t>, </a:t>
            </a:r>
            <a:r>
              <a:rPr lang="en-US" sz="3600" dirty="0" err="1" smtClean="0"/>
              <a:t>Θ</a:t>
            </a:r>
            <a:r>
              <a:rPr lang="en-US" sz="3600" baseline="-25000" dirty="0" err="1" smtClean="0"/>
              <a:t>y</a:t>
            </a:r>
            <a:r>
              <a:rPr lang="en-US" sz="3600" dirty="0" smtClean="0"/>
              <a:t>)</a:t>
            </a:r>
            <a:r>
              <a:rPr lang="en-US" sz="3600" dirty="0"/>
              <a:t>: </a:t>
            </a:r>
          </a:p>
          <a:p>
            <a:pPr>
              <a:buNone/>
            </a:pPr>
            <a:r>
              <a:rPr lang="en-US" sz="3600" dirty="0" smtClean="0"/>
              <a:t>	</a:t>
            </a:r>
            <a:r>
              <a:rPr lang="en-US" sz="3600" dirty="0" err="1" smtClean="0"/>
              <a:t>Δθ</a:t>
            </a:r>
            <a:r>
              <a:rPr lang="en-US" sz="3600" i="1" dirty="0" smtClean="0"/>
              <a:t> </a:t>
            </a:r>
            <a:r>
              <a:rPr lang="en-US" sz="3600" dirty="0"/>
              <a:t>= </a:t>
            </a:r>
            <a:r>
              <a:rPr lang="en-US" sz="3600" dirty="0" err="1" smtClean="0"/>
              <a:t>Θ</a:t>
            </a:r>
            <a:r>
              <a:rPr lang="en-US" sz="3600" baseline="-25000" dirty="0" err="1" smtClean="0"/>
              <a:t>x</a:t>
            </a:r>
            <a:r>
              <a:rPr lang="en-US" sz="3600" dirty="0" smtClean="0"/>
              <a:t> </a:t>
            </a:r>
            <a:r>
              <a:rPr lang="en-US" sz="3600" dirty="0" err="1" smtClean="0"/>
              <a:t>sinϕ</a:t>
            </a:r>
            <a:r>
              <a:rPr lang="en-US" sz="3600" dirty="0" smtClean="0"/>
              <a:t>+ </a:t>
            </a:r>
            <a:r>
              <a:rPr lang="en-US" sz="3600" dirty="0" err="1" smtClean="0"/>
              <a:t>Θ</a:t>
            </a:r>
            <a:r>
              <a:rPr lang="en-US" sz="3600" baseline="-25000" dirty="0" err="1" smtClean="0"/>
              <a:t>y</a:t>
            </a:r>
            <a:r>
              <a:rPr lang="en-US" sz="3600" dirty="0" smtClean="0"/>
              <a:t> </a:t>
            </a:r>
            <a:r>
              <a:rPr lang="en-US" sz="3600" dirty="0" err="1" smtClean="0"/>
              <a:t>cosϕ</a:t>
            </a:r>
            <a:r>
              <a:rPr lang="en-US" sz="3600" i="1" dirty="0" smtClean="0"/>
              <a:t> </a:t>
            </a:r>
            <a:endParaRPr lang="en-US" sz="3600" i="1" dirty="0"/>
          </a:p>
          <a:p>
            <a:pPr marL="571500" indent="-571500">
              <a:buClr>
                <a:srgbClr val="B20225"/>
              </a:buClr>
              <a:buSzPct val="80000"/>
            </a:pPr>
            <a:r>
              <a:rPr lang="en-US" sz="3600" dirty="0" smtClean="0"/>
              <a:t>Monitoring mode, update </a:t>
            </a:r>
            <a:r>
              <a:rPr lang="en-US" sz="3600" dirty="0">
                <a:latin typeface="Apple Chancery"/>
                <a:cs typeface="Apple Chancery"/>
              </a:rPr>
              <a:t>O</a:t>
            </a:r>
            <a:r>
              <a:rPr lang="en-US" sz="3600" dirty="0"/>
              <a:t>(</a:t>
            </a:r>
            <a:r>
              <a:rPr lang="en-US" sz="3600" dirty="0" smtClean="0"/>
              <a:t>10) times a year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12217000" y="15084890"/>
            <a:ext cx="17490375" cy="606290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2241554" y="14983294"/>
            <a:ext cx="50442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RICH Mirror </a:t>
            </a:r>
            <a:r>
              <a:rPr lang="en-US" sz="4000" b="1" dirty="0"/>
              <a:t>A</a:t>
            </a:r>
            <a:r>
              <a:rPr lang="en-US" sz="4000" b="1" dirty="0" smtClean="0"/>
              <a:t>lignment</a:t>
            </a:r>
            <a:endParaRPr lang="en-US" sz="4000" b="1" dirty="0"/>
          </a:p>
        </p:txBody>
      </p:sp>
      <p:sp>
        <p:nvSpPr>
          <p:cNvPr id="29" name="Rectangle 28"/>
          <p:cNvSpPr/>
          <p:nvPr/>
        </p:nvSpPr>
        <p:spPr>
          <a:xfrm>
            <a:off x="15611826" y="25424205"/>
            <a:ext cx="13518643" cy="606290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15526113" y="22967290"/>
            <a:ext cx="14181261" cy="511421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F0033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Clr>
                <a:srgbClr val="B20225"/>
              </a:buClr>
              <a:buSzPct val="80000"/>
              <a:buNone/>
            </a:pPr>
            <a:r>
              <a:rPr lang="en-US" sz="2000" u="sng" dirty="0" smtClean="0"/>
              <a:t>xxx</a:t>
            </a:r>
          </a:p>
          <a:p>
            <a:pPr marL="571500" indent="-571500">
              <a:buClr>
                <a:srgbClr val="B20225"/>
              </a:buClr>
              <a:buSzPct val="80000"/>
            </a:pPr>
            <a:r>
              <a:rPr lang="en-US" sz="3600" u="sng" dirty="0" smtClean="0"/>
              <a:t>HPD </a:t>
            </a:r>
            <a:r>
              <a:rPr lang="en-US" sz="3600" u="sng" dirty="0" smtClean="0"/>
              <a:t>image calibration:</a:t>
            </a:r>
            <a:r>
              <a:rPr lang="en-US" sz="3600" dirty="0" smtClean="0"/>
              <a:t> </a:t>
            </a:r>
            <a:r>
              <a:rPr lang="en-US" sz="3600" dirty="0" err="1" smtClean="0"/>
              <a:t>Sobel</a:t>
            </a:r>
            <a:r>
              <a:rPr lang="en-US" sz="3600" dirty="0"/>
              <a:t> </a:t>
            </a:r>
            <a:r>
              <a:rPr lang="en-US" sz="3600" dirty="0" smtClean="0"/>
              <a:t>fit performed </a:t>
            </a:r>
            <a:br>
              <a:rPr lang="en-US" sz="3600" dirty="0" smtClean="0"/>
            </a:br>
            <a:r>
              <a:rPr lang="en-US" sz="3600" dirty="0" smtClean="0"/>
              <a:t>for </a:t>
            </a:r>
            <a:r>
              <a:rPr lang="en-US" sz="3600" dirty="0"/>
              <a:t>each HPD and </a:t>
            </a:r>
            <a:r>
              <a:rPr lang="en-US" sz="3600" dirty="0" smtClean="0"/>
              <a:t>used </a:t>
            </a:r>
            <a:r>
              <a:rPr lang="en-US" sz="3600" dirty="0"/>
              <a:t>to provide </a:t>
            </a:r>
            <a:r>
              <a:rPr lang="en-US" sz="3600" dirty="0" smtClean="0"/>
              <a:t>calibration </a:t>
            </a:r>
            <a:br>
              <a:rPr lang="en-US" sz="3600" dirty="0" smtClean="0"/>
            </a:br>
            <a:r>
              <a:rPr lang="en-US" sz="3600" dirty="0" smtClean="0"/>
              <a:t>for each anode</a:t>
            </a:r>
            <a:r>
              <a:rPr lang="en-US" sz="3600" dirty="0" smtClean="0"/>
              <a:t> ele</a:t>
            </a:r>
            <a:r>
              <a:rPr lang="en-US" sz="3600" dirty="0" smtClean="0"/>
              <a:t>ment.</a:t>
            </a:r>
          </a:p>
          <a:p>
            <a:pPr>
              <a:buClr>
                <a:srgbClr val="B20225"/>
              </a:buClr>
              <a:buSzPct val="80000"/>
              <a:buNone/>
            </a:pPr>
            <a:endParaRPr lang="en-US" sz="1800" dirty="0" smtClean="0"/>
          </a:p>
          <a:p>
            <a:pPr marL="571500" indent="-571500">
              <a:buClr>
                <a:srgbClr val="B20225"/>
              </a:buClr>
              <a:buSzPct val="80000"/>
            </a:pPr>
            <a:r>
              <a:rPr lang="en-US" sz="3600" u="sng" dirty="0" smtClean="0"/>
              <a:t>Refractive </a:t>
            </a:r>
            <a:r>
              <a:rPr lang="en-US" sz="3600" u="sng" dirty="0"/>
              <a:t>i</a:t>
            </a:r>
            <a:r>
              <a:rPr lang="en-US" sz="3600" u="sng" dirty="0" smtClean="0"/>
              <a:t>ndex calibration:</a:t>
            </a:r>
            <a:r>
              <a:rPr lang="en-US" sz="3600" dirty="0" smtClean="0"/>
              <a:t> </a:t>
            </a:r>
            <a:r>
              <a:rPr lang="en-US" sz="3600" dirty="0" smtClean="0"/>
              <a:t>Fit </a:t>
            </a:r>
            <a:r>
              <a:rPr lang="en-US" sz="3600" dirty="0"/>
              <a:t>to </a:t>
            </a:r>
            <a:r>
              <a:rPr lang="en-US" sz="3600" dirty="0" smtClean="0"/>
              <a:t>the</a:t>
            </a:r>
            <a:br>
              <a:rPr lang="en-US" sz="3600" dirty="0" smtClean="0"/>
            </a:br>
            <a:r>
              <a:rPr lang="en-US" sz="3600" dirty="0" smtClean="0"/>
              <a:t>reconstructed</a:t>
            </a:r>
            <a:r>
              <a:rPr lang="en-US" sz="3600" dirty="0"/>
              <a:t>-expected Cherenkov angle yields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(</a:t>
            </a:r>
            <a:r>
              <a:rPr lang="en-US" sz="3600" dirty="0"/>
              <a:t>n-1) scale factor. </a:t>
            </a:r>
            <a:endParaRPr lang="en-US" sz="3600" dirty="0" smtClean="0"/>
          </a:p>
          <a:p>
            <a:pPr>
              <a:buClr>
                <a:srgbClr val="B20225"/>
              </a:buClr>
              <a:buSzPct val="80000"/>
              <a:buNone/>
            </a:pPr>
            <a:endParaRPr lang="en-US" sz="1800" dirty="0" smtClean="0"/>
          </a:p>
          <a:p>
            <a:pPr marL="571500" indent="-571500">
              <a:buClr>
                <a:srgbClr val="B20225"/>
              </a:buClr>
              <a:buSzPct val="80000"/>
            </a:pPr>
            <a:r>
              <a:rPr lang="en-US" sz="3600" dirty="0" smtClean="0"/>
              <a:t>Updated every run.</a:t>
            </a:r>
            <a:endParaRPr lang="en-US" sz="3600" dirty="0"/>
          </a:p>
        </p:txBody>
      </p:sp>
      <p:sp>
        <p:nvSpPr>
          <p:cNvPr id="31" name="Rectangle 30"/>
          <p:cNvSpPr/>
          <p:nvPr/>
        </p:nvSpPr>
        <p:spPr>
          <a:xfrm>
            <a:off x="15547686" y="22954214"/>
            <a:ext cx="14095469" cy="606290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551769" y="22838209"/>
            <a:ext cx="41129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RICH Calibration</a:t>
            </a:r>
            <a:endParaRPr lang="en-US" sz="4000" b="1" dirty="0"/>
          </a:p>
        </p:txBody>
      </p:sp>
      <p:pic>
        <p:nvPicPr>
          <p:cNvPr id="6" name="Picture 5" descr="Screen Shot 2015-12-16 at 16.35.3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7715" y="25682261"/>
            <a:ext cx="3484342" cy="2301484"/>
          </a:xfrm>
          <a:prstGeom prst="rect">
            <a:avLst/>
          </a:prstGeom>
        </p:spPr>
      </p:pic>
      <p:sp>
        <p:nvSpPr>
          <p:cNvPr id="37" name="Freeform 36"/>
          <p:cNvSpPr/>
          <p:nvPr/>
        </p:nvSpPr>
        <p:spPr>
          <a:xfrm>
            <a:off x="15526113" y="28472336"/>
            <a:ext cx="14181261" cy="606822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F0033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sz="2400" u="sng" dirty="0" smtClean="0"/>
              <a:t>ccc</a:t>
            </a:r>
          </a:p>
          <a:p>
            <a:pPr>
              <a:buNone/>
            </a:pPr>
            <a:r>
              <a:rPr lang="en-US" sz="3600" u="sng" dirty="0" smtClean="0"/>
              <a:t>Occupancy </a:t>
            </a:r>
            <a:r>
              <a:rPr lang="en-US" sz="3600" u="sng" dirty="0" smtClean="0"/>
              <a:t>calibration for each cell</a:t>
            </a:r>
          </a:p>
          <a:p>
            <a:pPr marL="450850" indent="-450850">
              <a:buClr>
                <a:srgbClr val="B20225"/>
              </a:buClr>
              <a:buSzPct val="80000"/>
            </a:pPr>
            <a:r>
              <a:rPr lang="en-US" sz="3600" dirty="0" smtClean="0"/>
              <a:t>Scale the High Voltage by factor α to keep the gain stable by </a:t>
            </a:r>
            <a:br>
              <a:rPr lang="en-US" sz="3600" dirty="0" smtClean="0"/>
            </a:br>
            <a:r>
              <a:rPr lang="en-US" sz="3600" dirty="0" smtClean="0"/>
              <a:t>evaluating the variation of  the </a:t>
            </a:r>
            <a:r>
              <a:rPr lang="en-US" sz="3600" dirty="0"/>
              <a:t>occupancy </a:t>
            </a:r>
            <a:endParaRPr lang="en-US" sz="3600" dirty="0" smtClean="0"/>
          </a:p>
          <a:p>
            <a:pPr marL="450850" indent="-450850">
              <a:buClr>
                <a:srgbClr val="B20225"/>
              </a:buClr>
              <a:buSzPct val="80000"/>
            </a:pPr>
            <a:r>
              <a:rPr lang="en-US" sz="3600" dirty="0" smtClean="0"/>
              <a:t>Updated per fill</a:t>
            </a:r>
          </a:p>
          <a:p>
            <a:pPr marL="450850" indent="-450850">
              <a:buClr>
                <a:srgbClr val="B20225"/>
              </a:buClr>
              <a:buSzPct val="80000"/>
            </a:pPr>
            <a:endParaRPr lang="en-US" sz="2400" dirty="0" smtClean="0"/>
          </a:p>
          <a:p>
            <a:pPr marL="450850" indent="-450850">
              <a:buNone/>
            </a:pPr>
            <a:r>
              <a:rPr lang="en-US" sz="3600" u="sng" dirty="0" smtClean="0"/>
              <a:t>Calibrate to the neutral π mass</a:t>
            </a:r>
            <a:endParaRPr lang="en-US" sz="3600" dirty="0"/>
          </a:p>
          <a:p>
            <a:pPr marL="450850" indent="-450850">
              <a:buClr>
                <a:srgbClr val="B20225"/>
              </a:buClr>
              <a:buSzPct val="80000"/>
            </a:pPr>
            <a:r>
              <a:rPr lang="en-US" sz="3600" dirty="0"/>
              <a:t>Fit the </a:t>
            </a:r>
            <a:r>
              <a:rPr lang="en-US" sz="3600" dirty="0" smtClean="0"/>
              <a:t>π</a:t>
            </a:r>
            <a:r>
              <a:rPr lang="en-US" sz="3600" baseline="30000" dirty="0" smtClean="0"/>
              <a:t>0</a:t>
            </a:r>
            <a:r>
              <a:rPr lang="en-US" sz="3600" dirty="0" smtClean="0"/>
              <a:t> </a:t>
            </a:r>
            <a:r>
              <a:rPr lang="en-US" sz="3600" dirty="0"/>
              <a:t>mass distribution for each cell </a:t>
            </a:r>
            <a:r>
              <a:rPr lang="en-US" sz="3600" dirty="0"/>
              <a:t> </a:t>
            </a:r>
            <a:r>
              <a:rPr lang="en-US" sz="3600" dirty="0" smtClean="0"/>
              <a:t>for </a:t>
            </a:r>
            <a:br>
              <a:rPr lang="en-US" sz="3600" dirty="0" smtClean="0"/>
            </a:br>
            <a:r>
              <a:rPr lang="en-US" sz="3600" dirty="0" smtClean="0"/>
              <a:t>π</a:t>
            </a:r>
            <a:r>
              <a:rPr lang="en-US" sz="3600" baseline="30000" dirty="0" smtClean="0"/>
              <a:t>0   </a:t>
            </a:r>
            <a:r>
              <a:rPr lang="en-US" sz="3600" dirty="0" err="1" smtClean="0"/>
              <a:t>γγ</a:t>
            </a:r>
            <a:r>
              <a:rPr lang="en-US" sz="3600" dirty="0" smtClean="0"/>
              <a:t>,</a:t>
            </a:r>
            <a:r>
              <a:rPr lang="en-US" sz="3600" dirty="0"/>
              <a:t> </a:t>
            </a:r>
            <a:r>
              <a:rPr lang="en-US" sz="3600" dirty="0" smtClean="0"/>
              <a:t>one </a:t>
            </a:r>
            <a:r>
              <a:rPr lang="en-US" sz="3600" dirty="0" err="1"/>
              <a:t>γ</a:t>
            </a:r>
            <a:r>
              <a:rPr lang="en-US" sz="3600" dirty="0" smtClean="0"/>
              <a:t> </a:t>
            </a:r>
            <a:r>
              <a:rPr lang="en-US" sz="3600" dirty="0"/>
              <a:t>has its seed in </a:t>
            </a:r>
            <a:r>
              <a:rPr lang="en-US" sz="3600" dirty="0" smtClean="0"/>
              <a:t>the </a:t>
            </a:r>
            <a:r>
              <a:rPr lang="en-US" sz="3600" dirty="0"/>
              <a:t>cell </a:t>
            </a:r>
            <a:r>
              <a:rPr lang="en-US" sz="3600" dirty="0" smtClean="0"/>
              <a:t>and use </a:t>
            </a:r>
            <a:r>
              <a:rPr lang="en-US" sz="3600" dirty="0"/>
              <a:t>the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offset </a:t>
            </a:r>
            <a:r>
              <a:rPr lang="en-US" sz="3600" dirty="0" smtClean="0"/>
              <a:t>to the nominal π</a:t>
            </a:r>
            <a:r>
              <a:rPr lang="en-US" sz="3600" baseline="30000" dirty="0" smtClean="0"/>
              <a:t>0</a:t>
            </a:r>
            <a:r>
              <a:rPr lang="en-US" sz="3600" dirty="0" smtClean="0"/>
              <a:t> </a:t>
            </a:r>
            <a:r>
              <a:rPr lang="en-US" sz="3600" dirty="0" smtClean="0"/>
              <a:t>mass as calibration</a:t>
            </a:r>
          </a:p>
          <a:p>
            <a:pPr marL="450850" indent="-450850">
              <a:buClr>
                <a:srgbClr val="B20225"/>
              </a:buClr>
              <a:buSzPct val="80000"/>
            </a:pPr>
            <a:r>
              <a:rPr lang="en-US" sz="3600" dirty="0" smtClean="0"/>
              <a:t>Run </a:t>
            </a:r>
            <a:r>
              <a:rPr lang="en-US" sz="3600" dirty="0" smtClean="0"/>
              <a:t>on the HLT-farm during TS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5574469" y="28484511"/>
            <a:ext cx="14156149" cy="575755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5613578" y="28352380"/>
            <a:ext cx="56111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Calorimeter Calibration</a:t>
            </a:r>
            <a:endParaRPr lang="en-US" sz="4000" b="1" dirty="0"/>
          </a:p>
        </p:txBody>
      </p:sp>
      <p:sp>
        <p:nvSpPr>
          <p:cNvPr id="42" name="Freeform 41"/>
          <p:cNvSpPr/>
          <p:nvPr/>
        </p:nvSpPr>
        <p:spPr>
          <a:xfrm>
            <a:off x="624080" y="37244846"/>
            <a:ext cx="14139609" cy="40195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F0033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Clr>
                <a:srgbClr val="B20225"/>
              </a:buClr>
              <a:buSzPct val="80000"/>
              <a:buNone/>
            </a:pPr>
            <a:r>
              <a:rPr lang="en-US" sz="1800" u="sng" dirty="0" smtClean="0"/>
              <a:t>xxx</a:t>
            </a:r>
          </a:p>
          <a:p>
            <a:pPr>
              <a:buClr>
                <a:srgbClr val="B20225"/>
              </a:buClr>
              <a:buSzPct val="80000"/>
              <a:buNone/>
            </a:pPr>
            <a:r>
              <a:rPr lang="en-US" sz="3600" u="sng" dirty="0" smtClean="0"/>
              <a:t>Global </a:t>
            </a:r>
            <a:r>
              <a:rPr lang="en-US" sz="3600" u="sng" dirty="0" smtClean="0"/>
              <a:t>time alignment for all modules</a:t>
            </a:r>
          </a:p>
          <a:p>
            <a:pPr marL="571500" indent="-571500">
              <a:buClr>
                <a:srgbClr val="B20225"/>
              </a:buClr>
              <a:buSzPct val="80000"/>
            </a:pPr>
            <a:r>
              <a:rPr lang="en-US" sz="3600" dirty="0" smtClean="0"/>
              <a:t>Fit the residual of the drift time to extract </a:t>
            </a:r>
            <a:r>
              <a:rPr lang="en-US" sz="3600" dirty="0"/>
              <a:t>the </a:t>
            </a:r>
            <a:r>
              <a:rPr lang="en-US" sz="3600" dirty="0" smtClean="0"/>
              <a:t>global time </a:t>
            </a:r>
            <a:br>
              <a:rPr lang="en-US" sz="3600" dirty="0" smtClean="0"/>
            </a:br>
            <a:r>
              <a:rPr lang="en-US" sz="3600" dirty="0" smtClean="0"/>
              <a:t>delay t</a:t>
            </a:r>
            <a:r>
              <a:rPr lang="en-US" sz="3600" baseline="-25000" dirty="0" smtClean="0"/>
              <a:t>0</a:t>
            </a:r>
            <a:r>
              <a:rPr lang="en-US" sz="3600" dirty="0" smtClean="0"/>
              <a:t> caused by readout electronics</a:t>
            </a:r>
          </a:p>
          <a:p>
            <a:pPr lvl="1">
              <a:buClr>
                <a:srgbClr val="B20225"/>
              </a:buClr>
              <a:buSzPct val="80000"/>
              <a:buNone/>
            </a:pPr>
            <a:r>
              <a:rPr lang="en-US" sz="3600" dirty="0" err="1" smtClean="0"/>
              <a:t>t</a:t>
            </a:r>
            <a:r>
              <a:rPr lang="en-US" sz="3600" baseline="-25000" dirty="0" err="1" smtClean="0"/>
              <a:t>meas</a:t>
            </a:r>
            <a:r>
              <a:rPr lang="en-US" sz="3600" dirty="0" smtClean="0"/>
              <a:t> = t</a:t>
            </a:r>
            <a:r>
              <a:rPr lang="en-US" sz="3600" baseline="-25000" dirty="0" smtClean="0"/>
              <a:t>0</a:t>
            </a:r>
            <a:r>
              <a:rPr lang="en-US" sz="3600" dirty="0" smtClean="0"/>
              <a:t> + </a:t>
            </a:r>
            <a:r>
              <a:rPr lang="en-US" sz="3600" dirty="0" err="1" smtClean="0"/>
              <a:t>t</a:t>
            </a:r>
            <a:r>
              <a:rPr lang="en-US" sz="3600" baseline="-25000" dirty="0" err="1" smtClean="0"/>
              <a:t>flight</a:t>
            </a:r>
            <a:r>
              <a:rPr lang="en-US" sz="3600" dirty="0" smtClean="0"/>
              <a:t> + </a:t>
            </a:r>
            <a:r>
              <a:rPr lang="en-US" sz="3600" dirty="0" err="1" smtClean="0"/>
              <a:t>t</a:t>
            </a:r>
            <a:r>
              <a:rPr lang="en-US" sz="3600" baseline="-25000" dirty="0" err="1" smtClean="0"/>
              <a:t>drift</a:t>
            </a:r>
            <a:r>
              <a:rPr lang="en-US" sz="3600" dirty="0" smtClean="0"/>
              <a:t> + </a:t>
            </a:r>
            <a:r>
              <a:rPr lang="en-US" sz="3600" dirty="0" err="1" smtClean="0"/>
              <a:t>t</a:t>
            </a:r>
            <a:r>
              <a:rPr lang="en-US" sz="3600" baseline="-25000" dirty="0" err="1" smtClean="0"/>
              <a:t>prop</a:t>
            </a:r>
            <a:endParaRPr lang="en-US" sz="3600" baseline="-25000" dirty="0" smtClean="0"/>
          </a:p>
          <a:p>
            <a:pPr lvl="1">
              <a:buClr>
                <a:srgbClr val="B20225"/>
              </a:buClr>
              <a:buSzPct val="80000"/>
              <a:buNone/>
            </a:pPr>
            <a:endParaRPr lang="en-US" sz="3600" dirty="0" smtClean="0"/>
          </a:p>
          <a:p>
            <a:pPr marL="571500" indent="-571500">
              <a:buClr>
                <a:srgbClr val="B20225"/>
              </a:buClr>
              <a:buSzPct val="80000"/>
            </a:pPr>
            <a:r>
              <a:rPr lang="en-US" sz="3600" dirty="0" smtClean="0"/>
              <a:t>Update </a:t>
            </a:r>
            <a:r>
              <a:rPr lang="en-US" sz="3600" dirty="0" smtClean="0"/>
              <a:t>triggered every </a:t>
            </a:r>
            <a:r>
              <a:rPr lang="en-US" sz="3600" dirty="0" smtClean="0">
                <a:latin typeface="Apple Chancery"/>
                <a:cs typeface="Apple Chancery"/>
              </a:rPr>
              <a:t>O</a:t>
            </a:r>
            <a:r>
              <a:rPr lang="en-US" sz="3600" dirty="0" smtClean="0"/>
              <a:t>(10) runs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77456" y="37238541"/>
            <a:ext cx="14237606" cy="606290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26464" y="37065408"/>
            <a:ext cx="66119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Outer Tracker Calibration</a:t>
            </a:r>
            <a:endParaRPr lang="en-US" sz="4000" b="1" dirty="0"/>
          </a:p>
        </p:txBody>
      </p:sp>
      <p:pic>
        <p:nvPicPr>
          <p:cNvPr id="33" name="Picture 32" descr="dThetavphiRec021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3682" y="15858982"/>
            <a:ext cx="4189631" cy="2841244"/>
          </a:xfrm>
          <a:prstGeom prst="rect">
            <a:avLst/>
          </a:prstGeom>
        </p:spPr>
      </p:pic>
      <p:pic>
        <p:nvPicPr>
          <p:cNvPr id="34" name="Picture 33" descr="dThetavphiRec0214 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3682" y="18700226"/>
            <a:ext cx="4376567" cy="2968017"/>
          </a:xfrm>
          <a:prstGeom prst="rect">
            <a:avLst/>
          </a:prstGeom>
        </p:spPr>
      </p:pic>
      <p:pic>
        <p:nvPicPr>
          <p:cNvPr id="9" name="Picture 8" descr="FSMFlow.pdf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54"/>
          <a:stretch/>
        </p:blipFill>
        <p:spPr>
          <a:xfrm>
            <a:off x="9109036" y="23508881"/>
            <a:ext cx="5511130" cy="4667028"/>
          </a:xfrm>
          <a:prstGeom prst="rect">
            <a:avLst/>
          </a:prstGeom>
        </p:spPr>
      </p:pic>
      <p:pic>
        <p:nvPicPr>
          <p:cNvPr id="17" name="Picture 16" descr="Screen Shot 2016-02-24 at 10.20.22.pn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93" b="3653"/>
          <a:stretch/>
        </p:blipFill>
        <p:spPr>
          <a:xfrm>
            <a:off x="2219538" y="32884720"/>
            <a:ext cx="5232283" cy="1359416"/>
          </a:xfrm>
          <a:prstGeom prst="rect">
            <a:avLst/>
          </a:prstGeom>
        </p:spPr>
      </p:pic>
      <p:pic>
        <p:nvPicPr>
          <p:cNvPr id="45" name="Picture 44" descr="Screen Shot 2016-02-24 at 14.29.11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0755" y="31296157"/>
            <a:ext cx="4128696" cy="3150663"/>
          </a:xfrm>
          <a:prstGeom prst="rect">
            <a:avLst/>
          </a:prstGeom>
        </p:spPr>
      </p:pic>
      <p:pic>
        <p:nvPicPr>
          <p:cNvPr id="49" name="Picture 48" descr="Screen Shot 2016-02-24 at 15.44.31.png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92" b="13705"/>
          <a:stretch/>
        </p:blipFill>
        <p:spPr>
          <a:xfrm>
            <a:off x="24022029" y="30130978"/>
            <a:ext cx="4219652" cy="1110857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15565223" y="37287938"/>
            <a:ext cx="12030573" cy="606290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15526114" y="34983212"/>
            <a:ext cx="14181260" cy="620312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F0033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Clr>
                <a:srgbClr val="B20225"/>
              </a:buClr>
              <a:buSzPct val="80000"/>
              <a:buNone/>
            </a:pPr>
            <a:endParaRPr lang="en-US" sz="4000" dirty="0"/>
          </a:p>
        </p:txBody>
      </p:sp>
      <p:sp>
        <p:nvSpPr>
          <p:cNvPr id="56" name="Rectangle 55"/>
          <p:cNvSpPr/>
          <p:nvPr/>
        </p:nvSpPr>
        <p:spPr>
          <a:xfrm>
            <a:off x="15526114" y="34983212"/>
            <a:ext cx="14191492" cy="606290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 descr="Upsilon1.pdf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1" t="8722" r="8368"/>
          <a:stretch/>
        </p:blipFill>
        <p:spPr>
          <a:xfrm>
            <a:off x="15678626" y="35913615"/>
            <a:ext cx="3840541" cy="2561897"/>
          </a:xfrm>
          <a:prstGeom prst="rect">
            <a:avLst/>
          </a:prstGeom>
        </p:spPr>
      </p:pic>
      <p:pic>
        <p:nvPicPr>
          <p:cNvPr id="51" name="Picture 50" descr="Upsilon2.pdf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4" t="8307" r="8263"/>
          <a:stretch/>
        </p:blipFill>
        <p:spPr>
          <a:xfrm>
            <a:off x="19822540" y="35934301"/>
            <a:ext cx="3845953" cy="2561897"/>
          </a:xfrm>
          <a:prstGeom prst="rect">
            <a:avLst/>
          </a:prstGeom>
        </p:spPr>
      </p:pic>
      <p:pic>
        <p:nvPicPr>
          <p:cNvPr id="52" name="Picture 51" descr="PID1.pdf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1" r="6628"/>
          <a:stretch/>
        </p:blipFill>
        <p:spPr>
          <a:xfrm>
            <a:off x="20979662" y="38409356"/>
            <a:ext cx="4013937" cy="2700009"/>
          </a:xfrm>
          <a:prstGeom prst="rect">
            <a:avLst/>
          </a:prstGeom>
        </p:spPr>
      </p:pic>
      <p:pic>
        <p:nvPicPr>
          <p:cNvPr id="53" name="Picture 52" descr="PID2.pdf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1" r="6283"/>
          <a:stretch/>
        </p:blipFill>
        <p:spPr>
          <a:xfrm>
            <a:off x="25305861" y="38421124"/>
            <a:ext cx="4011205" cy="2688241"/>
          </a:xfrm>
          <a:prstGeom prst="rect">
            <a:avLst/>
          </a:prstGeom>
        </p:spPr>
      </p:pic>
      <p:pic>
        <p:nvPicPr>
          <p:cNvPr id="36" name="Picture 35" descr="Screen Shot 2016-02-24 at 12.20.34.png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5"/>
          <a:stretch/>
        </p:blipFill>
        <p:spPr>
          <a:xfrm>
            <a:off x="24197949" y="35690671"/>
            <a:ext cx="5405856" cy="2356900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15502816" y="34868198"/>
            <a:ext cx="77613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Performance and Impact on Physics</a:t>
            </a:r>
            <a:endParaRPr lang="en-US" sz="4000" b="1" dirty="0"/>
          </a:p>
        </p:txBody>
      </p:sp>
      <p:sp>
        <p:nvSpPr>
          <p:cNvPr id="63" name="Freeform 62"/>
          <p:cNvSpPr/>
          <p:nvPr/>
        </p:nvSpPr>
        <p:spPr>
          <a:xfrm>
            <a:off x="12241554" y="5651499"/>
            <a:ext cx="17489064" cy="891120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F0033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lnSpc>
                <a:spcPct val="120000"/>
              </a:lnSpc>
              <a:buClr>
                <a:srgbClr val="B80225"/>
              </a:buClr>
              <a:buSzPct val="80000"/>
              <a:buNone/>
            </a:pPr>
            <a:endParaRPr lang="en-GB" sz="4000" b="0" i="0" u="none" strike="noStrike" kern="1200" dirty="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2278911" y="5644398"/>
            <a:ext cx="17428464" cy="580885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2228780" y="5492672"/>
            <a:ext cx="52731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 smtClean="0">
                <a:ea typeface="WenQuanYi Micro Hei" pitchFamily="2"/>
                <a:cs typeface="Lohit Hindi" pitchFamily="2"/>
              </a:rPr>
              <a:t>The LHCb Detector</a:t>
            </a:r>
            <a:endParaRPr lang="en-US" sz="4000" dirty="0"/>
          </a:p>
        </p:txBody>
      </p:sp>
      <p:pic>
        <p:nvPicPr>
          <p:cNvPr id="59" name="Picture 58" descr="gene-2008-002.jpg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6" t="25532"/>
          <a:stretch/>
        </p:blipFill>
        <p:spPr>
          <a:xfrm>
            <a:off x="12384100" y="6349915"/>
            <a:ext cx="8445293" cy="4648020"/>
          </a:xfrm>
          <a:prstGeom prst="rect">
            <a:avLst/>
          </a:prstGeom>
        </p:spPr>
      </p:pic>
      <p:pic>
        <p:nvPicPr>
          <p:cNvPr id="60" name="Picture 59" descr="figs_Fig24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2531" y="11549479"/>
            <a:ext cx="4622658" cy="2796423"/>
          </a:xfrm>
          <a:prstGeom prst="rect">
            <a:avLst/>
          </a:prstGeom>
        </p:spPr>
      </p:pic>
      <p:pic>
        <p:nvPicPr>
          <p:cNvPr id="62" name="Picture 61" descr="figs_performance_KandPi_2_K.png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7"/>
          <a:stretch/>
        </p:blipFill>
        <p:spPr>
          <a:xfrm>
            <a:off x="21423141" y="11559365"/>
            <a:ext cx="4057613" cy="2802400"/>
          </a:xfrm>
          <a:prstGeom prst="rect">
            <a:avLst/>
          </a:prstGeom>
        </p:spPr>
      </p:pic>
      <p:pic>
        <p:nvPicPr>
          <p:cNvPr id="66" name="Picture 65" descr="figs_Fig18bottomleft.png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0" t="3735" r="3627" b="32901"/>
          <a:stretch/>
        </p:blipFill>
        <p:spPr>
          <a:xfrm>
            <a:off x="17071779" y="11505815"/>
            <a:ext cx="4225857" cy="2835036"/>
          </a:xfrm>
          <a:prstGeom prst="rect">
            <a:avLst/>
          </a:prstGeom>
        </p:spPr>
      </p:pic>
      <p:pic>
        <p:nvPicPr>
          <p:cNvPr id="67" name="Picture 66" descr="figs_Fig17.png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70" t="5308" r="3181" b="31728"/>
          <a:stretch/>
        </p:blipFill>
        <p:spPr>
          <a:xfrm>
            <a:off x="25145984" y="8207964"/>
            <a:ext cx="4497171" cy="3002224"/>
          </a:xfrm>
          <a:prstGeom prst="rect">
            <a:avLst/>
          </a:prstGeom>
        </p:spPr>
      </p:pic>
      <p:pic>
        <p:nvPicPr>
          <p:cNvPr id="68" name="Picture 67" descr="figs_Fig25left.png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61" t="3616" r="4634" b="32692"/>
          <a:stretch/>
        </p:blipFill>
        <p:spPr>
          <a:xfrm>
            <a:off x="21059882" y="8205782"/>
            <a:ext cx="3933717" cy="2740514"/>
          </a:xfrm>
          <a:prstGeom prst="rect">
            <a:avLst/>
          </a:prstGeom>
        </p:spPr>
      </p:pic>
      <p:pic>
        <p:nvPicPr>
          <p:cNvPr id="69" name="Picture 68" descr="figs_Fig31left.png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46" t="-1" r="2314" b="27429"/>
          <a:stretch/>
        </p:blipFill>
        <p:spPr>
          <a:xfrm>
            <a:off x="25473674" y="11371441"/>
            <a:ext cx="4135776" cy="3108141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20829189" y="7777168"/>
            <a:ext cx="547462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Vertex resolution</a:t>
            </a:r>
            <a:endParaRPr lang="en-US" sz="32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21448026" y="11001294"/>
            <a:ext cx="547462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PID efficiency</a:t>
            </a:r>
            <a:endParaRPr lang="en-US" sz="32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12333970" y="11000319"/>
            <a:ext cx="547462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Decay-time reso</a:t>
            </a:r>
            <a:r>
              <a:rPr lang="en-US" sz="3200" b="1" dirty="0"/>
              <a:t>l</a:t>
            </a:r>
            <a:r>
              <a:rPr lang="en-US" sz="3200" b="1" dirty="0" smtClean="0"/>
              <a:t>ution</a:t>
            </a:r>
            <a:endParaRPr lang="en-US" sz="3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17090754" y="11011105"/>
            <a:ext cx="547462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Mass resolution</a:t>
            </a:r>
            <a:endParaRPr lang="en-US" sz="3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5149754" y="7712601"/>
            <a:ext cx="547462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Momentum resolution</a:t>
            </a:r>
            <a:endParaRPr lang="en-US" sz="32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25431784" y="10976458"/>
            <a:ext cx="396536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π</a:t>
            </a:r>
            <a:r>
              <a:rPr lang="en-US" sz="3200" b="1" baseline="30000" dirty="0" smtClean="0"/>
              <a:t>0</a:t>
            </a:r>
            <a:r>
              <a:rPr lang="en-US" sz="3200" b="1" dirty="0" smtClean="0"/>
              <a:t> reconstruction</a:t>
            </a:r>
            <a:endParaRPr lang="en-US" sz="3200" b="1" dirty="0"/>
          </a:p>
        </p:txBody>
      </p:sp>
      <p:sp>
        <p:nvSpPr>
          <p:cNvPr id="73" name="Rectangle 72"/>
          <p:cNvSpPr/>
          <p:nvPr/>
        </p:nvSpPr>
        <p:spPr>
          <a:xfrm>
            <a:off x="21173262" y="6380284"/>
            <a:ext cx="84302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2.4 · </a:t>
            </a:r>
            <a:r>
              <a:rPr lang="en-US" sz="3600" dirty="0" smtClean="0"/>
              <a:t>10</a:t>
            </a:r>
            <a:r>
              <a:rPr lang="en-US" sz="3600" baseline="30000" dirty="0" smtClean="0"/>
              <a:t>12</a:t>
            </a:r>
            <a:r>
              <a:rPr lang="en-US" sz="3600" dirty="0" smtClean="0"/>
              <a:t> </a:t>
            </a:r>
            <a:r>
              <a:rPr lang="en-US" sz="3600" dirty="0"/>
              <a:t>B hadrons in LHCb detector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acceptance </a:t>
            </a:r>
            <a:r>
              <a:rPr lang="en-US" sz="3600" dirty="0"/>
              <a:t>in 2011 + 2012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475966" y="23461384"/>
            <a:ext cx="16358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Example of </a:t>
            </a:r>
            <a:endParaRPr lang="en-US" sz="3200" b="1" dirty="0"/>
          </a:p>
        </p:txBody>
      </p:sp>
      <p:pic>
        <p:nvPicPr>
          <p:cNvPr id="81" name="Picture 80" descr="Velo_stability.png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r="3980"/>
          <a:stretch/>
        </p:blipFill>
        <p:spPr>
          <a:xfrm>
            <a:off x="8921604" y="32237645"/>
            <a:ext cx="5698562" cy="3227935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571767" y="14046555"/>
            <a:ext cx="10976207" cy="606290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93441" y="13932652"/>
            <a:ext cx="48639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 smtClean="0">
                <a:ea typeface="WenQuanYi Micro Hei" pitchFamily="2"/>
                <a:cs typeface="Lohit Hindi" pitchFamily="2"/>
              </a:rPr>
              <a:t>LHCb Trigger Schemes</a:t>
            </a:r>
            <a:endParaRPr lang="en-US" sz="4000" dirty="0"/>
          </a:p>
        </p:txBody>
      </p:sp>
      <p:pic>
        <p:nvPicPr>
          <p:cNvPr id="35" name="Picture 34" descr="Screen Shot 2016-02-24 at 12.04.12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8230" y="23630552"/>
            <a:ext cx="4191000" cy="1816100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>
            <a:off x="16458940" y="33058969"/>
            <a:ext cx="26939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121491"/>
              </p:ext>
            </p:extLst>
          </p:nvPr>
        </p:nvGraphicFramePr>
        <p:xfrm>
          <a:off x="5045869" y="14674056"/>
          <a:ext cx="20183476" cy="1072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91738"/>
                <a:gridCol w="1009173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3" name="TextBox 92"/>
          <p:cNvSpPr txBox="1"/>
          <p:nvPr/>
        </p:nvSpPr>
        <p:spPr>
          <a:xfrm>
            <a:off x="15611826" y="35454447"/>
            <a:ext cx="40976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First alignment </a:t>
            </a:r>
            <a:endParaRPr lang="en-US" sz="32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19838290" y="35481668"/>
            <a:ext cx="40976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Improved alignment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40999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17806</TotalTime>
  <Words>270</Words>
  <Application>Microsoft Macintosh PowerPoint</Application>
  <PresentationFormat>Custom</PresentationFormat>
  <Paragraphs>78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Particle Physics</dc:title>
  <dc:subject/>
  <dc:creator>Paras Naik</dc:creator>
  <cp:keywords/>
  <dc:description/>
  <cp:lastModifiedBy>Claire Prouve</cp:lastModifiedBy>
  <cp:revision>672</cp:revision>
  <cp:lastPrinted>2013-11-12T15:41:46Z</cp:lastPrinted>
  <dcterms:created xsi:type="dcterms:W3CDTF">2012-05-03T11:39:54Z</dcterms:created>
  <dcterms:modified xsi:type="dcterms:W3CDTF">2016-02-25T12:16:41Z</dcterms:modified>
  <cp:category/>
</cp:coreProperties>
</file>