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5" d="100"/>
          <a:sy n="125" d="100"/>
        </p:scale>
        <p:origin x="-1008" y="-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04/03/2016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04/03/2016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34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7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E0032"/>
                </a:solidFill>
              </a:defRPr>
            </a:lvl1pPr>
          </a:lstStyle>
          <a:p>
            <a:r>
              <a:rPr lang="en-US" dirty="0" smtClean="0"/>
              <a:t>Claire Prouve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9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0032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6555106"/>
            <a:ext cx="9144000" cy="34607"/>
          </a:xfrm>
          <a:prstGeom prst="line">
            <a:avLst/>
          </a:prstGeom>
          <a:ln>
            <a:solidFill>
              <a:srgbClr val="FE00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2560" y="3917111"/>
            <a:ext cx="8800397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07/03/2016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	  Claire Prouve  -  University of Bristol			   		</a:t>
            </a:r>
            <a:r>
              <a:rPr lang="en-US" sz="2000" b="1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35" y="1497796"/>
            <a:ext cx="8364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What to present at LHCb week </a:t>
            </a:r>
            <a:r>
              <a:rPr lang="en-US" sz="5400" b="1" dirty="0" err="1" smtClean="0">
                <a:solidFill>
                  <a:schemeClr val="bg1"/>
                </a:solidFill>
              </a:rPr>
              <a:t>Calibtration</a:t>
            </a:r>
            <a:r>
              <a:rPr lang="en-US" sz="5400" b="1" dirty="0" smtClean="0">
                <a:solidFill>
                  <a:schemeClr val="bg1"/>
                </a:solidFill>
              </a:rPr>
              <a:t> &amp;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4295894"/>
            <a:ext cx="799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 behalf of the Alignment &amp; Calibration group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1600" y="6319520"/>
            <a:ext cx="9926320" cy="53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1026160"/>
            <a:ext cx="8696960" cy="440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u="sng" dirty="0" smtClean="0"/>
              <a:t>Magnification coefficients:</a:t>
            </a:r>
            <a:r>
              <a:rPr lang="en-US" b="1" dirty="0" smtClean="0"/>
              <a:t> </a:t>
            </a:r>
            <a:r>
              <a:rPr lang="en-US" dirty="0" smtClean="0"/>
              <a:t>translate the misalignment-on-the-detector-plane into </a:t>
            </a:r>
            <a:r>
              <a:rPr lang="en-US" dirty="0" smtClean="0"/>
              <a:t>							      individual mirror misalignments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Previously calculated for every alignment </a:t>
            </a:r>
            <a:br>
              <a:rPr lang="en-US" dirty="0" smtClean="0"/>
            </a:br>
            <a:r>
              <a:rPr lang="en-US" dirty="0" smtClean="0"/>
              <a:t>for each iteration on </a:t>
            </a:r>
            <a:r>
              <a:rPr lang="en-US" dirty="0" smtClean="0"/>
              <a:t>data </a:t>
            </a:r>
            <a:r>
              <a:rPr lang="en-US" dirty="0" smtClean="0">
                <a:sym typeface="Wingdings"/>
              </a:rPr>
              <a:t> reconstruct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all events and fit all histograms 8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additional times.</a:t>
            </a:r>
            <a:br>
              <a:rPr lang="en-US" dirty="0" smtClean="0">
                <a:sym typeface="Wingdings"/>
              </a:rPr>
            </a:b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/>
              <a:t>Now pre-calculated and used same set for all</a:t>
            </a:r>
            <a:br>
              <a:rPr lang="en-US" dirty="0" smtClean="0"/>
            </a:br>
            <a:r>
              <a:rPr lang="en-US" dirty="0" smtClean="0"/>
              <a:t>alignments and all </a:t>
            </a:r>
            <a:r>
              <a:rPr lang="en-US" dirty="0" smtClean="0"/>
              <a:t>iterations.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lnSpc>
                <a:spcPct val="120000"/>
              </a:lnSpc>
              <a:buClr>
                <a:srgbClr val="FE0032"/>
              </a:buClr>
              <a:buSzPct val="130000"/>
              <a:buFont typeface="Arial"/>
              <a:buChar char="•"/>
            </a:pPr>
            <a:r>
              <a:rPr lang="en-US" dirty="0" smtClean="0">
                <a:sym typeface="Wingdings"/>
              </a:rPr>
              <a:t> No significant difference in resulting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mirror tilts and </a:t>
            </a:r>
            <a:r>
              <a:rPr lang="en-US" b="1" dirty="0">
                <a:sym typeface="Wingdings"/>
              </a:rPr>
              <a:t>p</a:t>
            </a:r>
            <a:r>
              <a:rPr lang="en-US" b="1" dirty="0" smtClean="0">
                <a:sym typeface="Wingdings"/>
              </a:rPr>
              <a:t>rocedure </a:t>
            </a:r>
            <a:r>
              <a:rPr lang="en-US" b="1" dirty="0" smtClean="0">
                <a:sym typeface="Wingdings"/>
              </a:rPr>
              <a:t>9 times faster!!!</a:t>
            </a:r>
            <a:endParaRPr lang="en-US" b="1" dirty="0"/>
          </a:p>
        </p:txBody>
      </p:sp>
      <p:pic>
        <p:nvPicPr>
          <p:cNvPr id="8" name="Picture 7" descr="Screen Shot 2015-07-09 at 14.5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4947055" y="2508101"/>
            <a:ext cx="2063345" cy="2340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432" y="1931751"/>
            <a:ext cx="20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hat </a:t>
            </a:r>
            <a:r>
              <a:rPr lang="en-US" dirty="0" smtClean="0">
                <a:solidFill>
                  <a:srgbClr val="0000FF"/>
                </a:solidFill>
              </a:rPr>
              <a:t>we </a:t>
            </a:r>
            <a:r>
              <a:rPr lang="en-US" dirty="0" smtClean="0">
                <a:solidFill>
                  <a:srgbClr val="0000FF"/>
                </a:solidFill>
              </a:rPr>
              <a:t>measure directly from the histograms.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6112" y="4202438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Individual mirror misalignments.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6" idx="1"/>
          </p:cNvCxnSpPr>
          <p:nvPr/>
        </p:nvCxnSpPr>
        <p:spPr>
          <a:xfrm flipH="1">
            <a:off x="6187440" y="2393416"/>
            <a:ext cx="1051992" cy="24162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715760" y="3481340"/>
            <a:ext cx="630352" cy="80618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8326940">
            <a:off x="5851357" y="2637172"/>
            <a:ext cx="355600" cy="43688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85925" y="3220321"/>
            <a:ext cx="254803" cy="261018"/>
          </a:xfrm>
          <a:prstGeom prst="ellipse">
            <a:avLst/>
          </a:prstGeom>
          <a:noFill/>
          <a:ln w="19050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dThetavphiRec02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12" y="2811851"/>
            <a:ext cx="1824170" cy="12370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27207" y="3810385"/>
            <a:ext cx="131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azimuthal angle/ rad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996246" y="2878266"/>
            <a:ext cx="740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Δθ</a:t>
            </a:r>
            <a:r>
              <a:rPr lang="en-US" sz="1050" dirty="0" smtClean="0"/>
              <a:t> </a:t>
            </a:r>
            <a:r>
              <a:rPr lang="en-US" sz="1050" dirty="0" smtClean="0"/>
              <a:t>/ rad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22960"/>
            <a:ext cx="869696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Stability study:</a:t>
            </a:r>
            <a:r>
              <a:rPr lang="en-US" sz="2000" dirty="0" smtClean="0"/>
              <a:t> how many events do we need?</a:t>
            </a:r>
            <a:endParaRPr lang="en-US" sz="2000" b="1" dirty="0"/>
          </a:p>
        </p:txBody>
      </p:sp>
      <p:pic>
        <p:nvPicPr>
          <p:cNvPr id="9" name="Picture 8" descr="Screen Shot 2016-03-03 at 18.50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3113146" y="1645947"/>
            <a:ext cx="2553682" cy="2281087"/>
          </a:xfrm>
          <a:prstGeom prst="rect">
            <a:avLst/>
          </a:prstGeom>
        </p:spPr>
      </p:pic>
      <p:pic>
        <p:nvPicPr>
          <p:cNvPr id="11" name="Picture 10" descr="Screen Shot 2016-03-03 at 18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07" y="4122304"/>
            <a:ext cx="2557310" cy="2404913"/>
          </a:xfrm>
          <a:prstGeom prst="rect">
            <a:avLst/>
          </a:prstGeom>
        </p:spPr>
      </p:pic>
      <p:pic>
        <p:nvPicPr>
          <p:cNvPr id="12" name="Picture 11" descr="Screen Shot 2016-03-03 at 18.49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32" y="1615467"/>
            <a:ext cx="2525093" cy="2355524"/>
          </a:xfrm>
          <a:prstGeom prst="rect">
            <a:avLst/>
          </a:prstGeom>
        </p:spPr>
      </p:pic>
      <p:pic>
        <p:nvPicPr>
          <p:cNvPr id="13" name="Picture 12" descr="Screen Shot 2016-03-03 at 18.49.1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/>
          <a:stretch/>
        </p:blipFill>
        <p:spPr>
          <a:xfrm>
            <a:off x="6606628" y="4118225"/>
            <a:ext cx="2538802" cy="23728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69225" y="3739328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820025" y="6308289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935024" y="2349212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08596" y="2265707"/>
            <a:ext cx="149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Each color represents one mirror.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0625" y="1390161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Rich1 Y-Tilts    0.7M events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6267" y="3930335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Rich1 Z-Tilts    0.7M events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56347" y="3908229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Rich1 Z-Tilts    1.5M events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56347" y="1380001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Rich1 Y-Tilts    1.5M events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043545" y="2375952"/>
            <a:ext cx="517165" cy="12192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20321" y="1237761"/>
            <a:ext cx="3015286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Made several alignments on </a:t>
            </a:r>
            <a:r>
              <a:rPr lang="en-US" i="1" dirty="0" smtClean="0"/>
              <a:t>different runs of the same time-period</a:t>
            </a:r>
            <a:r>
              <a:rPr lang="en-US" dirty="0" smtClean="0"/>
              <a:t>.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One set of 5 alignments on </a:t>
            </a:r>
            <a:r>
              <a:rPr lang="en-US" dirty="0">
                <a:latin typeface="Times New Roman"/>
                <a:cs typeface="Times New Roman"/>
              </a:rPr>
              <a:t>~</a:t>
            </a:r>
            <a:r>
              <a:rPr lang="en-US" dirty="0" smtClean="0"/>
              <a:t>0.7M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One set of 5 alignments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1.5M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 Plot the difference of the resulting mirror tilt from the average value for each mirror and each alignment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 No great improvement with greater number of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 </a:t>
            </a:r>
            <a:r>
              <a:rPr lang="en-US" b="1" dirty="0" smtClean="0">
                <a:sym typeface="Wingdings"/>
              </a:rPr>
              <a:t>1M events for RICH1</a:t>
            </a:r>
            <a:endParaRPr lang="en-US" b="1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928603" y="4903549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424766" y="2400370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5424766" y="4917492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288798" y="3737734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93878" y="6301256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531458" y="4415098"/>
            <a:ext cx="125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E0032"/>
                </a:solidFill>
              </a:rPr>
              <a:t>Conver-gence</a:t>
            </a:r>
            <a:r>
              <a:rPr lang="en-US" dirty="0" smtClean="0">
                <a:solidFill>
                  <a:srgbClr val="FE0032"/>
                </a:solidFill>
              </a:rPr>
              <a:t> if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 all tilts 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&lt; 0.1mrad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405120" y="4785360"/>
            <a:ext cx="265898" cy="50800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405120" y="5293360"/>
            <a:ext cx="265897" cy="4978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7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Alignment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22960"/>
            <a:ext cx="869696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Stability study:</a:t>
            </a:r>
            <a:r>
              <a:rPr lang="en-US" sz="2000" dirty="0" smtClean="0"/>
              <a:t> how many events do we need?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-20321" y="1237761"/>
            <a:ext cx="3015286" cy="54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Made several alignments on </a:t>
            </a:r>
            <a:r>
              <a:rPr lang="en-US" i="1" dirty="0" smtClean="0"/>
              <a:t>different runs of the same time-period</a:t>
            </a:r>
            <a:r>
              <a:rPr lang="en-US" dirty="0" smtClean="0"/>
              <a:t>.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One set of 5 alignments on </a:t>
            </a:r>
            <a:r>
              <a:rPr lang="en-US" dirty="0">
                <a:latin typeface="Times New Roman"/>
                <a:cs typeface="Times New Roman"/>
              </a:rPr>
              <a:t>~</a:t>
            </a:r>
            <a:r>
              <a:rPr lang="en-US" dirty="0" smtClean="0"/>
              <a:t>0.7M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One set of 5 alignments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1.5M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 Plot the difference of the resulting mirror tilt from the average value for each mirror and each alignment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 No great improvement with greater number of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 </a:t>
            </a:r>
            <a:r>
              <a:rPr lang="en-US" b="1" dirty="0" smtClean="0">
                <a:sym typeface="Wingdings"/>
              </a:rPr>
              <a:t>1M events for RICH1</a:t>
            </a:r>
            <a:endParaRPr lang="en-US" b="1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2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3-03 at 19.04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" b="3125"/>
          <a:stretch/>
        </p:blipFill>
        <p:spPr>
          <a:xfrm>
            <a:off x="5550998" y="3931055"/>
            <a:ext cx="2796884" cy="2555522"/>
          </a:xfrm>
          <a:prstGeom prst="rect">
            <a:avLst/>
          </a:prstGeom>
        </p:spPr>
      </p:pic>
      <p:pic>
        <p:nvPicPr>
          <p:cNvPr id="6" name="Picture 5" descr="Screen Shot 2016-03-03 at 19.04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34" y="1069415"/>
            <a:ext cx="2787006" cy="2638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Alignment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30546" y="6327757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17661" y="1872742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694680" y="846350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Rich2 Y-Tilts    1.7M events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29069" y="3709233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Rich2 Z-Tilts    1.7M events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332236" y="4726656"/>
            <a:ext cx="239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Mirror-tilt – (average mirror tilt)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" y="822960"/>
            <a:ext cx="530704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Stability study:</a:t>
            </a:r>
            <a:r>
              <a:rPr lang="en-US" sz="2000" dirty="0" smtClean="0"/>
              <a:t> how many events do we need?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-20322" y="1430801"/>
            <a:ext cx="3627121" cy="440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Made several alignments on </a:t>
            </a:r>
            <a:r>
              <a:rPr lang="en-US" i="1" dirty="0" smtClean="0"/>
              <a:t>different runs of the same time-period</a:t>
            </a:r>
            <a:r>
              <a:rPr lang="en-US" dirty="0" smtClean="0"/>
              <a:t>.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One set of 8 alignments on </a:t>
            </a:r>
            <a:r>
              <a:rPr lang="en-US" dirty="0" smtClean="0">
                <a:latin typeface="Times New Roman"/>
                <a:cs typeface="Times New Roman"/>
              </a:rPr>
              <a:t>~</a:t>
            </a:r>
            <a:r>
              <a:rPr lang="en-US" dirty="0" smtClean="0"/>
              <a:t>1.7M events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/>
              <a:t> Plot the difference of the resulting mirror tilt from the average value for each mirror and each alignment</a:t>
            </a: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Variations in alignment constants below convergence criteria</a:t>
            </a:r>
            <a:endParaRPr lang="en-US" dirty="0">
              <a:sym typeface="Wingdings"/>
            </a:endParaRPr>
          </a:p>
          <a:p>
            <a:pPr marL="182563" indent="-182563">
              <a:lnSpc>
                <a:spcPct val="12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dirty="0" smtClean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2</a:t>
            </a:r>
            <a:r>
              <a:rPr lang="en-US" b="1" dirty="0" smtClean="0">
                <a:sym typeface="Wingdings"/>
              </a:rPr>
              <a:t>M events for RICH2</a:t>
            </a:r>
            <a:endParaRPr lang="en-US" b="1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85997" y="3507893"/>
            <a:ext cx="9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Alignment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97018" y="3145075"/>
            <a:ext cx="149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Each color represents one mirror.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34034" y="3037840"/>
            <a:ext cx="480686" cy="4700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1115" y="5051474"/>
            <a:ext cx="186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Convergence if 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all tilts&lt;  0.1mrad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284938" y="4612640"/>
            <a:ext cx="511342" cy="68072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84938" y="5293360"/>
            <a:ext cx="511342" cy="49784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Alignment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LHCb Week March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Claire Prouve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" y="883920"/>
            <a:ext cx="8696960" cy="82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u="sng" dirty="0" smtClean="0"/>
              <a:t>Magnet polarity:</a:t>
            </a:r>
            <a:r>
              <a:rPr lang="en-US" sz="2000" dirty="0" smtClean="0"/>
              <a:t> do the alignment constants need updating after flip of magnet 				polarity?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064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18562</TotalTime>
  <Words>438</Words>
  <Application>Microsoft Macintosh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Magnification coefficients</vt:lpstr>
      <vt:lpstr>Rich Alignment</vt:lpstr>
      <vt:lpstr>Rich Alignment</vt:lpstr>
      <vt:lpstr>Rich Alignment</vt:lpstr>
      <vt:lpstr>Rich Alignment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950</cp:revision>
  <cp:lastPrinted>2016-01-03T10:46:56Z</cp:lastPrinted>
  <dcterms:created xsi:type="dcterms:W3CDTF">2013-12-05T15:25:25Z</dcterms:created>
  <dcterms:modified xsi:type="dcterms:W3CDTF">2016-03-04T11:52:18Z</dcterms:modified>
</cp:coreProperties>
</file>