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70" r:id="rId4"/>
    <p:sldId id="269" r:id="rId5"/>
    <p:sldId id="262" r:id="rId6"/>
    <p:sldId id="272" r:id="rId7"/>
    <p:sldId id="263" r:id="rId8"/>
    <p:sldId id="261" r:id="rId9"/>
    <p:sldId id="271" r:id="rId10"/>
    <p:sldId id="264" r:id="rId11"/>
    <p:sldId id="265" r:id="rId12"/>
    <p:sldId id="266" r:id="rId13"/>
    <p:sldId id="267" r:id="rId14"/>
    <p:sldId id="268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43" d="100"/>
          <a:sy n="143" d="100"/>
        </p:scale>
        <p:origin x="-48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480" y="6513567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480" y="6513567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480" y="6513567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34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7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07/03/2016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 -  University of Bristol			   	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Update on Alignment and Calibration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 behalf of the Alignment &amp; Calibration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OT global t</a:t>
            </a:r>
            <a:r>
              <a:rPr lang="en-US" baseline="-25000" dirty="0" smtClean="0"/>
              <a:t>0</a:t>
            </a:r>
            <a:r>
              <a:rPr lang="en-US" dirty="0" smtClean="0"/>
              <a:t> calibration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623" y="969719"/>
            <a:ext cx="89001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E0032"/>
                </a:solidFill>
              </a:rPr>
              <a:t>Global </a:t>
            </a:r>
            <a:r>
              <a:rPr lang="en-US" b="1" dirty="0" smtClean="0">
                <a:solidFill>
                  <a:srgbClr val="FE0032"/>
                </a:solidFill>
              </a:rPr>
              <a:t>time alignment </a:t>
            </a:r>
            <a:r>
              <a:rPr lang="en-US" b="1" dirty="0">
                <a:solidFill>
                  <a:srgbClr val="FE0032"/>
                </a:solidFill>
              </a:rPr>
              <a:t>for all </a:t>
            </a:r>
            <a:r>
              <a:rPr lang="en-US" b="1" dirty="0" smtClean="0">
                <a:solidFill>
                  <a:srgbClr val="FE0032"/>
                </a:solidFill>
              </a:rPr>
              <a:t>modules: Fit to </a:t>
            </a:r>
            <a:r>
              <a:rPr lang="en-US" b="1" dirty="0">
                <a:solidFill>
                  <a:srgbClr val="FE0032"/>
                </a:solidFill>
              </a:rPr>
              <a:t>the residual of the </a:t>
            </a:r>
            <a:r>
              <a:rPr lang="en-US" b="1" dirty="0" smtClean="0">
                <a:solidFill>
                  <a:srgbClr val="FE0032"/>
                </a:solidFill>
              </a:rPr>
              <a:t>drift-time to </a:t>
            </a:r>
            <a:r>
              <a:rPr lang="en-US" b="1" dirty="0">
                <a:solidFill>
                  <a:srgbClr val="FE0032"/>
                </a:solidFill>
              </a:rPr>
              <a:t>extract the </a:t>
            </a:r>
            <a:r>
              <a:rPr lang="en-US" b="1" dirty="0" smtClean="0">
                <a:solidFill>
                  <a:srgbClr val="FE0032"/>
                </a:solidFill>
              </a:rPr>
              <a:t>global time delay </a:t>
            </a:r>
            <a:r>
              <a:rPr lang="en-US" b="1" dirty="0">
                <a:solidFill>
                  <a:srgbClr val="FE0032"/>
                </a:solidFill>
              </a:rPr>
              <a:t>t</a:t>
            </a:r>
            <a:r>
              <a:rPr lang="en-US" b="1" baseline="-25000" dirty="0">
                <a:solidFill>
                  <a:srgbClr val="FE0032"/>
                </a:solidFill>
              </a:rPr>
              <a:t>0</a:t>
            </a:r>
            <a:r>
              <a:rPr lang="en-US" b="1" dirty="0">
                <a:solidFill>
                  <a:srgbClr val="FE0032"/>
                </a:solidFill>
              </a:rPr>
              <a:t> caused by </a:t>
            </a:r>
            <a:r>
              <a:rPr lang="en-US" b="1" dirty="0" smtClean="0">
                <a:solidFill>
                  <a:srgbClr val="FE0032"/>
                </a:solidFill>
              </a:rPr>
              <a:t>a difference in</a:t>
            </a:r>
            <a:r>
              <a:rPr lang="en-US" dirty="0" smtClean="0">
                <a:solidFill>
                  <a:srgbClr val="FE0032"/>
                </a:solidFill>
              </a:rPr>
              <a:t> </a:t>
            </a:r>
            <a:r>
              <a:rPr lang="en-US" b="1" dirty="0">
                <a:solidFill>
                  <a:srgbClr val="FE0032"/>
                </a:solidFill>
              </a:rPr>
              <a:t>collision time and the phase of the LHC clock received at </a:t>
            </a:r>
            <a:r>
              <a:rPr lang="en-US" b="1" dirty="0" smtClean="0">
                <a:solidFill>
                  <a:srgbClr val="FE0032"/>
                </a:solidFill>
              </a:rPr>
              <a:t>LHCb.</a:t>
            </a:r>
          </a:p>
          <a:p>
            <a:endParaRPr lang="en-US" sz="2200" b="1" dirty="0" smtClean="0">
              <a:solidFill>
                <a:srgbClr val="B20225"/>
              </a:solidFill>
            </a:endParaRPr>
          </a:p>
          <a:p>
            <a:r>
              <a:rPr lang="en-US" sz="2200" b="1" dirty="0" smtClean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>
              <a:solidFill>
                <a:srgbClr val="B20225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 conceptual work necessary, calibration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already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worked well in 2015.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Some work on the monitoring.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200" b="1" dirty="0">
                <a:solidFill>
                  <a:srgbClr val="B20225"/>
                </a:solidFill>
              </a:rPr>
              <a:t>Plans 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b="1" dirty="0" smtClean="0">
              <a:solidFill>
                <a:srgbClr val="B20225"/>
              </a:solidFill>
            </a:endParaRPr>
          </a:p>
          <a:p>
            <a:r>
              <a:rPr lang="en-US" dirty="0"/>
              <a:t>Continue running </a:t>
            </a:r>
            <a:r>
              <a:rPr lang="en-US" dirty="0" smtClean="0"/>
              <a:t>automatically on </a:t>
            </a:r>
            <a:r>
              <a:rPr lang="en-US" dirty="0" smtClean="0">
                <a:latin typeface="Times New Roman"/>
                <a:cs typeface="Times New Roman"/>
              </a:rPr>
              <a:t>~</a:t>
            </a:r>
            <a:r>
              <a:rPr lang="en-US" dirty="0" smtClean="0"/>
              <a:t>every run </a:t>
            </a:r>
            <a:r>
              <a:rPr lang="en-US" dirty="0"/>
              <a:t>as </a:t>
            </a:r>
            <a:r>
              <a:rPr lang="en-US" dirty="0" smtClean="0"/>
              <a:t>during 2015.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OTdeltat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6"/>
          <a:stretch/>
        </p:blipFill>
        <p:spPr>
          <a:xfrm rot="5400000">
            <a:off x="5547958" y="752889"/>
            <a:ext cx="2330937" cy="48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calibration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897" y="1006263"/>
            <a:ext cx="8900160" cy="481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FE0032"/>
                </a:solidFill>
              </a:rPr>
              <a:t>Refractive index calibration</a:t>
            </a:r>
            <a:r>
              <a:rPr lang="en-US" b="1" dirty="0" smtClean="0">
                <a:solidFill>
                  <a:srgbClr val="FE0032"/>
                </a:solidFill>
              </a:rPr>
              <a:t>: Fit to the (expected-reconstructed) Cherenkov angle and use offset of mean to calibrate the refractive index calculated from hardware sensors.</a:t>
            </a:r>
          </a:p>
          <a:p>
            <a:endParaRPr lang="en-US" b="1" dirty="0" smtClean="0">
              <a:solidFill>
                <a:srgbClr val="FE0032"/>
              </a:solidFill>
            </a:endParaRPr>
          </a:p>
          <a:p>
            <a:r>
              <a:rPr lang="en-US" b="1" u="sng" dirty="0" smtClean="0">
                <a:solidFill>
                  <a:srgbClr val="FE0032"/>
                </a:solidFill>
              </a:rPr>
              <a:t>HPD Image calibration:</a:t>
            </a:r>
            <a:r>
              <a:rPr lang="en-US" b="1" dirty="0" smtClean="0">
                <a:solidFill>
                  <a:srgbClr val="FE0032"/>
                </a:solidFill>
              </a:rPr>
              <a:t> Image </a:t>
            </a:r>
            <a:r>
              <a:rPr lang="en-US" b="1" dirty="0">
                <a:solidFill>
                  <a:srgbClr val="FE0032"/>
                </a:solidFill>
              </a:rPr>
              <a:t>fit performed for each HPD and used to provide </a:t>
            </a:r>
            <a:r>
              <a:rPr lang="en-US" b="1" dirty="0" smtClean="0">
                <a:solidFill>
                  <a:srgbClr val="FE0032"/>
                </a:solidFill>
              </a:rPr>
              <a:t>calibration </a:t>
            </a:r>
            <a:r>
              <a:rPr lang="en-US" b="1" dirty="0">
                <a:solidFill>
                  <a:srgbClr val="FE0032"/>
                </a:solidFill>
              </a:rPr>
              <a:t>for </a:t>
            </a:r>
            <a:r>
              <a:rPr lang="en-US" b="1" dirty="0" smtClean="0">
                <a:solidFill>
                  <a:srgbClr val="FE0032"/>
                </a:solidFill>
              </a:rPr>
              <a:t>each anode </a:t>
            </a:r>
            <a:r>
              <a:rPr lang="en-US" b="1" dirty="0">
                <a:solidFill>
                  <a:srgbClr val="FE0032"/>
                </a:solidFill>
              </a:rPr>
              <a:t>element.</a:t>
            </a:r>
            <a:r>
              <a:rPr lang="en-US" dirty="0"/>
              <a:t>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b="1" dirty="0" smtClean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>
              <a:solidFill>
                <a:srgbClr val="B20225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 work conceptual necessary, calibration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already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worked well in 2015.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200" b="1" dirty="0">
                <a:solidFill>
                  <a:srgbClr val="B20225"/>
                </a:solidFill>
              </a:rPr>
              <a:t>Plans 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b="1" dirty="0" smtClean="0">
              <a:solidFill>
                <a:srgbClr val="B20225"/>
              </a:solidFill>
            </a:endParaRPr>
          </a:p>
          <a:p>
            <a:r>
              <a:rPr lang="en-US" dirty="0"/>
              <a:t>Continue running </a:t>
            </a:r>
            <a:r>
              <a:rPr lang="en-US" dirty="0" smtClean="0"/>
              <a:t>automatically on </a:t>
            </a:r>
            <a:r>
              <a:rPr lang="en-US" dirty="0" smtClean="0">
                <a:latin typeface="Times New Roman"/>
                <a:cs typeface="Times New Roman"/>
              </a:rPr>
              <a:t>~</a:t>
            </a:r>
            <a:r>
              <a:rPr lang="en-US" dirty="0" smtClean="0"/>
              <a:t>every run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smtClean="0"/>
              <a:t>during 2015.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2552" y="3417008"/>
            <a:ext cx="23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Stability plots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8" name="Picture 7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699022" y="32547889"/>
            <a:ext cx="3920273" cy="1587635"/>
          </a:xfrm>
          <a:prstGeom prst="rect">
            <a:avLst/>
          </a:prstGeom>
        </p:spPr>
      </p:pic>
      <p:pic>
        <p:nvPicPr>
          <p:cNvPr id="9" name="Picture 8" descr="Screen Shot 2016-02-25 at 18.00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/>
          <a:stretch/>
        </p:blipFill>
        <p:spPr>
          <a:xfrm>
            <a:off x="25711417" y="30258811"/>
            <a:ext cx="2786886" cy="1911474"/>
          </a:xfrm>
          <a:prstGeom prst="rect">
            <a:avLst/>
          </a:prstGeom>
        </p:spPr>
      </p:pic>
      <p:pic>
        <p:nvPicPr>
          <p:cNvPr id="10" name="Picture 9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851422" y="32700289"/>
            <a:ext cx="3920273" cy="1587635"/>
          </a:xfrm>
          <a:prstGeom prst="rect">
            <a:avLst/>
          </a:prstGeom>
        </p:spPr>
      </p:pic>
      <p:pic>
        <p:nvPicPr>
          <p:cNvPr id="11" name="Picture 10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6003822" y="32852689"/>
            <a:ext cx="3920273" cy="1587635"/>
          </a:xfrm>
          <a:prstGeom prst="rect">
            <a:avLst/>
          </a:prstGeom>
        </p:spPr>
      </p:pic>
      <p:pic>
        <p:nvPicPr>
          <p:cNvPr id="12" name="Picture 11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5250370" y="4775895"/>
            <a:ext cx="3920273" cy="1587635"/>
          </a:xfrm>
          <a:prstGeom prst="rect">
            <a:avLst/>
          </a:prstGeom>
        </p:spPr>
      </p:pic>
      <p:pic>
        <p:nvPicPr>
          <p:cNvPr id="13" name="Picture 12" descr="Screen Shot 2016-02-25 at 18.00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"/>
          <a:stretch/>
        </p:blipFill>
        <p:spPr>
          <a:xfrm>
            <a:off x="6243275" y="2291186"/>
            <a:ext cx="2900725" cy="2105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2608" y="4495307"/>
            <a:ext cx="371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HPD image w/o and w/ </a:t>
            </a:r>
            <a:r>
              <a:rPr lang="en-US" sz="1400" b="1" dirty="0" err="1" smtClean="0"/>
              <a:t>Sobel</a:t>
            </a:r>
            <a:r>
              <a:rPr lang="en-US" sz="1400" b="1" dirty="0" smtClean="0"/>
              <a:t> filter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5230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CALO calibration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73760"/>
            <a:ext cx="869696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work: ongoing on occupancy by Marie Noelle </a:t>
            </a:r>
            <a:r>
              <a:rPr lang="en-US" sz="2000" dirty="0" err="1"/>
              <a:t>Minard</a:t>
            </a:r>
            <a:r>
              <a:rPr lang="en-US" sz="2000" dirty="0"/>
              <a:t> because there was dependency on LHC condition. JF working the LED calibration was fully automatic in 2015. Silvia writes email to him.   plan: I think that will be run per fill automatically as at end of 2015 only LED.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247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Pi0 calibration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73760"/>
            <a:ext cx="869696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????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274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Monitoring and Alarms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73760"/>
            <a:ext cx="8696960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Work in progress:</a:t>
            </a:r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Show development of alignment constants during the procedure</a:t>
            </a:r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Show the stability </a:t>
            </a:r>
            <a:r>
              <a:rPr lang="en-US" sz="2000" dirty="0"/>
              <a:t>of the alignment constants </a:t>
            </a:r>
            <a:r>
              <a:rPr lang="en-US" sz="2000" dirty="0" smtClean="0"/>
              <a:t>over </a:t>
            </a:r>
            <a:r>
              <a:rPr lang="en-US" sz="2000" dirty="0" smtClean="0"/>
              <a:t>time </a:t>
            </a:r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alarm </a:t>
            </a:r>
            <a:r>
              <a:rPr lang="en-US" sz="2000" dirty="0"/>
              <a:t>if something </a:t>
            </a:r>
            <a:r>
              <a:rPr lang="en-US" sz="2000" i="1" dirty="0"/>
              <a:t>went wrong</a:t>
            </a:r>
            <a:r>
              <a:rPr lang="en-US" sz="2000" dirty="0"/>
              <a:t>: </a:t>
            </a:r>
            <a:r>
              <a:rPr lang="en-US" sz="2000" dirty="0" smtClean="0"/>
              <a:t>change in constants too large, no convergence was reached…</a:t>
            </a:r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b="1" dirty="0" smtClean="0"/>
              <a:t>Developing </a:t>
            </a:r>
            <a:r>
              <a:rPr lang="en-US" sz="2000" b="1" dirty="0" smtClean="0"/>
              <a:t>procedure for case of alarms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182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918165"/>
            <a:ext cx="8696960" cy="192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Many studies done during WS</a:t>
            </a:r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Improvements in performance</a:t>
            </a:r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Improvements in speed</a:t>
            </a:r>
            <a:endParaRPr lang="en-US" sz="2000" dirty="0"/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/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Ready for data-taking!</a:t>
            </a:r>
          </a:p>
        </p:txBody>
      </p:sp>
    </p:spTree>
    <p:extLst>
      <p:ext uri="{BB962C8B-B14F-4D97-AF65-F5344CB8AC3E}">
        <p14:creationId xmlns:p14="http://schemas.microsoft.com/office/powerpoint/2010/main" val="112099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00" y="865648"/>
            <a:ext cx="8900160" cy="314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B20225"/>
                </a:solidFill>
              </a:rPr>
              <a:t>Alignments</a:t>
            </a:r>
          </a:p>
          <a:p>
            <a:pPr marL="92075">
              <a:lnSpc>
                <a:spcPct val="110000"/>
              </a:lnSpc>
            </a:pPr>
            <a:endParaRPr lang="en-US" dirty="0">
              <a:sym typeface="Wingdings"/>
            </a:endParaRPr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ym typeface="Wingdings"/>
              </a:rPr>
              <a:t>VELO alignment: </a:t>
            </a:r>
            <a:r>
              <a:rPr lang="en-US" b="1" dirty="0">
                <a:solidFill>
                  <a:srgbClr val="FE0032"/>
                </a:solidFill>
              </a:rPr>
              <a:t>Alignment of both halves for translations and rotation in x, y and z.</a:t>
            </a:r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endParaRPr lang="en-US" dirty="0" smtClean="0"/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Tracker alignment: </a:t>
            </a:r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endParaRPr lang="en-US" dirty="0"/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r>
              <a:rPr lang="en-US" dirty="0" err="1" smtClean="0"/>
              <a:t>Muon</a:t>
            </a:r>
            <a:r>
              <a:rPr lang="en-US" dirty="0" smtClean="0"/>
              <a:t> alignment: </a:t>
            </a:r>
            <a:r>
              <a:rPr lang="en-US" b="1" dirty="0">
                <a:solidFill>
                  <a:srgbClr val="FE0032"/>
                </a:solidFill>
              </a:rPr>
              <a:t>Alignment of both halves of each station for translations in x and y.</a:t>
            </a:r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endParaRPr lang="en-US" dirty="0" smtClean="0"/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RICH mirror </a:t>
            </a:r>
            <a:r>
              <a:rPr lang="en-US" err="1" smtClean="0"/>
              <a:t>alignment</a:t>
            </a:r>
            <a:r>
              <a:rPr lang="en-US" smtClean="0"/>
              <a:t>: </a:t>
            </a:r>
            <a:r>
              <a:rPr lang="en-US" b="1" smtClean="0">
                <a:solidFill>
                  <a:srgbClr val="FE0032"/>
                </a:solidFill>
              </a:rPr>
              <a:t>Alignment </a:t>
            </a:r>
            <a:r>
              <a:rPr lang="en-US" b="1" dirty="0">
                <a:solidFill>
                  <a:srgbClr val="FE0032"/>
                </a:solidFill>
              </a:rPr>
              <a:t>of all individual mirrors for rotations around x and y.</a:t>
            </a:r>
            <a:endParaRPr lang="en-US" dirty="0"/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3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VELO alignment (1</a:t>
            </a:r>
            <a:r>
              <a:rPr lang="en-US" dirty="0" smtClean="0"/>
              <a:t>/2)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00" y="865648"/>
            <a:ext cx="8900160" cy="4592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Alignment of both </a:t>
            </a:r>
            <a:r>
              <a:rPr lang="en-US" b="1" dirty="0">
                <a:solidFill>
                  <a:srgbClr val="FE0032"/>
                </a:solidFill>
              </a:rPr>
              <a:t>halves for translations and rotation in x, y and </a:t>
            </a:r>
            <a:r>
              <a:rPr lang="en-US" b="1" dirty="0" smtClean="0">
                <a:solidFill>
                  <a:srgbClr val="FE0032"/>
                </a:solidFill>
              </a:rPr>
              <a:t>z</a:t>
            </a:r>
            <a:r>
              <a:rPr lang="en-US" b="1" dirty="0" smtClean="0">
                <a:solidFill>
                  <a:srgbClr val="FE0032"/>
                </a:solidFill>
              </a:rPr>
              <a:t>.</a:t>
            </a:r>
            <a:endParaRPr lang="en-US" b="1" dirty="0">
              <a:solidFill>
                <a:srgbClr val="FE0032"/>
              </a:solidFill>
            </a:endParaRPr>
          </a:p>
          <a:p>
            <a:endParaRPr lang="en-US" sz="2200" b="1" dirty="0">
              <a:solidFill>
                <a:srgbClr val="B20225"/>
              </a:solidFill>
            </a:endParaRPr>
          </a:p>
          <a:p>
            <a:r>
              <a:rPr lang="en-US" sz="2200" b="1" dirty="0" smtClean="0">
                <a:solidFill>
                  <a:srgbClr val="B20225"/>
                </a:solidFill>
              </a:rPr>
              <a:t>Work during </a:t>
            </a:r>
            <a:r>
              <a:rPr lang="en-US" sz="2200" b="1" dirty="0" smtClean="0">
                <a:solidFill>
                  <a:srgbClr val="B20225"/>
                </a:solidFill>
              </a:rPr>
              <a:t>WS</a:t>
            </a:r>
          </a:p>
          <a:p>
            <a:pPr marL="92075">
              <a:lnSpc>
                <a:spcPct val="110000"/>
              </a:lnSpc>
            </a:pPr>
            <a:endParaRPr lang="en-US" u="sng" dirty="0" smtClean="0"/>
          </a:p>
          <a:p>
            <a:pPr marL="92075">
              <a:lnSpc>
                <a:spcPct val="110000"/>
              </a:lnSpc>
            </a:pPr>
            <a:r>
              <a:rPr lang="en-US" u="sng" dirty="0" smtClean="0"/>
              <a:t>Threshold </a:t>
            </a:r>
            <a:r>
              <a:rPr lang="en-US" u="sng" dirty="0" smtClean="0"/>
              <a:t>for automatic update of alignment constants:</a:t>
            </a:r>
          </a:p>
          <a:p>
            <a:pPr marL="263525" indent="-1714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accuracy </a:t>
            </a:r>
            <a:r>
              <a:rPr lang="en-US" dirty="0"/>
              <a:t>and </a:t>
            </a:r>
            <a:r>
              <a:rPr lang="en-US" dirty="0" smtClean="0"/>
              <a:t>precision used in 2015 taken from 2012 </a:t>
            </a:r>
            <a:r>
              <a:rPr lang="en-US" dirty="0"/>
              <a:t>MC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2012 data</a:t>
            </a:r>
          </a:p>
          <a:p>
            <a:pPr marL="263525" indent="-1714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If too small: sensitive to statistical fluctuations</a:t>
            </a:r>
            <a:br>
              <a:rPr lang="en-US" dirty="0" smtClean="0"/>
            </a:br>
            <a:r>
              <a:rPr lang="en-US" dirty="0" smtClean="0"/>
              <a:t>If too big: imperfect alignment</a:t>
            </a:r>
          </a:p>
          <a:p>
            <a:pPr marL="263525" indent="-1714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ew stability study with data </a:t>
            </a:r>
            <a:r>
              <a:rPr lang="en-US" dirty="0"/>
              <a:t>taken in </a:t>
            </a:r>
            <a:r>
              <a:rPr lang="en-US" dirty="0" smtClean="0"/>
              <a:t>2015</a:t>
            </a:r>
            <a:r>
              <a:rPr lang="en-US" dirty="0" smtClean="0"/>
              <a:t>: </a:t>
            </a:r>
            <a:r>
              <a:rPr lang="en-US" dirty="0" smtClean="0">
                <a:sym typeface="Wingdings"/>
              </a:rPr>
              <a:t>several alignments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made </a:t>
            </a:r>
            <a:r>
              <a:rPr lang="en-US" dirty="0" smtClean="0">
                <a:sym typeface="Wingdings"/>
              </a:rPr>
              <a:t>on different events from same fill</a:t>
            </a:r>
          </a:p>
          <a:p>
            <a:pPr marL="92075">
              <a:lnSpc>
                <a:spcPct val="120000"/>
              </a:lnSpc>
              <a:buClr>
                <a:srgbClr val="FE0032"/>
              </a:buClr>
              <a:buSzPct val="100000"/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 New </a:t>
            </a:r>
            <a:r>
              <a:rPr lang="en-US" dirty="0" smtClean="0">
                <a:sym typeface="Wingdings"/>
              </a:rPr>
              <a:t>thresholds determined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      and </a:t>
            </a:r>
            <a:r>
              <a:rPr lang="en-US" dirty="0" smtClean="0">
                <a:sym typeface="Wingdings"/>
              </a:rPr>
              <a:t>put in place</a:t>
            </a:r>
          </a:p>
          <a:p>
            <a:pPr marL="92075"/>
            <a:endParaRPr lang="en-US" dirty="0" smtClean="0">
              <a:sym typeface="Wingdings"/>
            </a:endParaRPr>
          </a:p>
        </p:txBody>
      </p:sp>
      <p:pic>
        <p:nvPicPr>
          <p:cNvPr id="6" name="Picture 5" descr="Screen Shot 2016-03-04 at 13.19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54" y="946928"/>
            <a:ext cx="2534191" cy="3328905"/>
          </a:xfrm>
          <a:prstGeom prst="rect">
            <a:avLst/>
          </a:prstGeom>
        </p:spPr>
      </p:pic>
      <p:pic>
        <p:nvPicPr>
          <p:cNvPr id="5" name="Picture 4" descr="Screen Shot 2016-03-07 at 14.23.1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4"/>
          <a:stretch/>
        </p:blipFill>
        <p:spPr>
          <a:xfrm>
            <a:off x="3822979" y="4482138"/>
            <a:ext cx="5321021" cy="198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VELO alignment (2/2)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280" y="965200"/>
            <a:ext cx="8900160" cy="553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/>
            <a:r>
              <a:rPr lang="en-US" u="sng" dirty="0"/>
              <a:t>Dependence on initial alignment</a:t>
            </a:r>
          </a:p>
          <a:p>
            <a:pPr marL="263525" indent="-1714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stability study with data taken in 2015: </a:t>
            </a:r>
            <a:r>
              <a:rPr lang="en-US" dirty="0">
                <a:sym typeface="Wingdings"/>
              </a:rPr>
              <a:t>several alignments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made on same events starting from different alignments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(optimal, small misalignment, big misalignment)</a:t>
            </a:r>
          </a:p>
          <a:p>
            <a:pPr marL="92075">
              <a:lnSpc>
                <a:spcPct val="120000"/>
              </a:lnSpc>
              <a:buClr>
                <a:srgbClr val="FE0032"/>
              </a:buClr>
              <a:buSzPct val="130000"/>
            </a:pPr>
            <a:r>
              <a:rPr lang="en-US" dirty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>
                <a:sym typeface="Wingdings"/>
              </a:rPr>
              <a:t> New alignment does not significantly depend on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	the initial </a:t>
            </a:r>
            <a:r>
              <a:rPr lang="en-US" dirty="0" smtClean="0">
                <a:sym typeface="Wingdings"/>
              </a:rPr>
              <a:t>alignment</a:t>
            </a:r>
            <a:endParaRPr lang="en-US" u="sng" dirty="0" smtClean="0"/>
          </a:p>
          <a:p>
            <a:endParaRPr lang="en-US" u="sng" dirty="0"/>
          </a:p>
          <a:p>
            <a:r>
              <a:rPr lang="en-US" u="sng" dirty="0" smtClean="0"/>
              <a:t>To </a:t>
            </a:r>
            <a:r>
              <a:rPr lang="en-US" u="sng" dirty="0" smtClean="0"/>
              <a:t>be </a:t>
            </a:r>
            <a:r>
              <a:rPr lang="en-US" u="sng" dirty="0"/>
              <a:t>done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optimization </a:t>
            </a:r>
            <a:r>
              <a:rPr lang="en-US" dirty="0" smtClean="0"/>
              <a:t>of the rate between collision and beam gas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events </a:t>
            </a:r>
            <a:r>
              <a:rPr lang="en-US" dirty="0" smtClean="0"/>
              <a:t>in the HLT1 line </a:t>
            </a:r>
            <a:r>
              <a:rPr lang="en-US" dirty="0" smtClean="0"/>
              <a:t>(</a:t>
            </a:r>
            <a:r>
              <a:rPr lang="en-US" dirty="0" smtClean="0"/>
              <a:t>same HLT1 line as for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luminosity </a:t>
            </a:r>
            <a:r>
              <a:rPr lang="en-US" dirty="0" smtClean="0"/>
              <a:t>studies) to get more beam gas events</a:t>
            </a:r>
          </a:p>
          <a:p>
            <a:endParaRPr lang="en-US" dirty="0">
              <a:sym typeface="Wingdings"/>
            </a:endParaRPr>
          </a:p>
          <a:p>
            <a:r>
              <a:rPr lang="en-US" sz="2200" b="1" dirty="0" smtClean="0">
                <a:solidFill>
                  <a:srgbClr val="B20225"/>
                </a:solidFill>
              </a:rPr>
              <a:t>Plans for 2016 data-taking</a:t>
            </a:r>
            <a:br>
              <a:rPr lang="en-US" sz="2200" b="1" dirty="0" smtClean="0">
                <a:solidFill>
                  <a:srgbClr val="B20225"/>
                </a:solidFill>
              </a:rPr>
            </a:br>
            <a:endParaRPr lang="en-US" sz="1100" b="1" dirty="0" smtClean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Change the threshold for automatic update of alignment constants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Adjust the rate of beam-gas events to collision events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Continue running automatically as during the end of 2015</a:t>
            </a:r>
            <a:endParaRPr lang="en-US" dirty="0"/>
          </a:p>
          <a:p>
            <a:endParaRPr lang="en-US" sz="1100" u="sng" dirty="0"/>
          </a:p>
        </p:txBody>
      </p:sp>
      <p:pic>
        <p:nvPicPr>
          <p:cNvPr id="5" name="Picture 4" descr="Screen Shot 2016-03-04 at 13.2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06" y="956065"/>
            <a:ext cx="2989541" cy="4041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0117" y="1193954"/>
            <a:ext cx="251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E0032"/>
                </a:solidFill>
              </a:rPr>
              <a:t>Big initial misalignment</a:t>
            </a:r>
            <a:endParaRPr lang="en-US" sz="1200" b="1" dirty="0">
              <a:solidFill>
                <a:srgbClr val="FE003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9419" y="1507497"/>
            <a:ext cx="24311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Small initial misalignment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49420" y="1151186"/>
            <a:ext cx="149126" cy="12499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76443" y="1151186"/>
            <a:ext cx="0" cy="12499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748301" y="1178594"/>
            <a:ext cx="67234" cy="12499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776831" y="1754170"/>
            <a:ext cx="149126" cy="1005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12484" y="1738795"/>
            <a:ext cx="73097" cy="1005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47792" y="1772442"/>
            <a:ext cx="167743" cy="5773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70118" y="1981142"/>
            <a:ext cx="251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Resulting alignment</a:t>
            </a:r>
            <a:endParaRPr lang="en-US" sz="12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749419" y="2256687"/>
            <a:ext cx="149126" cy="100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139389" y="2211008"/>
            <a:ext cx="106371" cy="137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702954" y="2208096"/>
            <a:ext cx="106371" cy="137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7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Tracker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596" y="931388"/>
            <a:ext cx="8497204" cy="5696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 smtClean="0"/>
          </a:p>
          <a:p>
            <a:r>
              <a:rPr lang="en-US" u="sng" dirty="0" smtClean="0"/>
              <a:t>Z</a:t>
            </a:r>
            <a:r>
              <a:rPr lang="el-GR" u="sng" dirty="0"/>
              <a:t>→</a:t>
            </a:r>
            <a:r>
              <a:rPr lang="en-US" u="sng" dirty="0" smtClean="0"/>
              <a:t> </a:t>
            </a:r>
            <a:r>
              <a:rPr lang="en-US" u="sng" dirty="0" err="1" smtClean="0"/>
              <a:t>μμ</a:t>
            </a:r>
            <a:r>
              <a:rPr lang="en-US" u="sng" dirty="0" smtClean="0"/>
              <a:t> decays + additional degrees of freedom: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Z</a:t>
            </a:r>
            <a:r>
              <a:rPr lang="el-GR" dirty="0" smtClean="0"/>
              <a:t>→</a:t>
            </a:r>
            <a:r>
              <a:rPr lang="en-US" dirty="0" err="1"/>
              <a:t>μμ</a:t>
            </a:r>
            <a:r>
              <a:rPr lang="en-US" dirty="0" smtClean="0"/>
              <a:t> decays collected in 2015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OT </a:t>
            </a:r>
            <a:r>
              <a:rPr lang="en-US" dirty="0"/>
              <a:t>modules split above/below the beam </a:t>
            </a:r>
            <a:r>
              <a:rPr lang="en-US" dirty="0" smtClean="0"/>
              <a:t>pipe, OT </a:t>
            </a:r>
            <a:r>
              <a:rPr lang="en-US" dirty="0"/>
              <a:t>C-frames in </a:t>
            </a:r>
            <a:r>
              <a:rPr lang="en-US" dirty="0" smtClean="0"/>
              <a:t>z,</a:t>
            </a:r>
            <a:br>
              <a:rPr lang="en-US" dirty="0" smtClean="0"/>
            </a:br>
            <a:r>
              <a:rPr lang="en-US" dirty="0" smtClean="0"/>
              <a:t>split </a:t>
            </a:r>
            <a:r>
              <a:rPr lang="en-US" dirty="0"/>
              <a:t>TT </a:t>
            </a:r>
            <a:r>
              <a:rPr lang="en-US" dirty="0" smtClean="0"/>
              <a:t>modules, IT boxes, IT </a:t>
            </a:r>
            <a:r>
              <a:rPr lang="en-US" dirty="0"/>
              <a:t>layers and ladders </a:t>
            </a:r>
            <a:endParaRPr lang="en-US" dirty="0" smtClean="0"/>
          </a:p>
          <a:p>
            <a:pPr>
              <a:lnSpc>
                <a:spcPct val="120000"/>
              </a:lnSpc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Z </a:t>
            </a:r>
            <a:r>
              <a:rPr lang="en-US" dirty="0"/>
              <a:t>peak ~15% narrower, and improved track χ</a:t>
            </a:r>
            <a:r>
              <a:rPr lang="en-US" baseline="30000" dirty="0"/>
              <a:t>2</a:t>
            </a:r>
            <a:r>
              <a:rPr lang="en-US" dirty="0"/>
              <a:t> after alignment </a:t>
            </a:r>
            <a:endParaRPr lang="en-US" dirty="0" smtClean="0"/>
          </a:p>
          <a:p>
            <a:pPr>
              <a:lnSpc>
                <a:spcPct val="120000"/>
              </a:lnSpc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IT internally misaligned</a:t>
            </a:r>
            <a:endParaRPr lang="en-US" dirty="0"/>
          </a:p>
          <a:p>
            <a:endParaRPr lang="en-US" b="1" dirty="0" smtClean="0"/>
          </a:p>
          <a:p>
            <a:r>
              <a:rPr lang="en-GB" u="sng" dirty="0" smtClean="0"/>
              <a:t>D</a:t>
            </a:r>
            <a:r>
              <a:rPr lang="en-GB" u="sng" baseline="30000" dirty="0" smtClean="0"/>
              <a:t>0</a:t>
            </a:r>
            <a:r>
              <a:rPr lang="en-US" u="sng" dirty="0" smtClean="0"/>
              <a:t> decays </a:t>
            </a:r>
            <a:r>
              <a:rPr lang="en-US" u="sng" dirty="0"/>
              <a:t>+ additional degrees of freedom: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Default D0 decays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OT </a:t>
            </a:r>
            <a:r>
              <a:rPr lang="en-US" dirty="0"/>
              <a:t>modules split above/below the </a:t>
            </a:r>
            <a:r>
              <a:rPr lang="en-US" dirty="0" smtClean="0"/>
              <a:t>beam</a:t>
            </a:r>
            <a:br>
              <a:rPr lang="en-US" dirty="0" smtClean="0"/>
            </a:br>
            <a:r>
              <a:rPr lang="en-US" dirty="0" smtClean="0"/>
              <a:t>pipe</a:t>
            </a:r>
            <a:r>
              <a:rPr lang="en-US" dirty="0"/>
              <a:t>, </a:t>
            </a:r>
            <a:r>
              <a:rPr lang="en-US" dirty="0" smtClean="0"/>
              <a:t>OT </a:t>
            </a:r>
            <a:r>
              <a:rPr lang="en-US" dirty="0"/>
              <a:t>C-frames in </a:t>
            </a:r>
            <a:r>
              <a:rPr lang="en-US" dirty="0" smtClean="0"/>
              <a:t>z, </a:t>
            </a:r>
            <a:r>
              <a:rPr lang="en-US" dirty="0"/>
              <a:t>IT boxes,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layers and ladders 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Wingdings" charset="0"/>
              <a:buChar char="è"/>
            </a:pPr>
            <a:r>
              <a:rPr lang="en-US" dirty="0" smtClean="0"/>
              <a:t>Improvements in </a:t>
            </a:r>
            <a:r>
              <a:rPr lang="en-US" dirty="0"/>
              <a:t>track </a:t>
            </a:r>
            <a:r>
              <a:rPr lang="en-US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      overlap-residuals </a:t>
            </a:r>
            <a:r>
              <a:rPr lang="en-US" dirty="0"/>
              <a:t>as on Z sample 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Wingdings" charset="0"/>
              <a:buChar char="è"/>
            </a:pPr>
            <a:r>
              <a:rPr lang="en-US" dirty="0" smtClean="0"/>
              <a:t>No improvement in D</a:t>
            </a:r>
            <a:r>
              <a:rPr lang="en-US" baseline="30000" dirty="0" smtClean="0"/>
              <a:t>0</a:t>
            </a:r>
            <a:r>
              <a:rPr lang="en-US" dirty="0" smtClean="0"/>
              <a:t> mass resolution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Screen Shot 2016-03-07 at 13.13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02" y="937792"/>
            <a:ext cx="2685620" cy="2373092"/>
          </a:xfrm>
          <a:prstGeom prst="rect">
            <a:avLst/>
          </a:prstGeom>
        </p:spPr>
      </p:pic>
      <p:pic>
        <p:nvPicPr>
          <p:cNvPr id="8" name="Picture 7" descr="Screen Shot 2016-03-07 at 13.39.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/>
          <a:stretch/>
        </p:blipFill>
        <p:spPr>
          <a:xfrm>
            <a:off x="4473302" y="4177853"/>
            <a:ext cx="2452655" cy="2282335"/>
          </a:xfrm>
          <a:prstGeom prst="rect">
            <a:avLst/>
          </a:prstGeom>
        </p:spPr>
      </p:pic>
      <p:pic>
        <p:nvPicPr>
          <p:cNvPr id="9" name="Picture 8" descr="Screen Shot 2016-03-07 at 14.01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20" y="4131339"/>
            <a:ext cx="2413732" cy="23562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58946" y="5171195"/>
            <a:ext cx="667011" cy="48422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42627" y="5057642"/>
            <a:ext cx="297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+ No internal alignment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+ Internal alignment </a:t>
            </a:r>
          </a:p>
        </p:txBody>
      </p:sp>
    </p:spTree>
    <p:extLst>
      <p:ext uri="{BB962C8B-B14F-4D97-AF65-F5344CB8AC3E}">
        <p14:creationId xmlns:p14="http://schemas.microsoft.com/office/powerpoint/2010/main" val="175318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Tracker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596" y="1068428"/>
            <a:ext cx="8634604" cy="4662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 smtClean="0"/>
              <a:t>To be done: 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Test alignment with high momentum tracks and tracks from J/</a:t>
            </a:r>
            <a:r>
              <a:rPr lang="en-US" dirty="0" err="1" smtClean="0"/>
              <a:t>Ψ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+ separate alignment for all modules</a:t>
            </a:r>
            <a:endParaRPr lang="en-US" dirty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stability study for IT: moves when B-field changes </a:t>
            </a:r>
            <a:br>
              <a:rPr lang="en-US" dirty="0" smtClean="0"/>
            </a:br>
            <a:r>
              <a:rPr lang="en-US" dirty="0" smtClean="0"/>
              <a:t>				        BCAM shows </a:t>
            </a:r>
            <a:r>
              <a:rPr lang="en-US" dirty="0"/>
              <a:t>the movement, but not yet </a:t>
            </a:r>
            <a:r>
              <a:rPr lang="en-US" dirty="0" smtClean="0"/>
              <a:t> the correlation with 					        the tracker alignment 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stability </a:t>
            </a:r>
            <a:r>
              <a:rPr lang="en-US" dirty="0"/>
              <a:t>study </a:t>
            </a:r>
            <a:r>
              <a:rPr lang="en-US" dirty="0" smtClean="0"/>
              <a:t>for </a:t>
            </a:r>
            <a:r>
              <a:rPr lang="en-US" dirty="0"/>
              <a:t>OT and </a:t>
            </a:r>
            <a:r>
              <a:rPr lang="en-US" dirty="0" smtClean="0"/>
              <a:t>TT: stability of alignments of the different elements</a:t>
            </a:r>
          </a:p>
          <a:p>
            <a:pPr>
              <a:lnSpc>
                <a:spcPct val="120000"/>
              </a:lnSpc>
            </a:pPr>
            <a:endParaRPr lang="en-US" dirty="0"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B20225"/>
                </a:solidFill>
              </a:rPr>
              <a:t>Plans 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sz="1000" b="1" dirty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alignment with all degrees of freedom at the beginning of data-taking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Use D</a:t>
            </a:r>
            <a:r>
              <a:rPr lang="en-US" baseline="30000" dirty="0" smtClean="0"/>
              <a:t>0</a:t>
            </a:r>
            <a:r>
              <a:rPr lang="en-US" dirty="0" smtClean="0"/>
              <a:t> events plus high-momentum tracks (and possibly </a:t>
            </a:r>
            <a:r>
              <a:rPr lang="en-US" dirty="0"/>
              <a:t>J/</a:t>
            </a:r>
            <a:r>
              <a:rPr lang="en-US" dirty="0" err="1" smtClean="0"/>
              <a:t>Ψ</a:t>
            </a:r>
            <a:r>
              <a:rPr lang="en-US" dirty="0" smtClean="0"/>
              <a:t> events)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Detector was opened and IT box was moved</a:t>
            </a:r>
            <a:br>
              <a:rPr lang="en-US" dirty="0" smtClean="0"/>
            </a:br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expect significant misalignment at the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0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Muon</a:t>
            </a:r>
            <a:r>
              <a:rPr lang="en-US" dirty="0" smtClean="0"/>
              <a:t>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00" y="883920"/>
            <a:ext cx="8900160" cy="5700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E0032"/>
                </a:solidFill>
              </a:rPr>
              <a:t>Alignment of both </a:t>
            </a:r>
            <a:r>
              <a:rPr lang="en-US" b="1" dirty="0" smtClean="0">
                <a:solidFill>
                  <a:srgbClr val="FE0032"/>
                </a:solidFill>
              </a:rPr>
              <a:t>halves of each station </a:t>
            </a:r>
            <a:r>
              <a:rPr lang="en-US" b="1" dirty="0">
                <a:solidFill>
                  <a:srgbClr val="FE0032"/>
                </a:solidFill>
              </a:rPr>
              <a:t>for translations </a:t>
            </a:r>
            <a:r>
              <a:rPr lang="en-US" b="1" dirty="0" smtClean="0">
                <a:solidFill>
                  <a:srgbClr val="FE0032"/>
                </a:solidFill>
              </a:rPr>
              <a:t>in x</a:t>
            </a:r>
            <a:r>
              <a:rPr lang="en-US" b="1" dirty="0">
                <a:solidFill>
                  <a:srgbClr val="FE0032"/>
                </a:solidFill>
              </a:rPr>
              <a:t> </a:t>
            </a:r>
            <a:r>
              <a:rPr lang="en-US" b="1" dirty="0" smtClean="0">
                <a:solidFill>
                  <a:srgbClr val="FE0032"/>
                </a:solidFill>
              </a:rPr>
              <a:t>and y.</a:t>
            </a:r>
            <a:endParaRPr lang="en-US" b="1" dirty="0">
              <a:solidFill>
                <a:srgbClr val="FE0032"/>
              </a:solidFill>
            </a:endParaRPr>
          </a:p>
          <a:p>
            <a:endParaRPr lang="en-US" b="1" dirty="0">
              <a:solidFill>
                <a:srgbClr val="B20225"/>
              </a:solidFill>
            </a:endParaRPr>
          </a:p>
          <a:p>
            <a:r>
              <a:rPr lang="en-US" sz="2200" b="1" dirty="0" smtClean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>
              <a:solidFill>
                <a:srgbClr val="B20225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 work necessary, alignment was already stable in 2015.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2200" b="1" dirty="0">
                <a:solidFill>
                  <a:srgbClr val="B20225"/>
                </a:solidFill>
              </a:rPr>
              <a:t>Plans 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sz="1000" b="1" dirty="0">
              <a:solidFill>
                <a:srgbClr val="B20225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err="1" smtClean="0"/>
              <a:t>Muon</a:t>
            </a:r>
            <a:r>
              <a:rPr lang="en-US" dirty="0" smtClean="0"/>
              <a:t> system was opened during WS</a:t>
            </a:r>
            <a:endParaRPr lang="en-US" dirty="0"/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misalignment in </a:t>
            </a:r>
            <a:r>
              <a:rPr lang="en-US" dirty="0" err="1" smtClean="0"/>
              <a:t>muon</a:t>
            </a:r>
            <a:r>
              <a:rPr lang="en-US" dirty="0" smtClean="0"/>
              <a:t> system can create asymmetry in </a:t>
            </a:r>
            <a:br>
              <a:rPr lang="en-US" dirty="0" smtClean="0"/>
            </a:br>
            <a:r>
              <a:rPr lang="en-US" dirty="0" smtClean="0"/>
              <a:t>L0Muon</a:t>
            </a:r>
          </a:p>
          <a:p>
            <a:pPr>
              <a:lnSpc>
                <a:spcPct val="120000"/>
              </a:lnSpc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initial alignment needed</a:t>
            </a:r>
          </a:p>
          <a:p>
            <a:pPr marL="800100" lvl="1" indent="-342900">
              <a:lnSpc>
                <a:spcPct val="120000"/>
              </a:lnSpc>
              <a:buClr>
                <a:srgbClr val="FE0032"/>
              </a:buClr>
              <a:buSzPct val="130000"/>
              <a:buAutoNum type="arabicPeriod"/>
            </a:pPr>
            <a:r>
              <a:rPr lang="en-US" dirty="0" smtClean="0">
                <a:sym typeface="Wingdings"/>
              </a:rPr>
              <a:t>software alignment</a:t>
            </a:r>
          </a:p>
          <a:p>
            <a:pPr marL="800100" lvl="1" indent="-342900">
              <a:lnSpc>
                <a:spcPct val="120000"/>
              </a:lnSpc>
              <a:buClr>
                <a:srgbClr val="FE0032"/>
              </a:buClr>
              <a:buSzPct val="130000"/>
              <a:buAutoNum type="arabicPeriod"/>
            </a:pPr>
            <a:r>
              <a:rPr lang="en-US" dirty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f misalignment is big move the chambers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mechanically</a:t>
            </a:r>
            <a:endParaRPr lang="en-US" dirty="0" smtClean="0">
              <a:sym typeface="Wingdings"/>
            </a:endParaRPr>
          </a:p>
          <a:p>
            <a:pPr marL="800100" lvl="1" indent="-342900">
              <a:lnSpc>
                <a:spcPct val="120000"/>
              </a:lnSpc>
              <a:buClr>
                <a:srgbClr val="FE0032"/>
              </a:buClr>
              <a:buSzPct val="130000"/>
              <a:buAutoNum type="arabicPeriod"/>
            </a:pPr>
            <a:r>
              <a:rPr lang="en-US" dirty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pdate new alignment</a:t>
            </a:r>
          </a:p>
          <a:p>
            <a:pPr marL="800100" lvl="1" indent="-342900">
              <a:lnSpc>
                <a:spcPct val="120000"/>
              </a:lnSpc>
              <a:buClr>
                <a:srgbClr val="FE0032"/>
              </a:buClr>
              <a:buSzPct val="130000"/>
              <a:buAutoNum type="arabicPeriod"/>
            </a:pPr>
            <a:r>
              <a:rPr lang="en-US" dirty="0" smtClean="0">
                <a:sym typeface="Wingdings"/>
              </a:rPr>
              <a:t>produce new LUT for L0Muon</a:t>
            </a:r>
            <a:endParaRPr lang="en-US" dirty="0">
              <a:sym typeface="Wingdings"/>
            </a:endParaRPr>
          </a:p>
          <a:p>
            <a:pPr marL="285750" lvl="1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ym typeface="Wingdings"/>
              </a:rPr>
              <a:t>Run in monitoring mode</a:t>
            </a:r>
          </a:p>
        </p:txBody>
      </p:sp>
      <p:pic>
        <p:nvPicPr>
          <p:cNvPr id="6" name="Picture 5" descr="MuonStability_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94036" y="3663589"/>
            <a:ext cx="2209263" cy="3262115"/>
          </a:xfrm>
          <a:prstGeom prst="rect">
            <a:avLst/>
          </a:prstGeom>
        </p:spPr>
      </p:pic>
      <p:pic>
        <p:nvPicPr>
          <p:cNvPr id="8" name="Picture 7" descr="MuonStabili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82065" y="1350111"/>
            <a:ext cx="2218930" cy="32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6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 (1/2)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897" y="978855"/>
            <a:ext cx="8900160" cy="508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Alignment of all individual mirrors for rotations around x and y.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b="1" dirty="0" smtClean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>
              <a:solidFill>
                <a:srgbClr val="B20225"/>
              </a:solidFill>
            </a:endParaRPr>
          </a:p>
          <a:p>
            <a:r>
              <a:rPr lang="en-US" u="sng" dirty="0" smtClean="0">
                <a:solidFill>
                  <a:srgbClr val="000000"/>
                </a:solidFill>
              </a:rPr>
              <a:t>Magnification coefficients: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translate the misalignment-on-the-detector-plane into actual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mirror </a:t>
            </a:r>
            <a:r>
              <a:rPr lang="en-US" dirty="0"/>
              <a:t>tilts 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Previously calculated for every alignment </a:t>
            </a:r>
            <a:r>
              <a:rPr lang="en-US" dirty="0" smtClean="0"/>
              <a:t>for </a:t>
            </a:r>
            <a:r>
              <a:rPr lang="en-US" dirty="0"/>
              <a:t>each iteration on data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Tested using the same </a:t>
            </a:r>
            <a:r>
              <a:rPr lang="en-US" dirty="0"/>
              <a:t>set for </a:t>
            </a:r>
            <a:r>
              <a:rPr lang="en-US" dirty="0" smtClean="0"/>
              <a:t>all alignments </a:t>
            </a:r>
            <a:r>
              <a:rPr lang="en-US" dirty="0"/>
              <a:t>and all iterations</a:t>
            </a:r>
          </a:p>
          <a:p>
            <a:pPr>
              <a:lnSpc>
                <a:spcPct val="120000"/>
              </a:lnSpc>
              <a:buClr>
                <a:srgbClr val="FE0032"/>
              </a:buClr>
              <a:buSzPct val="130000"/>
            </a:pPr>
            <a:r>
              <a:rPr lang="en-US" dirty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>
                <a:sym typeface="Wingdings"/>
              </a:rPr>
              <a:t> No significant difference in </a:t>
            </a:r>
            <a:r>
              <a:rPr lang="en-US" dirty="0" smtClean="0">
                <a:sym typeface="Wingdings"/>
              </a:rPr>
              <a:t>resulting mirror </a:t>
            </a:r>
            <a:r>
              <a:rPr lang="en-US" dirty="0">
                <a:sym typeface="Wingdings"/>
              </a:rPr>
              <a:t>tilts and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      </a:t>
            </a:r>
            <a:r>
              <a:rPr lang="en-US" b="1" dirty="0" smtClean="0">
                <a:sym typeface="Wingdings"/>
              </a:rPr>
              <a:t>procedure </a:t>
            </a:r>
            <a:r>
              <a:rPr lang="en-US" b="1" dirty="0">
                <a:sym typeface="Wingdings"/>
              </a:rPr>
              <a:t>9 times faster!!!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u="sng" dirty="0" smtClean="0">
                <a:solidFill>
                  <a:srgbClr val="000000"/>
                </a:solidFill>
              </a:rPr>
              <a:t>Number of events needed to :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>
                <a:sym typeface="Wingdings"/>
              </a:rPr>
              <a:t>several alignments made on different </a:t>
            </a:r>
            <a:r>
              <a:rPr lang="en-US" dirty="0" smtClean="0">
                <a:sym typeface="Wingdings"/>
              </a:rPr>
              <a:t>runs from same time-period</a:t>
            </a:r>
          </a:p>
          <a:p>
            <a:pPr marL="285750" indent="-285750">
              <a:buClr>
                <a:srgbClr val="FE0032"/>
              </a:buClr>
              <a:buFont typeface="Wingdings" charset="0"/>
              <a:buChar char="è"/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1M events for RICH1, 2M events for RICH2</a:t>
            </a:r>
          </a:p>
          <a:p>
            <a:pPr marL="285750" indent="-285750">
              <a:buFont typeface="Wingdings" charset="0"/>
              <a:buChar char="è"/>
            </a:pPr>
            <a:endParaRPr lang="en-US" dirty="0">
              <a:solidFill>
                <a:srgbClr val="000000"/>
              </a:solidFill>
              <a:sym typeface="Wingdings"/>
            </a:endParaRPr>
          </a:p>
        </p:txBody>
      </p:sp>
      <p:pic>
        <p:nvPicPr>
          <p:cNvPr id="8" name="Picture 7" descr="Screen Shot 2015-07-09 at 14.56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6823655" y="2062459"/>
            <a:ext cx="2063345" cy="23406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9509" y="2421143"/>
            <a:ext cx="3462979" cy="27409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1" y="2737997"/>
            <a:ext cx="1068704" cy="27409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5016294" y="2320642"/>
            <a:ext cx="2339109" cy="100502"/>
          </a:xfrm>
          <a:prstGeom prst="bentConnector3">
            <a:avLst>
              <a:gd name="adj1" fmla="val 0"/>
            </a:avLst>
          </a:prstGeom>
          <a:ln w="28575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525905" y="2865911"/>
            <a:ext cx="6880270" cy="146178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4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</a:t>
            </a:r>
            <a:r>
              <a:rPr lang="en-US" smtClean="0"/>
              <a:t>Mirror Alignment (2/2)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897" y="978855"/>
            <a:ext cx="8900160" cy="5032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</a:rPr>
              <a:t>New method for fitting histograms: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use same Gaussian width for each slice in phi</a:t>
            </a:r>
          </a:p>
          <a:p>
            <a:pPr marL="285750" indent="-285750">
              <a:buClr>
                <a:srgbClr val="FE0032"/>
              </a:buClr>
              <a:buFont typeface="Wingdings" charset="0"/>
              <a:buChar char="è"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Same resulting mirror-tilts and </a:t>
            </a:r>
            <a:r>
              <a:rPr lang="en-US" dirty="0">
                <a:solidFill>
                  <a:srgbClr val="000000"/>
                </a:solidFill>
              </a:rPr>
              <a:t>3 times faster</a:t>
            </a:r>
          </a:p>
          <a:p>
            <a:endParaRPr lang="en-US" u="sng" dirty="0" smtClean="0">
              <a:solidFill>
                <a:srgbClr val="000000"/>
              </a:solidFill>
            </a:endParaRPr>
          </a:p>
          <a:p>
            <a:endParaRPr lang="en-US" u="sng" dirty="0">
              <a:solidFill>
                <a:srgbClr val="000000"/>
              </a:solidFill>
            </a:endParaRPr>
          </a:p>
          <a:p>
            <a:r>
              <a:rPr lang="en-US" u="sng" dirty="0" smtClean="0">
                <a:solidFill>
                  <a:srgbClr val="000000"/>
                </a:solidFill>
              </a:rPr>
              <a:t>New </a:t>
            </a:r>
            <a:r>
              <a:rPr lang="en-US" u="sng" dirty="0" smtClean="0">
                <a:solidFill>
                  <a:srgbClr val="000000"/>
                </a:solidFill>
              </a:rPr>
              <a:t>method for determining individual mirror misalignments: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No more fixed mirrors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All mirrors aligned at the same time</a:t>
            </a:r>
          </a:p>
          <a:p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Less iterations needed obtaining the same Cherenkov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angle</a:t>
            </a:r>
            <a:br>
              <a:rPr lang="en-US" dirty="0" smtClean="0">
                <a:solidFill>
                  <a:srgbClr val="000000"/>
                </a:solidFill>
                <a:sym typeface="Wingdings"/>
              </a:rPr>
            </a:br>
            <a:r>
              <a:rPr lang="en-US" dirty="0" smtClean="0">
                <a:solidFill>
                  <a:srgbClr val="000000"/>
                </a:solidFill>
                <a:sym typeface="Wingdings"/>
              </a:rPr>
              <a:t>     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resolution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200" b="1" dirty="0">
                <a:solidFill>
                  <a:srgbClr val="B20225"/>
                </a:solidFill>
              </a:rPr>
              <a:t>Plans for 2016 data-</a:t>
            </a:r>
            <a:r>
              <a:rPr lang="en-US" sz="2200" b="1" dirty="0" smtClean="0">
                <a:solidFill>
                  <a:srgbClr val="B20225"/>
                </a:solidFill>
              </a:rPr>
              <a:t>taking</a:t>
            </a:r>
          </a:p>
          <a:p>
            <a:endParaRPr lang="en-US" sz="1100" b="1" dirty="0" smtClean="0">
              <a:solidFill>
                <a:srgbClr val="B20225"/>
              </a:solidFill>
            </a:endParaRP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Adjust HLT1 </a:t>
            </a:r>
            <a:r>
              <a:rPr lang="en-US" dirty="0" err="1" smtClean="0"/>
              <a:t>prescale</a:t>
            </a:r>
            <a:r>
              <a:rPr lang="en-US" dirty="0" smtClean="0"/>
              <a:t> for RICH1 to get desired number of events for both RICHs in same time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Run every fill if possible to have more stability studies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evisit in September if we can run less often</a:t>
            </a:r>
          </a:p>
        </p:txBody>
      </p:sp>
      <p:pic>
        <p:nvPicPr>
          <p:cNvPr id="8" name="Picture 7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7010400" y="965200"/>
            <a:ext cx="2056221" cy="1295898"/>
          </a:xfrm>
          <a:prstGeom prst="rect">
            <a:avLst/>
          </a:prstGeom>
        </p:spPr>
      </p:pic>
      <p:pic>
        <p:nvPicPr>
          <p:cNvPr id="9" name="Picture 8" descr="Screen Shot 2015-07-12 at 18.02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7" y="2676954"/>
            <a:ext cx="2150244" cy="18868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52032" y="2121157"/>
            <a:ext cx="1423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Φ</a:t>
            </a:r>
            <a:r>
              <a:rPr lang="en-US" sz="1100" b="1" dirty="0" smtClean="0"/>
              <a:t> </a:t>
            </a:r>
            <a:r>
              <a:rPr lang="en-US" sz="1100" b="1" dirty="0" smtClean="0"/>
              <a:t>angle/ rad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612743" y="1116536"/>
            <a:ext cx="795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Δθ</a:t>
            </a:r>
            <a:r>
              <a:rPr lang="en-US" sz="1100" b="1" dirty="0" smtClean="0"/>
              <a:t>/ </a:t>
            </a:r>
            <a:r>
              <a:rPr lang="en-US" sz="1100" b="1" dirty="0" err="1" smtClean="0"/>
              <a:t>mrad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81243" y="2535167"/>
            <a:ext cx="216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RICH2 </a:t>
            </a:r>
            <a:r>
              <a:rPr lang="en-US" sz="1100" b="1" dirty="0" smtClean="0"/>
              <a:t>mirror </a:t>
            </a:r>
            <a:r>
              <a:rPr lang="en-US" sz="1100" b="1" dirty="0" smtClean="0"/>
              <a:t>alignment chain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6450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18963</TotalTime>
  <Words>690</Words>
  <Application>Microsoft Macintosh PowerPoint</Application>
  <PresentationFormat>On-screen Show (4:3)</PresentationFormat>
  <Paragraphs>199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Overview alignment</vt:lpstr>
      <vt:lpstr>VELO alignment (1/2)</vt:lpstr>
      <vt:lpstr>VELO alignment (2/2)</vt:lpstr>
      <vt:lpstr>Tracker alignment</vt:lpstr>
      <vt:lpstr>Tracker alignment</vt:lpstr>
      <vt:lpstr>Muon alignment</vt:lpstr>
      <vt:lpstr>RICH Mirror Alignment (1/2)</vt:lpstr>
      <vt:lpstr>RICH Mirror Alignment (2/2)</vt:lpstr>
      <vt:lpstr>OT global t0 calibration</vt:lpstr>
      <vt:lpstr>RICH calibration</vt:lpstr>
      <vt:lpstr>CALO calibration</vt:lpstr>
      <vt:lpstr>Pi0 calibration</vt:lpstr>
      <vt:lpstr>Monitoring and Alarms</vt:lpstr>
      <vt:lpstr>Conclusion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1237</cp:revision>
  <cp:lastPrinted>2016-01-03T10:46:56Z</cp:lastPrinted>
  <dcterms:created xsi:type="dcterms:W3CDTF">2013-12-05T15:25:25Z</dcterms:created>
  <dcterms:modified xsi:type="dcterms:W3CDTF">2016-03-07T13:58:25Z</dcterms:modified>
</cp:coreProperties>
</file>