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75" r:id="rId3"/>
    <p:sldId id="274" r:id="rId4"/>
    <p:sldId id="270" r:id="rId5"/>
    <p:sldId id="269" r:id="rId6"/>
    <p:sldId id="262" r:id="rId7"/>
    <p:sldId id="272" r:id="rId8"/>
    <p:sldId id="263" r:id="rId9"/>
    <p:sldId id="261" r:id="rId10"/>
    <p:sldId id="277" r:id="rId11"/>
    <p:sldId id="276" r:id="rId12"/>
    <p:sldId id="264" r:id="rId13"/>
    <p:sldId id="265" r:id="rId14"/>
    <p:sldId id="266" r:id="rId15"/>
    <p:sldId id="267" r:id="rId16"/>
    <p:sldId id="268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00FF00"/>
    <a:srgbClr val="FF00FF"/>
    <a:srgbClr val="B20225"/>
    <a:srgbClr val="FE00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458" autoAdjust="0"/>
  </p:normalViewPr>
  <p:slideViewPr>
    <p:cSldViewPr snapToGrid="0" snapToObjects="1">
      <p:cViewPr>
        <p:scale>
          <a:sx n="121" d="100"/>
          <a:sy n="121" d="100"/>
        </p:scale>
        <p:origin x="-504" y="3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24CB9A-016F-6242-8B2D-F3C4F3C57476}" type="datetimeFigureOut">
              <a:rPr lang="en-US" smtClean="0"/>
              <a:t>09/03/2016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491C9F-9132-7C48-87A9-4C125AB2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55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B9585D-641A-4C40-96F2-62AC4E209C9F}" type="datetimeFigureOut">
              <a:rPr lang="en-US" smtClean="0"/>
              <a:t>09/03/2016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7E155C-89BC-C34E-A131-B23D7353A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2835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7E155C-89BC-C34E-A131-B23D7353AC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179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3543480" y="6513567"/>
            <a:ext cx="2133600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GB" dirty="0" smtClean="0"/>
              <a:t>LHCb Week March 2016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13567"/>
            <a:ext cx="2895600" cy="365125"/>
          </a:xfrm>
        </p:spPr>
        <p:txBody>
          <a:bodyPr/>
          <a:lstStyle/>
          <a:p>
            <a:pPr algn="l"/>
            <a:r>
              <a:rPr lang="en-US" dirty="0" smtClean="0"/>
              <a:t>Claire Prouve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511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LHCb Week March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Claire Prouve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071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LHCb Week March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Claire Prouve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403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2398"/>
            <a:ext cx="8229600" cy="751522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43480" y="6513567"/>
            <a:ext cx="2133600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GB" dirty="0" smtClean="0"/>
              <a:t>LHCb Week March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13567"/>
            <a:ext cx="2895600" cy="365125"/>
          </a:xfrm>
        </p:spPr>
        <p:txBody>
          <a:bodyPr/>
          <a:lstStyle/>
          <a:p>
            <a:pPr algn="l"/>
            <a:r>
              <a:rPr lang="en-US" dirty="0" smtClean="0"/>
              <a:t>Claire Prouve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6737"/>
            <a:ext cx="2133600" cy="365125"/>
          </a:xfrm>
        </p:spPr>
        <p:txBody>
          <a:bodyPr/>
          <a:lstStyle>
            <a:lvl1pPr>
              <a:defRPr b="1">
                <a:solidFill>
                  <a:srgbClr val="FE0032"/>
                </a:solidFill>
              </a:defRPr>
            </a:lvl1pPr>
          </a:lstStyle>
          <a:p>
            <a:fld id="{81005ED7-F36D-1B40-8C90-AB2DC7502D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475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3543480" y="6513567"/>
            <a:ext cx="2133600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GB" dirty="0" smtClean="0"/>
              <a:t>LHCb Week March 2016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13567"/>
            <a:ext cx="2895600" cy="365125"/>
          </a:xfrm>
        </p:spPr>
        <p:txBody>
          <a:bodyPr/>
          <a:lstStyle/>
          <a:p>
            <a:pPr algn="l"/>
            <a:r>
              <a:rPr lang="en-US" dirty="0" smtClean="0"/>
              <a:t>Claire Prouve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422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LHCb Week March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Claire Prouve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702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LHCb Week March 2016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Claire Prouve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028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LHCb Week March 2016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Claire Prouve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354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LHCb Week March 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Claire Prouve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637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LHCb Week March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Claire Prouve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603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LHCb Week March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Claire Prouve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032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53478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rgbClr val="FE0032"/>
                </a:solidFill>
              </a:defRPr>
            </a:lvl1pPr>
          </a:lstStyle>
          <a:p>
            <a:r>
              <a:rPr lang="en-GB" smtClean="0"/>
              <a:t>LHCb Week March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2875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rgbClr val="FE0032"/>
                </a:solidFill>
              </a:defRPr>
            </a:lvl1pPr>
          </a:lstStyle>
          <a:p>
            <a:r>
              <a:rPr lang="en-US" dirty="0" smtClean="0"/>
              <a:t>Claire Prouve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52907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FE0032"/>
                </a:solidFill>
              </a:defRPr>
            </a:lvl1pPr>
          </a:lstStyle>
          <a:p>
            <a:fld id="{81005ED7-F36D-1B40-8C90-AB2DC7502D6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-416560" y="-10160"/>
            <a:ext cx="10080625" cy="936625"/>
          </a:xfrm>
          <a:prstGeom prst="rect">
            <a:avLst/>
          </a:prstGeom>
          <a:solidFill>
            <a:srgbClr val="B20225"/>
          </a:solidFill>
          <a:ln w="9525">
            <a:solidFill>
              <a:srgbClr val="B20225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kern="1200"/>
          </a:p>
        </p:txBody>
      </p:sp>
      <p:cxnSp>
        <p:nvCxnSpPr>
          <p:cNvPr id="7" name="Straight Connector 6"/>
          <p:cNvCxnSpPr/>
          <p:nvPr userDrawn="1"/>
        </p:nvCxnSpPr>
        <p:spPr>
          <a:xfrm flipV="1">
            <a:off x="0" y="6555106"/>
            <a:ext cx="9144000" cy="0"/>
          </a:xfrm>
          <a:prstGeom prst="line">
            <a:avLst/>
          </a:prstGeom>
          <a:ln>
            <a:solidFill>
              <a:srgbClr val="FE003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8628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Relationship Id="rId3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indico.cern.ch/event/485530/contribution/5/attachments/1237788/1818762/gdujany_TA2016.pdf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hyperlink" Target="https://indico.cern.ch/event/485530/contribution/5/attachments/1237788/1818762/gdujany_TA2016.pdf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hyperlink" Target="https://indico.cern.ch/event/363192/contribution/2/attachments/1205347/1756191/AlignmentWithZ0_2015.pdf" TargetMode="External"/><Relationship Id="rId6" Type="http://schemas.openxmlformats.org/officeDocument/2006/relationships/hyperlink" Target="https://indico.cern.ch/event/485527/contribution/2/attachments/1215039/1774014/TrackerAlignmentUpdate_21_1_2016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hyperlink" Target="https://indico.cern.ch/event/485525/contribution/3/attachments/1225518/1793819/presBCAM.pdf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Relationship Id="rId3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20320" y="1746581"/>
            <a:ext cx="9520028" cy="2896539"/>
          </a:xfrm>
          <a:prstGeom prst="rect">
            <a:avLst/>
          </a:prstGeom>
          <a:solidFill>
            <a:srgbClr val="B20225"/>
          </a:solidFill>
          <a:ln>
            <a:solidFill>
              <a:srgbClr val="B2022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-172720" y="3911600"/>
            <a:ext cx="9672428" cy="467360"/>
          </a:xfrm>
          <a:prstGeom prst="rect">
            <a:avLst/>
          </a:prstGeom>
          <a:solidFill>
            <a:srgbClr val="FE0032"/>
          </a:solidFill>
          <a:ln>
            <a:solidFill>
              <a:srgbClr val="FE003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548640" y="-284480"/>
            <a:ext cx="10556240" cy="14020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62560" y="3917111"/>
            <a:ext cx="8800397" cy="6345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smtClean="0">
                <a:solidFill>
                  <a:schemeClr val="bg1"/>
                </a:solidFill>
              </a:rPr>
              <a:t>09/</a:t>
            </a:r>
            <a:r>
              <a:rPr lang="en-US" sz="2000" b="1" dirty="0" smtClean="0">
                <a:solidFill>
                  <a:schemeClr val="bg1"/>
                </a:solidFill>
              </a:rPr>
              <a:t>03/2016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</a:rPr>
              <a:t>	  Claire Prouve  -  University of Bristol			   		</a:t>
            </a:r>
            <a:r>
              <a:rPr lang="en-US" sz="2000" b="1" dirty="0" smtClean="0">
                <a:solidFill>
                  <a:schemeClr val="tx1"/>
                </a:solidFill>
              </a:rPr>
              <a:t>	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8815" y="2036276"/>
            <a:ext cx="8364142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chemeClr val="bg1"/>
                </a:solidFill>
              </a:rPr>
              <a:t>Update on Alignment and Calibration</a:t>
            </a:r>
            <a:endParaRPr lang="en-US" sz="5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25600" y="4295894"/>
            <a:ext cx="799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</a:t>
            </a:r>
            <a:r>
              <a:rPr lang="en-US" dirty="0" smtClean="0">
                <a:solidFill>
                  <a:schemeClr val="bg1"/>
                </a:solidFill>
              </a:rPr>
              <a:t>n behalf of the Alignment &amp; Calibration group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101600" y="6319520"/>
            <a:ext cx="9926320" cy="5384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391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598"/>
            <a:ext cx="8229600" cy="883602"/>
          </a:xfrm>
        </p:spPr>
        <p:txBody>
          <a:bodyPr/>
          <a:lstStyle/>
          <a:p>
            <a:pPr algn="l"/>
            <a:r>
              <a:rPr lang="en-US" dirty="0" smtClean="0"/>
              <a:t>RICH Mirror Alignment (2/2)</a:t>
            </a:r>
            <a:endParaRPr lang="en-US" dirty="0"/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LHCb Week March 2016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 smtClean="0"/>
              <a:t>Claire Prouve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3897" y="948985"/>
            <a:ext cx="8900160" cy="55646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 smtClean="0">
                <a:solidFill>
                  <a:srgbClr val="000000"/>
                </a:solidFill>
              </a:rPr>
              <a:t>Number </a:t>
            </a:r>
            <a:r>
              <a:rPr lang="en-US" u="sng" dirty="0">
                <a:solidFill>
                  <a:srgbClr val="000000"/>
                </a:solidFill>
              </a:rPr>
              <a:t>of events </a:t>
            </a:r>
            <a:r>
              <a:rPr lang="en-US" u="sng" dirty="0" smtClean="0">
                <a:solidFill>
                  <a:srgbClr val="000000"/>
                </a:solidFill>
              </a:rPr>
              <a:t>needed for stable alignment:</a:t>
            </a:r>
            <a:endParaRPr lang="en-US" u="sng" dirty="0">
              <a:solidFill>
                <a:srgbClr val="000000"/>
              </a:solidFill>
            </a:endParaRPr>
          </a:p>
          <a:p>
            <a:pPr marL="285750" indent="-285750">
              <a:buClr>
                <a:srgbClr val="FE0032"/>
              </a:buClr>
              <a:buSzPct val="130000"/>
              <a:buFont typeface="Arial"/>
              <a:buChar char="•"/>
            </a:pPr>
            <a:r>
              <a:rPr lang="en-US" dirty="0">
                <a:sym typeface="Wingdings"/>
              </a:rPr>
              <a:t>several alignments made on different runs </a:t>
            </a:r>
            <a:r>
              <a:rPr lang="en-US" dirty="0" smtClean="0">
                <a:sym typeface="Wingdings"/>
              </a:rPr>
              <a:t/>
            </a:r>
            <a:br>
              <a:rPr lang="en-US" dirty="0" smtClean="0">
                <a:sym typeface="Wingdings"/>
              </a:rPr>
            </a:br>
            <a:r>
              <a:rPr lang="en-US" dirty="0" smtClean="0">
                <a:sym typeface="Wingdings"/>
              </a:rPr>
              <a:t>from </a:t>
            </a:r>
            <a:r>
              <a:rPr lang="en-US" dirty="0">
                <a:sym typeface="Wingdings"/>
              </a:rPr>
              <a:t>same time-period</a:t>
            </a:r>
          </a:p>
          <a:p>
            <a:pPr marL="285750" indent="-285750">
              <a:buClr>
                <a:srgbClr val="FE0032"/>
              </a:buClr>
              <a:buFont typeface="Wingdings" charset="0"/>
              <a:buChar char="è"/>
            </a:pPr>
            <a:r>
              <a:rPr lang="en-US" dirty="0">
                <a:solidFill>
                  <a:srgbClr val="000000"/>
                </a:solidFill>
                <a:sym typeface="Wingdings"/>
              </a:rPr>
              <a:t>1M events for RICH1, 2M events for RICH2</a:t>
            </a:r>
            <a:br>
              <a:rPr lang="en-US" dirty="0">
                <a:solidFill>
                  <a:srgbClr val="000000"/>
                </a:solidFill>
                <a:sym typeface="Wingdings"/>
              </a:rPr>
            </a:br>
            <a:endParaRPr lang="en-US" dirty="0" smtClean="0">
              <a:solidFill>
                <a:srgbClr val="000000"/>
              </a:solidFill>
              <a:sym typeface="Wingdings"/>
            </a:endParaRPr>
          </a:p>
          <a:p>
            <a:pPr>
              <a:lnSpc>
                <a:spcPct val="120000"/>
              </a:lnSpc>
            </a:pPr>
            <a:endParaRPr lang="en-US" dirty="0" smtClean="0">
              <a:solidFill>
                <a:srgbClr val="000000"/>
              </a:solidFill>
              <a:sym typeface="Wingdings"/>
            </a:endParaRPr>
          </a:p>
          <a:p>
            <a:pPr>
              <a:lnSpc>
                <a:spcPct val="120000"/>
              </a:lnSpc>
            </a:pPr>
            <a:endParaRPr lang="en-US" dirty="0">
              <a:solidFill>
                <a:srgbClr val="000000"/>
              </a:solidFill>
              <a:sym typeface="Wingdings"/>
            </a:endParaRPr>
          </a:p>
          <a:p>
            <a:pPr>
              <a:lnSpc>
                <a:spcPct val="120000"/>
              </a:lnSpc>
            </a:pPr>
            <a:r>
              <a:rPr lang="en-US" u="sng" dirty="0" smtClean="0">
                <a:solidFill>
                  <a:srgbClr val="000000"/>
                </a:solidFill>
              </a:rPr>
              <a:t>Magnet polarity:</a:t>
            </a:r>
          </a:p>
          <a:p>
            <a:pPr marL="285750" indent="-285750">
              <a:lnSpc>
                <a:spcPct val="120000"/>
              </a:lnSpc>
              <a:buClr>
                <a:srgbClr val="FE0032"/>
              </a:buClr>
              <a:buSzPct val="130000"/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Different Cherenkov angle resolution for </a:t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different </a:t>
            </a:r>
            <a:r>
              <a:rPr lang="en-US" dirty="0" smtClean="0"/>
              <a:t>magnet p</a:t>
            </a:r>
            <a:r>
              <a:rPr lang="en-US" dirty="0" smtClean="0">
                <a:solidFill>
                  <a:srgbClr val="000000"/>
                </a:solidFill>
              </a:rPr>
              <a:t>olarities in RICH1</a:t>
            </a:r>
          </a:p>
          <a:p>
            <a:pPr marL="285750" indent="-285750">
              <a:lnSpc>
                <a:spcPct val="120000"/>
              </a:lnSpc>
              <a:buClr>
                <a:srgbClr val="FE0032"/>
              </a:buClr>
              <a:buSzPct val="130000"/>
              <a:buFont typeface="Arial"/>
              <a:buChar char="•"/>
            </a:pPr>
            <a:r>
              <a:rPr lang="en-US" dirty="0" smtClean="0"/>
              <a:t>Increase </a:t>
            </a:r>
            <a:r>
              <a:rPr lang="en-US" dirty="0"/>
              <a:t>in energy required to pass </a:t>
            </a:r>
            <a:r>
              <a:rPr lang="en-US" dirty="0" smtClean="0"/>
              <a:t>L0 between </a:t>
            </a:r>
            <a:br>
              <a:rPr lang="en-US" dirty="0" smtClean="0"/>
            </a:br>
            <a:r>
              <a:rPr lang="en-US" b="1" dirty="0">
                <a:solidFill>
                  <a:srgbClr val="00FFFF"/>
                </a:solidFill>
              </a:rPr>
              <a:t>Mag Down </a:t>
            </a:r>
            <a:r>
              <a:rPr lang="en-US" dirty="0" smtClean="0">
                <a:solidFill>
                  <a:srgbClr val="000000"/>
                </a:solidFill>
              </a:rPr>
              <a:t>and</a:t>
            </a:r>
            <a:r>
              <a:rPr lang="en-US" b="1" dirty="0" smtClean="0">
                <a:solidFill>
                  <a:srgbClr val="00FFFF"/>
                </a:solidFill>
              </a:rPr>
              <a:t> </a:t>
            </a:r>
            <a:r>
              <a:rPr lang="en-US" b="1" dirty="0" smtClean="0">
                <a:solidFill>
                  <a:srgbClr val="0000FF"/>
                </a:solidFill>
              </a:rPr>
              <a:t>Mag Down</a:t>
            </a:r>
            <a:endParaRPr lang="en-US" dirty="0" smtClean="0"/>
          </a:p>
          <a:p>
            <a:pPr marL="285750" indent="-285750">
              <a:lnSpc>
                <a:spcPct val="120000"/>
              </a:lnSpc>
              <a:buClr>
                <a:srgbClr val="FE0032"/>
              </a:buClr>
              <a:buSzPct val="130000"/>
              <a:buFont typeface="Arial"/>
              <a:buChar char="•"/>
            </a:pPr>
            <a:r>
              <a:rPr lang="en-US" b="1" smtClean="0">
                <a:solidFill>
                  <a:srgbClr val="000000"/>
                </a:solidFill>
              </a:rPr>
              <a:t>See no </a:t>
            </a:r>
            <a:r>
              <a:rPr lang="en-US" b="1" dirty="0" smtClean="0">
                <a:solidFill>
                  <a:srgbClr val="000000"/>
                </a:solidFill>
              </a:rPr>
              <a:t>evidence that the PID suffers if we use the </a:t>
            </a:r>
            <a:br>
              <a:rPr lang="en-US" b="1" dirty="0" smtClean="0">
                <a:solidFill>
                  <a:srgbClr val="000000"/>
                </a:solidFill>
              </a:rPr>
            </a:br>
            <a:r>
              <a:rPr lang="en-US" b="1" dirty="0" smtClean="0">
                <a:solidFill>
                  <a:srgbClr val="000000"/>
                </a:solidFill>
              </a:rPr>
              <a:t>same alignment for both polarities</a:t>
            </a:r>
          </a:p>
          <a:p>
            <a:pPr marL="285750" indent="-285750">
              <a:lnSpc>
                <a:spcPct val="120000"/>
              </a:lnSpc>
              <a:buClr>
                <a:srgbClr val="FE0032"/>
              </a:buClr>
              <a:buSzPct val="130000"/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More studies ongoing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lnSpc>
                <a:spcPct val="120000"/>
              </a:lnSpc>
            </a:pP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 rot="860243">
            <a:off x="7897576" y="194857"/>
            <a:ext cx="17015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00FF"/>
                </a:solidFill>
              </a:rPr>
              <a:t>Anatoly,</a:t>
            </a:r>
          </a:p>
          <a:p>
            <a:r>
              <a:rPr lang="en-US" sz="2000" b="1" dirty="0" smtClean="0">
                <a:solidFill>
                  <a:srgbClr val="0000FF"/>
                </a:solidFill>
              </a:rPr>
              <a:t>Claire, </a:t>
            </a:r>
          </a:p>
          <a:p>
            <a:r>
              <a:rPr lang="en-US" sz="2000" b="1" dirty="0" err="1" smtClean="0">
                <a:solidFill>
                  <a:srgbClr val="0000FF"/>
                </a:solidFill>
              </a:rPr>
              <a:t>Paras</a:t>
            </a:r>
            <a:endParaRPr lang="en-US" sz="2000" b="1" dirty="0" smtClean="0">
              <a:solidFill>
                <a:srgbClr val="0000FF"/>
              </a:solidFill>
            </a:endParaRPr>
          </a:p>
        </p:txBody>
      </p:sp>
      <p:pic>
        <p:nvPicPr>
          <p:cNvPr id="10" name="Picture 9" descr="PID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16" t="8462" r="3168" b="2253"/>
          <a:stretch/>
        </p:blipFill>
        <p:spPr>
          <a:xfrm rot="5400000">
            <a:off x="5907574" y="3411745"/>
            <a:ext cx="2519513" cy="3713453"/>
          </a:xfrm>
          <a:prstGeom prst="rect">
            <a:avLst/>
          </a:prstGeom>
        </p:spPr>
      </p:pic>
      <p:pic>
        <p:nvPicPr>
          <p:cNvPr id="15" name="Picture 14" descr="Screen Shot 2016-01-06 at 11.03.4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6790" y="1447361"/>
            <a:ext cx="3967210" cy="246022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624605" y="4056656"/>
            <a:ext cx="30605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FFFF"/>
                </a:solidFill>
              </a:rPr>
              <a:t>Mag Down (</a:t>
            </a:r>
            <a:r>
              <a:rPr lang="en-US" sz="1400" b="1" dirty="0" smtClean="0">
                <a:solidFill>
                  <a:srgbClr val="00FFFF"/>
                </a:solidFill>
              </a:rPr>
              <a:t>162247 </a:t>
            </a:r>
            <a:r>
              <a:rPr lang="en-US" sz="1400" b="1" dirty="0">
                <a:solidFill>
                  <a:srgbClr val="00FFFF"/>
                </a:solidFill>
              </a:rPr>
              <a:t>– </a:t>
            </a:r>
            <a:r>
              <a:rPr lang="en-US" sz="1400" b="1" dirty="0" smtClean="0">
                <a:solidFill>
                  <a:srgbClr val="00FFFF"/>
                </a:solidFill>
              </a:rPr>
              <a:t>164189)</a:t>
            </a:r>
          </a:p>
          <a:p>
            <a:r>
              <a:rPr lang="en-US" sz="1400" b="1" dirty="0">
                <a:solidFill>
                  <a:srgbClr val="0000FF"/>
                </a:solidFill>
              </a:rPr>
              <a:t>Mag Down (164191 – 165528</a:t>
            </a:r>
            <a:r>
              <a:rPr lang="en-US" sz="1400" b="1" dirty="0" smtClean="0">
                <a:solidFill>
                  <a:srgbClr val="0000FF"/>
                </a:solidFill>
              </a:rPr>
              <a:t>)</a:t>
            </a:r>
          </a:p>
          <a:p>
            <a:r>
              <a:rPr lang="en-US" sz="1400" b="1" dirty="0" err="1" smtClean="0">
                <a:solidFill>
                  <a:srgbClr val="FE0032"/>
                </a:solidFill>
              </a:rPr>
              <a:t>MagUp</a:t>
            </a:r>
            <a:r>
              <a:rPr lang="en-US" sz="1400" b="1" dirty="0" smtClean="0">
                <a:solidFill>
                  <a:srgbClr val="FE0032"/>
                </a:solidFill>
              </a:rPr>
              <a:t>       (166277 – 166478)  </a:t>
            </a:r>
            <a:endParaRPr lang="en-US" sz="1400" b="1" dirty="0">
              <a:solidFill>
                <a:srgbClr val="FE0032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20147" y="1225604"/>
            <a:ext cx="3550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0000"/>
                </a:solidFill>
              </a:rPr>
              <a:t>RICH1 Cherenkov angle resolution</a:t>
            </a:r>
            <a:endParaRPr lang="en-US" sz="1600" b="1" dirty="0">
              <a:solidFill>
                <a:srgbClr val="00000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7556591" y="1847347"/>
            <a:ext cx="0" cy="1574440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8454155" y="1847347"/>
            <a:ext cx="0" cy="1574440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703863" y="2970450"/>
            <a:ext cx="888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</a:rPr>
              <a:t>down</a:t>
            </a:r>
            <a:endParaRPr lang="en-US" sz="1600" b="1" dirty="0">
              <a:solidFill>
                <a:srgbClr val="0000FF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454155" y="2970451"/>
            <a:ext cx="6898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E0032"/>
                </a:solidFill>
              </a:rPr>
              <a:t>up</a:t>
            </a:r>
            <a:endParaRPr lang="en-US" sz="1600" b="1" dirty="0">
              <a:solidFill>
                <a:srgbClr val="FE0032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540700" y="3801284"/>
            <a:ext cx="3550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rgbClr val="000000"/>
                </a:solidFill>
              </a:rPr>
              <a:t>Kaon</a:t>
            </a:r>
            <a:r>
              <a:rPr lang="en-US" sz="1600" b="1" dirty="0" smtClean="0">
                <a:solidFill>
                  <a:srgbClr val="000000"/>
                </a:solidFill>
              </a:rPr>
              <a:t> ID </a:t>
            </a:r>
            <a:r>
              <a:rPr lang="en-US" sz="1600" b="1" dirty="0" err="1" smtClean="0">
                <a:solidFill>
                  <a:srgbClr val="000000"/>
                </a:solidFill>
              </a:rPr>
              <a:t>vs</a:t>
            </a:r>
            <a:r>
              <a:rPr lang="en-US" sz="1600" b="1" dirty="0" smtClean="0">
                <a:solidFill>
                  <a:srgbClr val="000000"/>
                </a:solidFill>
              </a:rPr>
              <a:t> Pion </a:t>
            </a:r>
            <a:r>
              <a:rPr lang="en-US" sz="1600" b="1" dirty="0" err="1" smtClean="0">
                <a:solidFill>
                  <a:srgbClr val="000000"/>
                </a:solidFill>
              </a:rPr>
              <a:t>MissID</a:t>
            </a:r>
            <a:endParaRPr lang="en-US" sz="1600" b="1" dirty="0">
              <a:solidFill>
                <a:srgbClr val="0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097636" y="2978583"/>
            <a:ext cx="6898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E0032"/>
                </a:solidFill>
              </a:rPr>
              <a:t>up</a:t>
            </a:r>
            <a:endParaRPr lang="en-US" sz="1600" b="1" dirty="0">
              <a:solidFill>
                <a:srgbClr val="FE0032"/>
              </a:solidFill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7010400" y="1847347"/>
            <a:ext cx="0" cy="1574440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0560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598"/>
            <a:ext cx="8229600" cy="883602"/>
          </a:xfrm>
        </p:spPr>
        <p:txBody>
          <a:bodyPr/>
          <a:lstStyle/>
          <a:p>
            <a:pPr algn="l"/>
            <a:r>
              <a:rPr lang="en-US" dirty="0" smtClean="0"/>
              <a:t>RICH Mirror Alignment (3/3)</a:t>
            </a:r>
            <a:endParaRPr lang="en-US" dirty="0"/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LHCb Week March 2016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 smtClean="0"/>
              <a:t>Claire Prouve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 rot="860243">
            <a:off x="7897576" y="194857"/>
            <a:ext cx="17015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00FF"/>
                </a:solidFill>
              </a:rPr>
              <a:t>Anatoly,</a:t>
            </a:r>
          </a:p>
          <a:p>
            <a:r>
              <a:rPr lang="en-US" sz="2000" b="1" dirty="0" smtClean="0">
                <a:solidFill>
                  <a:srgbClr val="0000FF"/>
                </a:solidFill>
              </a:rPr>
              <a:t>Claire, </a:t>
            </a:r>
          </a:p>
          <a:p>
            <a:r>
              <a:rPr lang="en-US" sz="2000" b="1" dirty="0" err="1" smtClean="0">
                <a:solidFill>
                  <a:srgbClr val="0000FF"/>
                </a:solidFill>
              </a:rPr>
              <a:t>Paras</a:t>
            </a:r>
            <a:endParaRPr lang="en-US" sz="2000" b="1" dirty="0" smtClean="0">
              <a:solidFill>
                <a:srgbClr val="0000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62382" y="965200"/>
            <a:ext cx="7535936" cy="30562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b="1" dirty="0">
                <a:solidFill>
                  <a:srgbClr val="B20225"/>
                </a:solidFill>
              </a:rPr>
              <a:t>Plans for 2016 data-taking</a:t>
            </a:r>
          </a:p>
          <a:p>
            <a:pPr>
              <a:lnSpc>
                <a:spcPct val="120000"/>
              </a:lnSpc>
            </a:pPr>
            <a:endParaRPr lang="en-US" sz="1100" b="1" dirty="0">
              <a:solidFill>
                <a:srgbClr val="B20225"/>
              </a:solidFill>
            </a:endParaRPr>
          </a:p>
          <a:p>
            <a:pPr marL="285750" indent="-285750">
              <a:lnSpc>
                <a:spcPct val="120000"/>
              </a:lnSpc>
              <a:buClr>
                <a:srgbClr val="FE0032"/>
              </a:buClr>
              <a:buSzPct val="130000"/>
              <a:buFont typeface="Arial"/>
              <a:buChar char="•"/>
            </a:pPr>
            <a:r>
              <a:rPr lang="en-US" dirty="0"/>
              <a:t>Adjust HLT1 </a:t>
            </a:r>
            <a:r>
              <a:rPr lang="en-US" dirty="0" err="1"/>
              <a:t>prescale</a:t>
            </a:r>
            <a:r>
              <a:rPr lang="en-US" dirty="0"/>
              <a:t> for RICH1 to get desired number of events for both RICHs in same </a:t>
            </a:r>
            <a:r>
              <a:rPr lang="en-US" dirty="0" smtClean="0"/>
              <a:t>amount of time</a:t>
            </a:r>
          </a:p>
          <a:p>
            <a:pPr marL="285750" indent="-285750">
              <a:lnSpc>
                <a:spcPct val="120000"/>
              </a:lnSpc>
              <a:buClr>
                <a:srgbClr val="FE0032"/>
              </a:buClr>
              <a:buSzPct val="130000"/>
              <a:buFont typeface="Arial"/>
              <a:buChar char="•"/>
            </a:pPr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alignment with big data-</a:t>
            </a:r>
            <a:r>
              <a:rPr lang="en-US" dirty="0" smtClean="0"/>
              <a:t>sample </a:t>
            </a:r>
            <a:r>
              <a:rPr lang="en-US" dirty="0"/>
              <a:t>at the beginning of data-</a:t>
            </a:r>
            <a:r>
              <a:rPr lang="en-US" dirty="0" smtClean="0"/>
              <a:t>taking</a:t>
            </a:r>
            <a:endParaRPr lang="en-US" dirty="0"/>
          </a:p>
          <a:p>
            <a:pPr marL="285750" indent="-285750">
              <a:lnSpc>
                <a:spcPct val="120000"/>
              </a:lnSpc>
              <a:buClr>
                <a:srgbClr val="FE0032"/>
              </a:buClr>
              <a:buSzPct val="130000"/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Run every fill if possible to have more stability studies</a:t>
            </a:r>
          </a:p>
          <a:p>
            <a:pPr marL="742950" lvl="1" indent="-285750">
              <a:lnSpc>
                <a:spcPct val="120000"/>
              </a:lnSpc>
              <a:buClr>
                <a:srgbClr val="B20225"/>
              </a:buClr>
              <a:buSzPct val="130000"/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Stability of alignment constants</a:t>
            </a:r>
          </a:p>
          <a:p>
            <a:pPr marL="742950" lvl="1" indent="-285750">
              <a:lnSpc>
                <a:spcPct val="120000"/>
              </a:lnSpc>
              <a:buClr>
                <a:srgbClr val="B20225"/>
              </a:buClr>
              <a:buSzPct val="130000"/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Stability of Cherenkov angle resolution</a:t>
            </a:r>
          </a:p>
          <a:p>
            <a:pPr marL="285750" indent="-285750">
              <a:lnSpc>
                <a:spcPct val="120000"/>
              </a:lnSpc>
              <a:buClr>
                <a:srgbClr val="FE0032"/>
              </a:buClr>
              <a:buSzPct val="130000"/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Revisit </a:t>
            </a:r>
            <a:r>
              <a:rPr lang="en-US" dirty="0">
                <a:solidFill>
                  <a:srgbClr val="000000"/>
                </a:solidFill>
              </a:rPr>
              <a:t>in September if we can run less often</a:t>
            </a:r>
          </a:p>
        </p:txBody>
      </p:sp>
    </p:spTree>
    <p:extLst>
      <p:ext uri="{BB962C8B-B14F-4D97-AF65-F5344CB8AC3E}">
        <p14:creationId xmlns:p14="http://schemas.microsoft.com/office/powerpoint/2010/main" val="35188227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598"/>
            <a:ext cx="8229600" cy="883602"/>
          </a:xfrm>
        </p:spPr>
        <p:txBody>
          <a:bodyPr/>
          <a:lstStyle/>
          <a:p>
            <a:pPr algn="l"/>
            <a:r>
              <a:rPr lang="en-US" dirty="0" smtClean="0"/>
              <a:t>OT global t</a:t>
            </a:r>
            <a:r>
              <a:rPr lang="en-US" baseline="-25000" dirty="0" smtClean="0"/>
              <a:t>0</a:t>
            </a:r>
            <a:r>
              <a:rPr lang="en-US" dirty="0" smtClean="0"/>
              <a:t> calibration</a:t>
            </a:r>
            <a:endParaRPr lang="en-US" dirty="0"/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LHCb Week March 2016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 smtClean="0"/>
              <a:t>Claire Prouve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5623" y="969719"/>
            <a:ext cx="8900160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200" b="1" dirty="0" smtClean="0">
              <a:solidFill>
                <a:srgbClr val="B20225"/>
              </a:solidFill>
            </a:endParaRPr>
          </a:p>
          <a:p>
            <a:r>
              <a:rPr lang="en-US" sz="2400" b="1" dirty="0" smtClean="0">
                <a:solidFill>
                  <a:srgbClr val="B20225"/>
                </a:solidFill>
              </a:rPr>
              <a:t>Work during WS</a:t>
            </a:r>
          </a:p>
          <a:p>
            <a:endParaRPr lang="en-US" sz="1100" b="1" dirty="0">
              <a:solidFill>
                <a:srgbClr val="B20225"/>
              </a:solidFill>
            </a:endParaRPr>
          </a:p>
          <a:p>
            <a:pPr marL="285750" indent="-285750">
              <a:buClr>
                <a:srgbClr val="FE0032"/>
              </a:buClr>
              <a:buSzPct val="130000"/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No conceptual work necessary, </a:t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calibration already worked well </a:t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in 2015.</a:t>
            </a:r>
          </a:p>
          <a:p>
            <a:pPr marL="285750" indent="-285750">
              <a:buClr>
                <a:srgbClr val="FE0032"/>
              </a:buClr>
              <a:buSzPct val="130000"/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Some work on the monitoring.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  <a:p>
            <a:r>
              <a:rPr lang="en-US" sz="2400" b="1" dirty="0">
                <a:solidFill>
                  <a:srgbClr val="B20225"/>
                </a:solidFill>
              </a:rPr>
              <a:t>Plans for 2016 data-taking</a:t>
            </a:r>
            <a:r>
              <a:rPr lang="en-US" b="1" dirty="0">
                <a:solidFill>
                  <a:srgbClr val="B20225"/>
                </a:solidFill>
              </a:rPr>
              <a:t/>
            </a:r>
            <a:br>
              <a:rPr lang="en-US" b="1" dirty="0">
                <a:solidFill>
                  <a:srgbClr val="B20225"/>
                </a:solidFill>
              </a:rPr>
            </a:br>
            <a:endParaRPr lang="en-US" b="1" dirty="0" smtClean="0">
              <a:solidFill>
                <a:srgbClr val="B20225"/>
              </a:solidFill>
            </a:endParaRPr>
          </a:p>
          <a:p>
            <a:r>
              <a:rPr lang="en-US" dirty="0"/>
              <a:t>Continue running </a:t>
            </a:r>
            <a:r>
              <a:rPr lang="en-US" dirty="0" smtClean="0"/>
              <a:t>automatically on </a:t>
            </a:r>
            <a:r>
              <a:rPr lang="en-US" dirty="0" smtClean="0">
                <a:latin typeface="Times New Roman"/>
                <a:cs typeface="Times New Roman"/>
              </a:rPr>
              <a:t>~</a:t>
            </a:r>
            <a:r>
              <a:rPr lang="en-US" dirty="0" smtClean="0"/>
              <a:t>every run </a:t>
            </a:r>
            <a:r>
              <a:rPr lang="en-US" dirty="0"/>
              <a:t>as </a:t>
            </a:r>
            <a:r>
              <a:rPr lang="en-US" dirty="0" smtClean="0"/>
              <a:t>during 2015.</a:t>
            </a:r>
            <a:endParaRPr lang="en-US" dirty="0"/>
          </a:p>
          <a:p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" name="Picture 5" descr="OTdeltat0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36"/>
          <a:stretch/>
        </p:blipFill>
        <p:spPr>
          <a:xfrm rot="5400000">
            <a:off x="5547958" y="291101"/>
            <a:ext cx="2330937" cy="486114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 rot="860243">
            <a:off x="7702199" y="190769"/>
            <a:ext cx="17015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00FF"/>
                </a:solidFill>
              </a:rPr>
              <a:t>Philippe,</a:t>
            </a:r>
          </a:p>
          <a:p>
            <a:r>
              <a:rPr lang="en-US" sz="2000" b="1" dirty="0" smtClean="0">
                <a:solidFill>
                  <a:srgbClr val="0000FF"/>
                </a:solidFill>
              </a:rPr>
              <a:t>Lucia</a:t>
            </a:r>
          </a:p>
        </p:txBody>
      </p:sp>
    </p:spTree>
    <p:extLst>
      <p:ext uri="{BB962C8B-B14F-4D97-AF65-F5344CB8AC3E}">
        <p14:creationId xmlns:p14="http://schemas.microsoft.com/office/powerpoint/2010/main" val="218995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598"/>
            <a:ext cx="8229600" cy="883602"/>
          </a:xfrm>
        </p:spPr>
        <p:txBody>
          <a:bodyPr/>
          <a:lstStyle/>
          <a:p>
            <a:pPr algn="l"/>
            <a:r>
              <a:rPr lang="en-US" smtClean="0"/>
              <a:t>RICH calibrations</a:t>
            </a:r>
            <a:endParaRPr lang="en-US" dirty="0"/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 smtClean="0"/>
              <a:t>LHCb Week March 2016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 smtClean="0"/>
              <a:t>Claire Prouve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3897" y="1006263"/>
            <a:ext cx="8900160" cy="34317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sz="2400" b="1" dirty="0" smtClean="0">
                <a:solidFill>
                  <a:srgbClr val="B20225"/>
                </a:solidFill>
              </a:rPr>
              <a:t>Work during WS</a:t>
            </a:r>
          </a:p>
          <a:p>
            <a:endParaRPr lang="en-US" sz="1100" b="1" dirty="0">
              <a:solidFill>
                <a:srgbClr val="B20225"/>
              </a:solidFill>
            </a:endParaRPr>
          </a:p>
          <a:p>
            <a:pPr marL="285750" indent="-285750">
              <a:buClr>
                <a:srgbClr val="FE0032"/>
              </a:buClr>
              <a:buSzPct val="130000"/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No work conceptual necessary, calibration </a:t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already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worked well in 2015.</a:t>
            </a:r>
            <a:endParaRPr lang="en-US" dirty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sz="2400" b="1" dirty="0">
                <a:solidFill>
                  <a:srgbClr val="B20225"/>
                </a:solidFill>
              </a:rPr>
              <a:t>Plans for 2016 data-taking</a:t>
            </a:r>
            <a:r>
              <a:rPr lang="en-US" b="1" dirty="0">
                <a:solidFill>
                  <a:srgbClr val="B20225"/>
                </a:solidFill>
              </a:rPr>
              <a:t/>
            </a:r>
            <a:br>
              <a:rPr lang="en-US" b="1" dirty="0">
                <a:solidFill>
                  <a:srgbClr val="B20225"/>
                </a:solidFill>
              </a:rPr>
            </a:br>
            <a:endParaRPr lang="en-US" sz="1100" b="1" dirty="0" smtClean="0">
              <a:solidFill>
                <a:srgbClr val="B20225"/>
              </a:solidFill>
            </a:endParaRPr>
          </a:p>
          <a:p>
            <a:r>
              <a:rPr lang="en-US" dirty="0"/>
              <a:t>Continue running </a:t>
            </a:r>
            <a:r>
              <a:rPr lang="en-US" dirty="0" smtClean="0"/>
              <a:t>automatically on </a:t>
            </a:r>
            <a:r>
              <a:rPr lang="en-US" dirty="0" smtClean="0">
                <a:latin typeface="Times New Roman"/>
                <a:cs typeface="Times New Roman"/>
              </a:rPr>
              <a:t>~</a:t>
            </a:r>
            <a:r>
              <a:rPr lang="en-US" dirty="0" smtClean="0"/>
              <a:t>every run </a:t>
            </a:r>
            <a:br>
              <a:rPr lang="en-US" dirty="0" smtClean="0"/>
            </a:br>
            <a:r>
              <a:rPr lang="en-US" dirty="0" smtClean="0"/>
              <a:t>as during 2015.</a:t>
            </a:r>
            <a:endParaRPr lang="en-US" dirty="0"/>
          </a:p>
          <a:p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8" name="Picture 7" descr="Screen Shot 2016-02-24 at 12.04.12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5" t="6658" r="2383" b="4230"/>
          <a:stretch/>
        </p:blipFill>
        <p:spPr>
          <a:xfrm>
            <a:off x="25699022" y="32547889"/>
            <a:ext cx="3920273" cy="1587635"/>
          </a:xfrm>
          <a:prstGeom prst="rect">
            <a:avLst/>
          </a:prstGeom>
        </p:spPr>
      </p:pic>
      <p:pic>
        <p:nvPicPr>
          <p:cNvPr id="9" name="Picture 8" descr="Screen Shot 2016-02-25 at 18.00.42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97"/>
          <a:stretch/>
        </p:blipFill>
        <p:spPr>
          <a:xfrm>
            <a:off x="25711417" y="30258811"/>
            <a:ext cx="2786886" cy="1911474"/>
          </a:xfrm>
          <a:prstGeom prst="rect">
            <a:avLst/>
          </a:prstGeom>
        </p:spPr>
      </p:pic>
      <p:pic>
        <p:nvPicPr>
          <p:cNvPr id="10" name="Picture 9" descr="Screen Shot 2016-02-24 at 12.04.12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5" t="6658" r="2383" b="4230"/>
          <a:stretch/>
        </p:blipFill>
        <p:spPr>
          <a:xfrm>
            <a:off x="25851422" y="32700289"/>
            <a:ext cx="3920273" cy="1587635"/>
          </a:xfrm>
          <a:prstGeom prst="rect">
            <a:avLst/>
          </a:prstGeom>
        </p:spPr>
      </p:pic>
      <p:pic>
        <p:nvPicPr>
          <p:cNvPr id="11" name="Picture 10" descr="Screen Shot 2016-02-24 at 12.04.12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5" t="6658" r="2383" b="4230"/>
          <a:stretch/>
        </p:blipFill>
        <p:spPr>
          <a:xfrm>
            <a:off x="26003822" y="32852689"/>
            <a:ext cx="3920273" cy="1587635"/>
          </a:xfrm>
          <a:prstGeom prst="rect">
            <a:avLst/>
          </a:prstGeom>
        </p:spPr>
      </p:pic>
      <p:pic>
        <p:nvPicPr>
          <p:cNvPr id="12" name="Picture 11" descr="Screen Shot 2016-02-24 at 12.04.12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5" t="6658" r="2383" b="4230"/>
          <a:stretch/>
        </p:blipFill>
        <p:spPr>
          <a:xfrm>
            <a:off x="5161560" y="4547403"/>
            <a:ext cx="3920273" cy="1587635"/>
          </a:xfrm>
          <a:prstGeom prst="rect">
            <a:avLst/>
          </a:prstGeom>
        </p:spPr>
      </p:pic>
      <p:pic>
        <p:nvPicPr>
          <p:cNvPr id="13" name="Picture 12" descr="Screen Shot 2016-02-25 at 18.00.42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9"/>
          <a:stretch/>
        </p:blipFill>
        <p:spPr>
          <a:xfrm>
            <a:off x="5230852" y="1035919"/>
            <a:ext cx="3793205" cy="27532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64650" y="4284031"/>
            <a:ext cx="3713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HPD image w/o and w/ </a:t>
            </a:r>
            <a:r>
              <a:rPr lang="en-US" sz="1400" b="1" dirty="0" err="1" smtClean="0"/>
              <a:t>Sobel</a:t>
            </a:r>
            <a:r>
              <a:rPr lang="en-US" sz="1400" b="1" dirty="0" smtClean="0"/>
              <a:t> filter</a:t>
            </a:r>
            <a:endParaRPr lang="en-US" sz="1400" b="1" dirty="0"/>
          </a:p>
        </p:txBody>
      </p:sp>
      <p:sp>
        <p:nvSpPr>
          <p:cNvPr id="15" name="TextBox 14"/>
          <p:cNvSpPr txBox="1"/>
          <p:nvPr/>
        </p:nvSpPr>
        <p:spPr>
          <a:xfrm rot="860243">
            <a:off x="7888696" y="237803"/>
            <a:ext cx="17015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00FF"/>
                </a:solidFill>
              </a:rPr>
              <a:t>Chris,</a:t>
            </a:r>
          </a:p>
          <a:p>
            <a:r>
              <a:rPr lang="en-US" sz="2000" b="1" dirty="0" err="1" smtClean="0">
                <a:solidFill>
                  <a:srgbClr val="0000FF"/>
                </a:solidFill>
              </a:rPr>
              <a:t>Jibo</a:t>
            </a:r>
            <a:endParaRPr lang="en-US" sz="2000" b="1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2305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598"/>
            <a:ext cx="8229600" cy="883602"/>
          </a:xfrm>
        </p:spPr>
        <p:txBody>
          <a:bodyPr/>
          <a:lstStyle/>
          <a:p>
            <a:pPr algn="l"/>
            <a:r>
              <a:rPr lang="en-US" dirty="0" smtClean="0"/>
              <a:t>Calorimeter calibrations</a:t>
            </a:r>
            <a:endParaRPr lang="en-US" dirty="0"/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LHCb Week March 2016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 smtClean="0"/>
              <a:t>Claire Prouve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" y="862458"/>
            <a:ext cx="8696960" cy="5487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200" b="1" dirty="0">
                <a:solidFill>
                  <a:srgbClr val="B20225"/>
                </a:solidFill>
              </a:rPr>
              <a:t>Work during WS</a:t>
            </a:r>
          </a:p>
          <a:p>
            <a:pPr>
              <a:lnSpc>
                <a:spcPct val="120000"/>
              </a:lnSpc>
            </a:pPr>
            <a:endParaRPr lang="en-US" sz="900" u="sng" dirty="0" smtClean="0"/>
          </a:p>
          <a:p>
            <a:pPr>
              <a:lnSpc>
                <a:spcPct val="120000"/>
              </a:lnSpc>
            </a:pPr>
            <a:r>
              <a:rPr lang="en-US" u="sng" dirty="0" smtClean="0"/>
              <a:t>LED method:</a:t>
            </a:r>
          </a:p>
          <a:p>
            <a:pPr marL="342900" indent="-342900">
              <a:lnSpc>
                <a:spcPct val="120000"/>
              </a:lnSpc>
              <a:buClr>
                <a:srgbClr val="FE0032"/>
              </a:buClr>
              <a:buSzPct val="130000"/>
              <a:buFont typeface="Arial"/>
              <a:buChar char="•"/>
            </a:pPr>
            <a:r>
              <a:rPr lang="en-US" dirty="0" smtClean="0"/>
              <a:t>Worked well in 2015</a:t>
            </a:r>
            <a:endParaRPr lang="en-US" dirty="0"/>
          </a:p>
          <a:p>
            <a:pPr marL="342900" indent="-342900">
              <a:lnSpc>
                <a:spcPct val="120000"/>
              </a:lnSpc>
              <a:buClr>
                <a:srgbClr val="FE0032"/>
              </a:buClr>
              <a:buSzPct val="130000"/>
              <a:buFont typeface="Arial"/>
              <a:buChar char="•"/>
            </a:pPr>
            <a:r>
              <a:rPr lang="en-US" dirty="0" smtClean="0"/>
              <a:t>Failing LED were replaced during WS</a:t>
            </a:r>
          </a:p>
          <a:p>
            <a:pPr marL="342900" indent="-342900">
              <a:lnSpc>
                <a:spcPct val="120000"/>
              </a:lnSpc>
              <a:buFont typeface="Arial"/>
              <a:buChar char="•"/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u="sng" dirty="0" smtClean="0"/>
              <a:t>Occupancy method:</a:t>
            </a:r>
          </a:p>
          <a:p>
            <a:pPr marL="285750" indent="-285750">
              <a:lnSpc>
                <a:spcPct val="120000"/>
              </a:lnSpc>
              <a:buClr>
                <a:srgbClr val="FE0032"/>
              </a:buClr>
              <a:buSzPct val="130000"/>
              <a:buFont typeface="Arial"/>
              <a:buChar char="•"/>
            </a:pPr>
            <a:r>
              <a:rPr lang="en-US" dirty="0" smtClean="0"/>
              <a:t>Noticed dependency on the beam conditions</a:t>
            </a:r>
          </a:p>
          <a:p>
            <a:pPr marL="285750" indent="-285750">
              <a:lnSpc>
                <a:spcPct val="120000"/>
              </a:lnSpc>
              <a:buClr>
                <a:srgbClr val="FE0032"/>
              </a:buClr>
              <a:buSzPct val="130000"/>
              <a:buFont typeface="Arial"/>
              <a:buChar char="•"/>
            </a:pPr>
            <a:r>
              <a:rPr lang="en-US" dirty="0" smtClean="0"/>
              <a:t>Study still ongoing</a:t>
            </a:r>
          </a:p>
          <a:p>
            <a:pPr marL="342900" indent="-342900">
              <a:lnSpc>
                <a:spcPct val="120000"/>
              </a:lnSpc>
              <a:buFont typeface="Arial"/>
              <a:buChar char="•"/>
            </a:pPr>
            <a:endParaRPr lang="en-US" dirty="0"/>
          </a:p>
          <a:p>
            <a:pPr marL="342900" indent="-342900">
              <a:lnSpc>
                <a:spcPct val="120000"/>
              </a:lnSpc>
              <a:buFont typeface="Arial"/>
              <a:buChar char="•"/>
            </a:pPr>
            <a:endParaRPr lang="en-US" dirty="0"/>
          </a:p>
          <a:p>
            <a:r>
              <a:rPr lang="en-US" sz="2400" b="1" dirty="0">
                <a:solidFill>
                  <a:srgbClr val="B20225"/>
                </a:solidFill>
              </a:rPr>
              <a:t>Plans for 2016 data-taking</a:t>
            </a:r>
            <a:r>
              <a:rPr lang="en-US" b="1" dirty="0">
                <a:solidFill>
                  <a:srgbClr val="B20225"/>
                </a:solidFill>
              </a:rPr>
              <a:t/>
            </a:r>
            <a:br>
              <a:rPr lang="en-US" b="1" dirty="0">
                <a:solidFill>
                  <a:srgbClr val="B20225"/>
                </a:solidFill>
              </a:rPr>
            </a:br>
            <a:endParaRPr lang="en-US" sz="1100" b="1" dirty="0">
              <a:solidFill>
                <a:srgbClr val="B20225"/>
              </a:solidFill>
            </a:endParaRPr>
          </a:p>
          <a:p>
            <a:pPr marL="285750" indent="-285750">
              <a:lnSpc>
                <a:spcPct val="120000"/>
              </a:lnSpc>
              <a:buClr>
                <a:srgbClr val="FE0032"/>
              </a:buClr>
              <a:buSzPct val="130000"/>
              <a:buFont typeface="Arial"/>
              <a:buChar char="•"/>
            </a:pPr>
            <a:r>
              <a:rPr lang="en-US" dirty="0" smtClean="0"/>
              <a:t>Run LED method for both ECAL and HCAL automatically at the start of each fill</a:t>
            </a:r>
          </a:p>
          <a:p>
            <a:pPr marL="285750" indent="-285750">
              <a:lnSpc>
                <a:spcPct val="120000"/>
              </a:lnSpc>
              <a:buClr>
                <a:srgbClr val="FE0032"/>
              </a:buClr>
              <a:buSzPct val="130000"/>
              <a:buFont typeface="Arial"/>
              <a:buChar char="•"/>
            </a:pPr>
            <a:r>
              <a:rPr lang="en-US" dirty="0" smtClean="0"/>
              <a:t>Run occupancy method for each fill (without applying the results) to study the dependency on the beam conditions</a:t>
            </a:r>
          </a:p>
          <a:p>
            <a:pPr>
              <a:lnSpc>
                <a:spcPct val="120000"/>
              </a:lnSpc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 rot="860243">
            <a:off x="7489051" y="148993"/>
            <a:ext cx="17015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00FF"/>
                </a:solidFill>
              </a:rPr>
              <a:t>Marie-Noelle,</a:t>
            </a:r>
          </a:p>
          <a:p>
            <a:r>
              <a:rPr lang="en-US" sz="2000" b="1" dirty="0">
                <a:solidFill>
                  <a:srgbClr val="0000FF"/>
                </a:solidFill>
              </a:rPr>
              <a:t>Jean Francois</a:t>
            </a:r>
            <a:endParaRPr lang="en-US" sz="2000" b="1" dirty="0" smtClean="0">
              <a:solidFill>
                <a:srgbClr val="0000FF"/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2"/>
          <a:srcRect t="50338" b="2699"/>
          <a:stretch/>
        </p:blipFill>
        <p:spPr>
          <a:xfrm>
            <a:off x="4956382" y="1427934"/>
            <a:ext cx="4187618" cy="2340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473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598"/>
            <a:ext cx="8229600" cy="883602"/>
          </a:xfrm>
        </p:spPr>
        <p:txBody>
          <a:bodyPr/>
          <a:lstStyle/>
          <a:p>
            <a:pPr algn="l"/>
            <a:r>
              <a:rPr lang="en-US" dirty="0" smtClean="0">
                <a:latin typeface="+mn-lt"/>
              </a:rPr>
              <a:t>π</a:t>
            </a:r>
            <a:r>
              <a:rPr lang="en-US" baseline="30000" dirty="0" smtClean="0"/>
              <a:t>0</a:t>
            </a:r>
            <a:r>
              <a:rPr lang="en-US" dirty="0" smtClean="0"/>
              <a:t> calibration</a:t>
            </a:r>
            <a:endParaRPr lang="en-US" dirty="0"/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LHCb Week March 2016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 smtClean="0"/>
              <a:t>Claire Prouve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4950" y="881232"/>
            <a:ext cx="8696960" cy="5038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200" b="1" dirty="0">
                <a:solidFill>
                  <a:srgbClr val="B20225"/>
                </a:solidFill>
              </a:rPr>
              <a:t>Work during </a:t>
            </a:r>
            <a:r>
              <a:rPr lang="en-US" sz="2200" b="1" dirty="0" smtClean="0">
                <a:solidFill>
                  <a:srgbClr val="B20225"/>
                </a:solidFill>
              </a:rPr>
              <a:t>WS</a:t>
            </a:r>
          </a:p>
          <a:p>
            <a:pPr>
              <a:lnSpc>
                <a:spcPct val="120000"/>
              </a:lnSpc>
            </a:pPr>
            <a:endParaRPr lang="en-US" sz="1100" b="1" dirty="0" smtClean="0">
              <a:solidFill>
                <a:srgbClr val="B20225"/>
              </a:solidFill>
            </a:endParaRPr>
          </a:p>
          <a:p>
            <a:pPr marL="285750" indent="-285750">
              <a:lnSpc>
                <a:spcPct val="120000"/>
              </a:lnSpc>
              <a:buClr>
                <a:srgbClr val="FE0032"/>
              </a:buClr>
              <a:buSzPct val="130000"/>
              <a:buFont typeface="Arial"/>
              <a:buChar char="•"/>
            </a:pPr>
            <a:r>
              <a:rPr lang="en-US" dirty="0" smtClean="0"/>
              <a:t>Dedicated </a:t>
            </a:r>
            <a:r>
              <a:rPr lang="en-US" dirty="0" err="1"/>
              <a:t>conddb</a:t>
            </a:r>
            <a:r>
              <a:rPr lang="en-US" dirty="0"/>
              <a:t> provided for September data that </a:t>
            </a:r>
            <a:r>
              <a:rPr lang="en-US" dirty="0" smtClean="0"/>
              <a:t>was </a:t>
            </a:r>
            <a:r>
              <a:rPr lang="en-US" dirty="0"/>
              <a:t>affected by a π</a:t>
            </a:r>
            <a:r>
              <a:rPr lang="en-US" baseline="30000" dirty="0"/>
              <a:t>0</a:t>
            </a:r>
            <a:r>
              <a:rPr lang="en-US" dirty="0" smtClean="0"/>
              <a:t> </a:t>
            </a:r>
            <a:r>
              <a:rPr lang="en-US" dirty="0"/>
              <a:t>mass shift (local tag calo-20160104, included into a global tag cond-20160123)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u="sng" dirty="0" smtClean="0"/>
              <a:t>Ongoing work:</a:t>
            </a:r>
            <a:endParaRPr lang="en-US" dirty="0" smtClean="0"/>
          </a:p>
          <a:p>
            <a:pPr marL="285750" indent="-285750">
              <a:lnSpc>
                <a:spcPct val="120000"/>
              </a:lnSpc>
              <a:buClr>
                <a:srgbClr val="FE0032"/>
              </a:buClr>
              <a:buSzPct val="130000"/>
              <a:buFont typeface="Arial"/>
              <a:buChar char="•"/>
            </a:pPr>
            <a:r>
              <a:rPr lang="en-US" dirty="0"/>
              <a:t>Speed up the </a:t>
            </a:r>
            <a:r>
              <a:rPr lang="en-US" dirty="0" smtClean="0"/>
              <a:t>procedure</a:t>
            </a:r>
          </a:p>
          <a:p>
            <a:pPr marL="285750" indent="-285750">
              <a:lnSpc>
                <a:spcPct val="120000"/>
              </a:lnSpc>
              <a:buClr>
                <a:srgbClr val="FE0032"/>
              </a:buClr>
              <a:buSzPct val="130000"/>
              <a:buFont typeface="Arial"/>
              <a:buChar char="•"/>
            </a:pPr>
            <a:r>
              <a:rPr lang="en-US" dirty="0" smtClean="0"/>
              <a:t>Investigate over- and under-calibration of</a:t>
            </a:r>
            <a:br>
              <a:rPr lang="en-US" dirty="0" smtClean="0"/>
            </a:br>
            <a:r>
              <a:rPr lang="en-US" dirty="0" smtClean="0"/>
              <a:t>ECAL cells in the central region</a:t>
            </a:r>
          </a:p>
          <a:p>
            <a:pPr>
              <a:lnSpc>
                <a:spcPct val="120000"/>
              </a:lnSpc>
              <a:buClr>
                <a:srgbClr val="FE0032"/>
              </a:buClr>
              <a:buSzPct val="130000"/>
            </a:pPr>
            <a:r>
              <a:rPr lang="en-US" dirty="0" smtClean="0">
                <a:solidFill>
                  <a:srgbClr val="FE0032"/>
                </a:solidFill>
                <a:sym typeface="Wingdings"/>
              </a:rPr>
              <a:t>      </a:t>
            </a:r>
            <a:r>
              <a:rPr lang="en-US" dirty="0" smtClean="0">
                <a:sym typeface="Wingdings"/>
              </a:rPr>
              <a:t> Improve event selection</a:t>
            </a:r>
            <a:endParaRPr lang="en-US" dirty="0"/>
          </a:p>
          <a:p>
            <a:endParaRPr lang="en-US" sz="2400" b="1" dirty="0">
              <a:solidFill>
                <a:srgbClr val="B20225"/>
              </a:solidFill>
            </a:endParaRPr>
          </a:p>
          <a:p>
            <a:endParaRPr lang="en-US" sz="1100" b="1" dirty="0" smtClean="0">
              <a:solidFill>
                <a:srgbClr val="B20225"/>
              </a:solidFill>
            </a:endParaRPr>
          </a:p>
          <a:p>
            <a:r>
              <a:rPr lang="en-US" sz="2400" b="1" dirty="0" smtClean="0">
                <a:solidFill>
                  <a:srgbClr val="B20225"/>
                </a:solidFill>
              </a:rPr>
              <a:t>Plans </a:t>
            </a:r>
            <a:r>
              <a:rPr lang="en-US" sz="2400" b="1" dirty="0">
                <a:solidFill>
                  <a:srgbClr val="B20225"/>
                </a:solidFill>
              </a:rPr>
              <a:t>for 2016 data-taking</a:t>
            </a:r>
            <a:r>
              <a:rPr lang="en-US" b="1" dirty="0">
                <a:solidFill>
                  <a:srgbClr val="B20225"/>
                </a:solidFill>
              </a:rPr>
              <a:t/>
            </a:r>
            <a:br>
              <a:rPr lang="en-US" b="1" dirty="0">
                <a:solidFill>
                  <a:srgbClr val="B20225"/>
                </a:solidFill>
              </a:rPr>
            </a:br>
            <a:endParaRPr lang="en-US" sz="1100" b="1" dirty="0">
              <a:solidFill>
                <a:srgbClr val="B20225"/>
              </a:solidFill>
            </a:endParaRPr>
          </a:p>
          <a:p>
            <a:pPr marL="285750" indent="-285750">
              <a:lnSpc>
                <a:spcPct val="120000"/>
              </a:lnSpc>
              <a:buClr>
                <a:srgbClr val="FE0032"/>
              </a:buClr>
              <a:buSzPct val="120000"/>
              <a:buFont typeface="Arial"/>
              <a:buChar char="•"/>
            </a:pPr>
            <a:r>
              <a:rPr lang="en-US" dirty="0" smtClean="0"/>
              <a:t>Before data-taking correct for the over-/under calibration of central cells by using MC</a:t>
            </a:r>
          </a:p>
          <a:p>
            <a:pPr marL="285750" indent="-285750">
              <a:lnSpc>
                <a:spcPct val="120000"/>
              </a:lnSpc>
              <a:buClr>
                <a:srgbClr val="FE0032"/>
              </a:buClr>
              <a:buSzPct val="120000"/>
              <a:buFont typeface="Arial"/>
              <a:buChar char="•"/>
            </a:pPr>
            <a:r>
              <a:rPr lang="en-US" dirty="0" smtClean="0"/>
              <a:t>Perform calibrations during the TS</a:t>
            </a:r>
            <a:endParaRPr lang="en-US" dirty="0"/>
          </a:p>
        </p:txBody>
      </p:sp>
      <p:pic>
        <p:nvPicPr>
          <p:cNvPr id="9" name="Picture 8" descr="Screen Shot 2016-02-24 at 14.29.1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63"/>
          <a:stretch/>
        </p:blipFill>
        <p:spPr>
          <a:xfrm>
            <a:off x="5319571" y="2375380"/>
            <a:ext cx="3760363" cy="268059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 rot="860243">
            <a:off x="7489051" y="148993"/>
            <a:ext cx="17015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0000FF"/>
                </a:solidFill>
              </a:rPr>
              <a:t>Dasha</a:t>
            </a:r>
            <a:r>
              <a:rPr lang="en-US" sz="2000" b="1" dirty="0" smtClean="0">
                <a:solidFill>
                  <a:srgbClr val="0000FF"/>
                </a:solidFill>
              </a:rPr>
              <a:t>,</a:t>
            </a:r>
          </a:p>
          <a:p>
            <a:r>
              <a:rPr lang="en-US" sz="2000" b="1" dirty="0">
                <a:solidFill>
                  <a:srgbClr val="0000FF"/>
                </a:solidFill>
              </a:rPr>
              <a:t>Jean Francois</a:t>
            </a:r>
            <a:endParaRPr lang="en-US" sz="2000" b="1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2740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598"/>
            <a:ext cx="8229600" cy="883602"/>
          </a:xfrm>
        </p:spPr>
        <p:txBody>
          <a:bodyPr/>
          <a:lstStyle/>
          <a:p>
            <a:pPr algn="l"/>
            <a:r>
              <a:rPr lang="en-US" dirty="0" smtClean="0"/>
              <a:t>Monitoring and Alarms</a:t>
            </a:r>
            <a:endParaRPr lang="en-US" dirty="0"/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LHCb Week March 2016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 smtClean="0"/>
              <a:t>Claire Prouve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" y="873760"/>
            <a:ext cx="8696960" cy="4221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Work in progress:</a:t>
            </a:r>
          </a:p>
          <a:p>
            <a:pPr marL="342900" indent="-342900">
              <a:lnSpc>
                <a:spcPct val="150000"/>
              </a:lnSpc>
              <a:buClr>
                <a:srgbClr val="FE0032"/>
              </a:buClr>
              <a:buSzPct val="130000"/>
              <a:buFont typeface="Arial"/>
              <a:buChar char="•"/>
            </a:pPr>
            <a:r>
              <a:rPr lang="en-US" sz="2000" dirty="0" smtClean="0"/>
              <a:t>Show development of alignment constants </a:t>
            </a:r>
            <a:br>
              <a:rPr lang="en-US" sz="2000" dirty="0" smtClean="0"/>
            </a:br>
            <a:r>
              <a:rPr lang="en-US" sz="2000" dirty="0" smtClean="0"/>
              <a:t>during the alignment procedure in presenter</a:t>
            </a:r>
          </a:p>
          <a:p>
            <a:pPr marL="342900" indent="-342900">
              <a:lnSpc>
                <a:spcPct val="150000"/>
              </a:lnSpc>
              <a:buClr>
                <a:srgbClr val="FE0032"/>
              </a:buClr>
              <a:buSzPct val="130000"/>
              <a:buFont typeface="Arial"/>
              <a:buChar char="•"/>
            </a:pPr>
            <a:r>
              <a:rPr lang="en-US" sz="2000" dirty="0" smtClean="0"/>
              <a:t>Show the stability </a:t>
            </a:r>
            <a:r>
              <a:rPr lang="en-US" sz="2000" dirty="0"/>
              <a:t>of the alignment </a:t>
            </a:r>
            <a:r>
              <a:rPr lang="en-US" sz="2000" dirty="0" smtClean="0"/>
              <a:t>constants</a:t>
            </a:r>
            <a:br>
              <a:rPr lang="en-US" sz="2000" dirty="0" smtClean="0"/>
            </a:br>
            <a:r>
              <a:rPr lang="en-US" sz="2000" dirty="0" smtClean="0"/>
              <a:t>over time in presenter</a:t>
            </a:r>
          </a:p>
          <a:p>
            <a:pPr marL="342900" indent="-342900">
              <a:lnSpc>
                <a:spcPct val="150000"/>
              </a:lnSpc>
              <a:buClr>
                <a:srgbClr val="FE0032"/>
              </a:buClr>
              <a:buSzPct val="130000"/>
              <a:buFont typeface="Arial"/>
              <a:buChar char="•"/>
            </a:pPr>
            <a:r>
              <a:rPr lang="en-US" sz="2000" dirty="0"/>
              <a:t>A</a:t>
            </a:r>
            <a:r>
              <a:rPr lang="en-US" sz="2000" dirty="0" smtClean="0"/>
              <a:t>larm </a:t>
            </a:r>
            <a:r>
              <a:rPr lang="en-US" sz="2000" dirty="0"/>
              <a:t>if </a:t>
            </a:r>
            <a:r>
              <a:rPr lang="en-US" sz="2000" dirty="0" smtClean="0"/>
              <a:t>something goes</a:t>
            </a:r>
            <a:r>
              <a:rPr lang="en-US" sz="2000" i="1" dirty="0" smtClean="0"/>
              <a:t> </a:t>
            </a:r>
            <a:r>
              <a:rPr lang="en-US" sz="2000" i="1" dirty="0"/>
              <a:t>wrong</a:t>
            </a:r>
            <a:r>
              <a:rPr lang="en-US" sz="2000" dirty="0"/>
              <a:t>: </a:t>
            </a:r>
            <a:r>
              <a:rPr lang="en-US" sz="2000" dirty="0" smtClean="0"/>
              <a:t>change</a:t>
            </a:r>
            <a:br>
              <a:rPr lang="en-US" sz="2000" dirty="0" smtClean="0"/>
            </a:br>
            <a:r>
              <a:rPr lang="en-US" sz="2000" dirty="0" smtClean="0"/>
              <a:t>in constants too large, no convergence was</a:t>
            </a:r>
            <a:br>
              <a:rPr lang="en-US" sz="2000" dirty="0" smtClean="0"/>
            </a:br>
            <a:r>
              <a:rPr lang="en-US" sz="2000" dirty="0" smtClean="0"/>
              <a:t>reached…</a:t>
            </a:r>
          </a:p>
          <a:p>
            <a:pPr marL="342900" indent="-342900">
              <a:lnSpc>
                <a:spcPct val="150000"/>
              </a:lnSpc>
              <a:buClr>
                <a:srgbClr val="FE0032"/>
              </a:buClr>
              <a:buSzPct val="130000"/>
              <a:buFont typeface="Arial"/>
              <a:buChar char="•"/>
            </a:pPr>
            <a:r>
              <a:rPr lang="en-US" sz="2000" b="1" dirty="0" smtClean="0"/>
              <a:t>Developing procedure for case of alarms</a:t>
            </a:r>
            <a:endParaRPr lang="en-US" sz="2000" b="1" dirty="0"/>
          </a:p>
        </p:txBody>
      </p:sp>
      <p:pic>
        <p:nvPicPr>
          <p:cNvPr id="6" name="Picture 5" descr="Screen Shot 2016-03-08 at 14.05.5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0009" y="3472262"/>
            <a:ext cx="3533828" cy="2986876"/>
          </a:xfrm>
          <a:prstGeom prst="rect">
            <a:avLst/>
          </a:prstGeom>
        </p:spPr>
      </p:pic>
      <p:pic>
        <p:nvPicPr>
          <p:cNvPr id="7" name="Picture 6" descr="VeloConvergenc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352987" y="492591"/>
            <a:ext cx="2304442" cy="340265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 rot="837560">
            <a:off x="7554989" y="3580321"/>
            <a:ext cx="1637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Thanks, Clara!</a:t>
            </a:r>
            <a:endParaRPr 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1824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598"/>
            <a:ext cx="8229600" cy="883602"/>
          </a:xfrm>
        </p:spPr>
        <p:txBody>
          <a:bodyPr/>
          <a:lstStyle/>
          <a:p>
            <a:pPr algn="l"/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LHCb Week March 2016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 smtClean="0"/>
              <a:t>Claire Prouve</a:t>
            </a:r>
            <a:endParaRPr lang="en-US" dirty="0"/>
          </a:p>
        </p:txBody>
      </p:sp>
      <p:pic>
        <p:nvPicPr>
          <p:cNvPr id="8" name="Picture 7" descr="10gkvh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36" y="3148883"/>
            <a:ext cx="4589064" cy="325823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" y="962570"/>
            <a:ext cx="869696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FE0032"/>
              </a:buClr>
              <a:buSzPct val="130000"/>
              <a:buFont typeface="Arial"/>
              <a:buChar char="•"/>
            </a:pPr>
            <a:r>
              <a:rPr lang="en-US" sz="2400" dirty="0" smtClean="0"/>
              <a:t>Many studies done during WS</a:t>
            </a:r>
          </a:p>
          <a:p>
            <a:pPr marL="342900" indent="-342900">
              <a:lnSpc>
                <a:spcPct val="150000"/>
              </a:lnSpc>
              <a:buClr>
                <a:srgbClr val="FE0032"/>
              </a:buClr>
              <a:buSzPct val="130000"/>
              <a:buFont typeface="Arial"/>
              <a:buChar char="•"/>
            </a:pPr>
            <a:r>
              <a:rPr lang="en-US" sz="2400" dirty="0" smtClean="0"/>
              <a:t>Improvements in performance</a:t>
            </a:r>
          </a:p>
          <a:p>
            <a:pPr marL="342900" indent="-342900">
              <a:lnSpc>
                <a:spcPct val="150000"/>
              </a:lnSpc>
              <a:buClr>
                <a:srgbClr val="FE0032"/>
              </a:buClr>
              <a:buSzPct val="130000"/>
              <a:buFont typeface="Arial"/>
              <a:buChar char="•"/>
            </a:pPr>
            <a:r>
              <a:rPr lang="en-US" sz="2400" dirty="0" smtClean="0"/>
              <a:t>Improvements in speed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Clr>
                <a:srgbClr val="FE0032"/>
              </a:buClr>
              <a:buSzPct val="130000"/>
              <a:buFont typeface="Arial"/>
              <a:buChar char="•"/>
            </a:pPr>
            <a:r>
              <a:rPr lang="en-US" sz="2400" dirty="0" smtClean="0"/>
              <a:t>Some small improvements/studies still to be made</a:t>
            </a:r>
          </a:p>
          <a:p>
            <a:pPr marL="342900" indent="-342900">
              <a:lnSpc>
                <a:spcPct val="150000"/>
              </a:lnSpc>
              <a:buClr>
                <a:srgbClr val="FE0032"/>
              </a:buClr>
              <a:buSzPct val="130000"/>
              <a:buFont typeface="Arial"/>
              <a:buChar char="•"/>
            </a:pPr>
            <a:r>
              <a:rPr lang="en-US" sz="2400" dirty="0" smtClean="0"/>
              <a:t>Further work on the monitoring required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Clr>
                <a:srgbClr val="FE0032"/>
              </a:buClr>
              <a:buSzPct val="130000"/>
              <a:buFont typeface="Arial"/>
              <a:buChar char="•"/>
            </a:pPr>
            <a:r>
              <a:rPr lang="en-US" sz="2400" dirty="0" smtClean="0"/>
              <a:t>Getting ready for data-taking!</a:t>
            </a:r>
          </a:p>
        </p:txBody>
      </p:sp>
    </p:spTree>
    <p:extLst>
      <p:ext uri="{BB962C8B-B14F-4D97-AF65-F5344CB8AC3E}">
        <p14:creationId xmlns:p14="http://schemas.microsoft.com/office/powerpoint/2010/main" val="1120991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598"/>
            <a:ext cx="8229600" cy="883602"/>
          </a:xfrm>
        </p:spPr>
        <p:txBody>
          <a:bodyPr/>
          <a:lstStyle/>
          <a:p>
            <a:r>
              <a:rPr lang="en-US" dirty="0" smtClean="0"/>
              <a:t>Overview alignments</a:t>
            </a:r>
            <a:endParaRPr lang="en-US" dirty="0"/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LHCb Week March 2016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 smtClean="0"/>
              <a:t>Claire Prouve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0800" y="910053"/>
            <a:ext cx="8900160" cy="51952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B20225"/>
                </a:solidFill>
              </a:rPr>
              <a:t>Alignments</a:t>
            </a:r>
          </a:p>
          <a:p>
            <a:pPr marL="92075">
              <a:lnSpc>
                <a:spcPct val="110000"/>
              </a:lnSpc>
            </a:pPr>
            <a:endParaRPr lang="en-US" sz="1100" b="1" dirty="0">
              <a:sym typeface="Wingdings"/>
            </a:endParaRPr>
          </a:p>
          <a:p>
            <a:pPr marL="342900" indent="-342900">
              <a:lnSpc>
                <a:spcPct val="150000"/>
              </a:lnSpc>
              <a:buClr>
                <a:srgbClr val="FE0032"/>
              </a:buClr>
              <a:buSzPct val="130000"/>
              <a:buFont typeface="+mj-lt"/>
              <a:buAutoNum type="arabicPeriod"/>
            </a:pPr>
            <a:r>
              <a:rPr lang="en-US" b="1" dirty="0" smtClean="0">
                <a:solidFill>
                  <a:srgbClr val="000000"/>
                </a:solidFill>
                <a:sym typeface="Wingdings"/>
              </a:rPr>
              <a:t>VELO alignment</a:t>
            </a:r>
            <a:r>
              <a:rPr lang="en-US" dirty="0" smtClean="0">
                <a:solidFill>
                  <a:srgbClr val="000000"/>
                </a:solidFill>
                <a:sym typeface="Wingdings"/>
              </a:rPr>
              <a:t>: </a:t>
            </a:r>
            <a:r>
              <a:rPr lang="en-US" dirty="0">
                <a:solidFill>
                  <a:srgbClr val="000000"/>
                </a:solidFill>
              </a:rPr>
              <a:t>Alignment of both halves for translations </a:t>
            </a:r>
            <a:r>
              <a:rPr lang="en-US" dirty="0" smtClean="0">
                <a:solidFill>
                  <a:srgbClr val="000000"/>
                </a:solidFill>
              </a:rPr>
              <a:t/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and rotations </a:t>
            </a:r>
            <a:r>
              <a:rPr lang="en-US" dirty="0">
                <a:solidFill>
                  <a:srgbClr val="000000"/>
                </a:solidFill>
              </a:rPr>
              <a:t>in x, y and z</a:t>
            </a:r>
            <a:r>
              <a:rPr lang="en-US" dirty="0" smtClean="0">
                <a:solidFill>
                  <a:srgbClr val="000000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Clr>
                <a:srgbClr val="FE0032"/>
              </a:buClr>
              <a:buSzPct val="130000"/>
              <a:buFont typeface="+mj-lt"/>
              <a:buAutoNum type="arabicPeriod"/>
            </a:pPr>
            <a:r>
              <a:rPr lang="en-US" b="1" dirty="0" smtClean="0">
                <a:solidFill>
                  <a:srgbClr val="000000"/>
                </a:solidFill>
              </a:rPr>
              <a:t>Tracker alignment</a:t>
            </a:r>
            <a:r>
              <a:rPr lang="en-US" dirty="0" smtClean="0">
                <a:solidFill>
                  <a:srgbClr val="000000"/>
                </a:solidFill>
              </a:rPr>
              <a:t>: Alignment of TT, IT and OT for translations</a:t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smtClean="0"/>
              <a:t>in </a:t>
            </a:r>
            <a:r>
              <a:rPr lang="en-US" dirty="0"/>
              <a:t>x, rotations and translations in z (online) and translations </a:t>
            </a:r>
            <a:r>
              <a:rPr lang="en-US" dirty="0" smtClean="0"/>
              <a:t>and</a:t>
            </a:r>
            <a:br>
              <a:rPr lang="en-US" dirty="0" smtClean="0"/>
            </a:br>
            <a:r>
              <a:rPr lang="en-US" dirty="0" smtClean="0"/>
              <a:t> rotations </a:t>
            </a:r>
            <a:r>
              <a:rPr lang="en-US" dirty="0"/>
              <a:t>in y (offline).</a:t>
            </a:r>
            <a:endParaRPr lang="en-US" dirty="0" smtClean="0">
              <a:solidFill>
                <a:srgbClr val="000000"/>
              </a:solidFill>
            </a:endParaRPr>
          </a:p>
          <a:p>
            <a:pPr marL="342900" indent="-342900">
              <a:lnSpc>
                <a:spcPct val="150000"/>
              </a:lnSpc>
              <a:buClr>
                <a:srgbClr val="FE0032"/>
              </a:buClr>
              <a:buSzPct val="130000"/>
              <a:buFont typeface="+mj-lt"/>
              <a:buAutoNum type="arabicPeriod"/>
            </a:pPr>
            <a:r>
              <a:rPr lang="en-US" b="1" dirty="0">
                <a:solidFill>
                  <a:srgbClr val="000000"/>
                </a:solidFill>
              </a:rPr>
              <a:t>RICH mirror alignment</a:t>
            </a:r>
            <a:r>
              <a:rPr lang="en-US" dirty="0">
                <a:solidFill>
                  <a:srgbClr val="000000"/>
                </a:solidFill>
              </a:rPr>
              <a:t>: Alignment of all individual mirrors </a:t>
            </a:r>
            <a:r>
              <a:rPr lang="en-US" dirty="0" smtClean="0">
                <a:solidFill>
                  <a:srgbClr val="000000"/>
                </a:solidFill>
              </a:rPr>
              <a:t>for</a:t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rotations </a:t>
            </a:r>
            <a:r>
              <a:rPr lang="en-US" dirty="0">
                <a:solidFill>
                  <a:srgbClr val="000000"/>
                </a:solidFill>
              </a:rPr>
              <a:t>around x and y</a:t>
            </a:r>
            <a:r>
              <a:rPr lang="en-US" dirty="0" smtClean="0">
                <a:solidFill>
                  <a:srgbClr val="000000"/>
                </a:solidFill>
              </a:rPr>
              <a:t>.</a:t>
            </a:r>
            <a:endParaRPr lang="en-US" dirty="0">
              <a:solidFill>
                <a:srgbClr val="000000"/>
              </a:solidFill>
            </a:endParaRPr>
          </a:p>
          <a:p>
            <a:pPr marL="342900" indent="-342900">
              <a:lnSpc>
                <a:spcPct val="150000"/>
              </a:lnSpc>
              <a:buClr>
                <a:srgbClr val="FE0032"/>
              </a:buClr>
              <a:buSzPct val="130000"/>
              <a:buFont typeface="+mj-lt"/>
              <a:buAutoNum type="arabicPeriod"/>
            </a:pPr>
            <a:r>
              <a:rPr lang="en-US" b="1" dirty="0" err="1" smtClean="0">
                <a:solidFill>
                  <a:srgbClr val="000000"/>
                </a:solidFill>
              </a:rPr>
              <a:t>Muon</a:t>
            </a:r>
            <a:r>
              <a:rPr lang="en-US" b="1" dirty="0" smtClean="0">
                <a:solidFill>
                  <a:srgbClr val="000000"/>
                </a:solidFill>
              </a:rPr>
              <a:t> alignment</a:t>
            </a:r>
            <a:r>
              <a:rPr lang="en-US" dirty="0" smtClean="0">
                <a:solidFill>
                  <a:srgbClr val="000000"/>
                </a:solidFill>
              </a:rPr>
              <a:t>: </a:t>
            </a:r>
            <a:r>
              <a:rPr lang="en-US" dirty="0">
                <a:solidFill>
                  <a:srgbClr val="000000"/>
                </a:solidFill>
              </a:rPr>
              <a:t>Alignment of both halves of each station for </a:t>
            </a:r>
            <a:r>
              <a:rPr lang="en-US" dirty="0" smtClean="0">
                <a:solidFill>
                  <a:srgbClr val="000000"/>
                </a:solidFill>
              </a:rPr>
              <a:t/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translations </a:t>
            </a:r>
            <a:r>
              <a:rPr lang="en-US" dirty="0">
                <a:solidFill>
                  <a:srgbClr val="000000"/>
                </a:solidFill>
              </a:rPr>
              <a:t>in x and y</a:t>
            </a:r>
            <a:r>
              <a:rPr lang="en-US" dirty="0" smtClean="0">
                <a:solidFill>
                  <a:srgbClr val="000000"/>
                </a:solidFill>
              </a:rPr>
              <a:t>.</a:t>
            </a:r>
            <a:br>
              <a:rPr lang="en-US" dirty="0" smtClean="0">
                <a:solidFill>
                  <a:srgbClr val="000000"/>
                </a:solidFill>
              </a:rPr>
            </a:br>
            <a:endParaRPr lang="en-US" dirty="0" smtClean="0">
              <a:solidFill>
                <a:srgbClr val="000000"/>
              </a:solidFill>
            </a:endParaRPr>
          </a:p>
          <a:p>
            <a:pPr marL="266700" indent="-266700">
              <a:lnSpc>
                <a:spcPct val="150000"/>
              </a:lnSpc>
              <a:buClr>
                <a:srgbClr val="FE0032"/>
              </a:buClr>
              <a:buSzPct val="130000"/>
              <a:buFont typeface="Arial"/>
              <a:buChar char="•"/>
            </a:pPr>
            <a:r>
              <a:rPr lang="en-US" b="1" dirty="0" smtClean="0">
                <a:solidFill>
                  <a:srgbClr val="000000"/>
                </a:solidFill>
              </a:rPr>
              <a:t>Run on the HLT-farm at the beginning of every fill in the same order as above.</a:t>
            </a:r>
          </a:p>
        </p:txBody>
      </p:sp>
      <p:sp>
        <p:nvSpPr>
          <p:cNvPr id="8" name="Right Brace 7"/>
          <p:cNvSpPr/>
          <p:nvPr/>
        </p:nvSpPr>
        <p:spPr>
          <a:xfrm>
            <a:off x="6423102" y="1595432"/>
            <a:ext cx="587298" cy="1962805"/>
          </a:xfrm>
          <a:prstGeom prst="rightBrace">
            <a:avLst>
              <a:gd name="adj1" fmla="val 7000"/>
              <a:gd name="adj2" fmla="val 50000"/>
            </a:avLst>
          </a:prstGeom>
          <a:ln w="57150" cmpd="sng">
            <a:solidFill>
              <a:srgbClr val="FE003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028743" y="2098911"/>
            <a:ext cx="21467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E0032"/>
                </a:solidFill>
              </a:rPr>
              <a:t>Automatic update</a:t>
            </a:r>
            <a:br>
              <a:rPr lang="en-US" b="1" dirty="0" smtClean="0">
                <a:solidFill>
                  <a:srgbClr val="FE0032"/>
                </a:solidFill>
              </a:rPr>
            </a:br>
            <a:r>
              <a:rPr lang="en-US" b="1" dirty="0" smtClean="0">
                <a:solidFill>
                  <a:srgbClr val="FE0032"/>
                </a:solidFill>
              </a:rPr>
              <a:t>of</a:t>
            </a:r>
          </a:p>
          <a:p>
            <a:r>
              <a:rPr lang="en-US" b="1" dirty="0" smtClean="0">
                <a:solidFill>
                  <a:srgbClr val="FE0032"/>
                </a:solidFill>
              </a:rPr>
              <a:t>alignment constants</a:t>
            </a:r>
            <a:endParaRPr lang="en-US" b="1" dirty="0">
              <a:solidFill>
                <a:srgbClr val="FE0032"/>
              </a:solidFill>
            </a:endParaRPr>
          </a:p>
        </p:txBody>
      </p:sp>
      <p:sp>
        <p:nvSpPr>
          <p:cNvPr id="12" name="Right Brace 11"/>
          <p:cNvSpPr/>
          <p:nvPr/>
        </p:nvSpPr>
        <p:spPr>
          <a:xfrm>
            <a:off x="6409960" y="3663198"/>
            <a:ext cx="587298" cy="1647914"/>
          </a:xfrm>
          <a:prstGeom prst="rightBrace">
            <a:avLst>
              <a:gd name="adj1" fmla="val 7000"/>
              <a:gd name="adj2" fmla="val 50000"/>
            </a:avLst>
          </a:prstGeom>
          <a:ln w="57150" cmpd="sng">
            <a:solidFill>
              <a:srgbClr val="FE003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997258" y="4088159"/>
            <a:ext cx="18713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E0032"/>
                </a:solidFill>
              </a:rPr>
              <a:t>Monitoring mode</a:t>
            </a:r>
            <a:br>
              <a:rPr lang="en-US" b="1" dirty="0" smtClean="0">
                <a:solidFill>
                  <a:srgbClr val="FE0032"/>
                </a:solidFill>
              </a:rPr>
            </a:br>
            <a:r>
              <a:rPr lang="en-US" b="1" dirty="0" smtClean="0">
                <a:solidFill>
                  <a:srgbClr val="FE0032"/>
                </a:solidFill>
              </a:rPr>
              <a:t> only</a:t>
            </a:r>
            <a:endParaRPr lang="en-US" b="1" dirty="0">
              <a:solidFill>
                <a:srgbClr val="FE00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8257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598"/>
            <a:ext cx="8229600" cy="883602"/>
          </a:xfrm>
        </p:spPr>
        <p:txBody>
          <a:bodyPr/>
          <a:lstStyle/>
          <a:p>
            <a:r>
              <a:rPr lang="en-US" dirty="0" smtClean="0"/>
              <a:t>Overview calibrations</a:t>
            </a:r>
            <a:endParaRPr lang="en-US" dirty="0"/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LHCb Week March 2016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 smtClean="0"/>
              <a:t>Claire Prouve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0800" y="865648"/>
            <a:ext cx="8900160" cy="8069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175">
              <a:lnSpc>
                <a:spcPct val="150000"/>
              </a:lnSpc>
            </a:pPr>
            <a:r>
              <a:rPr lang="en-US" sz="2400" b="1" dirty="0" smtClean="0">
                <a:solidFill>
                  <a:srgbClr val="B20225"/>
                </a:solidFill>
              </a:rPr>
              <a:t>Calibrations</a:t>
            </a:r>
          </a:p>
          <a:p>
            <a:pPr marL="177800" indent="-177800">
              <a:lnSpc>
                <a:spcPct val="150000"/>
              </a:lnSpc>
              <a:buClr>
                <a:srgbClr val="FE0032"/>
              </a:buClr>
              <a:buSzPct val="130000"/>
              <a:buFont typeface="Arial"/>
              <a:buChar char="•"/>
            </a:pPr>
            <a:r>
              <a:rPr lang="en-US" b="1" dirty="0" smtClean="0">
                <a:solidFill>
                  <a:srgbClr val="000000"/>
                </a:solidFill>
              </a:rPr>
              <a:t>OT calibration: </a:t>
            </a:r>
            <a:r>
              <a:rPr lang="en-US" dirty="0"/>
              <a:t>Global time alignment for all </a:t>
            </a:r>
            <a:r>
              <a:rPr lang="en-US" dirty="0" smtClean="0"/>
              <a:t>modules, extract </a:t>
            </a:r>
            <a:r>
              <a:rPr lang="en-US" dirty="0"/>
              <a:t>the global time delay t</a:t>
            </a:r>
            <a:r>
              <a:rPr lang="en-US" baseline="-25000" dirty="0"/>
              <a:t>0</a:t>
            </a:r>
            <a:r>
              <a:rPr lang="en-US" dirty="0"/>
              <a:t> caused by a difference in collision time and the phase of the LHC clock received at LHCb</a:t>
            </a:r>
            <a:r>
              <a:rPr lang="en-US" dirty="0" smtClean="0"/>
              <a:t>.</a:t>
            </a:r>
          </a:p>
          <a:p>
            <a:pPr marL="177800" indent="-177800">
              <a:lnSpc>
                <a:spcPct val="150000"/>
              </a:lnSpc>
              <a:buClr>
                <a:srgbClr val="FE0032"/>
              </a:buClr>
              <a:buSzPct val="130000"/>
              <a:buFont typeface="Arial"/>
              <a:buChar char="•"/>
            </a:pPr>
            <a:r>
              <a:rPr lang="en-US" b="1" dirty="0" smtClean="0"/>
              <a:t>RICH calibration: </a:t>
            </a:r>
          </a:p>
          <a:p>
            <a:pPr marL="635000" lvl="2" indent="-177800">
              <a:lnSpc>
                <a:spcPct val="150000"/>
              </a:lnSpc>
              <a:buClr>
                <a:srgbClr val="B20225"/>
              </a:buClr>
              <a:buSzPct val="130000"/>
              <a:buFont typeface="Arial"/>
              <a:buChar char="•"/>
            </a:pPr>
            <a:r>
              <a:rPr lang="en-US" b="1" dirty="0" smtClean="0"/>
              <a:t>Refractive </a:t>
            </a:r>
            <a:r>
              <a:rPr lang="en-US" b="1" dirty="0"/>
              <a:t>index calibration</a:t>
            </a:r>
            <a:r>
              <a:rPr lang="en-US" dirty="0"/>
              <a:t>: </a:t>
            </a:r>
            <a:r>
              <a:rPr lang="en-US" dirty="0" smtClean="0"/>
              <a:t>correct </a:t>
            </a:r>
            <a:r>
              <a:rPr lang="en-US" dirty="0"/>
              <a:t>the refractive index calculated from hardware </a:t>
            </a:r>
            <a:r>
              <a:rPr lang="en-US" dirty="0" smtClean="0"/>
              <a:t>sensors.</a:t>
            </a:r>
          </a:p>
          <a:p>
            <a:pPr marL="635000" lvl="2" indent="-177800">
              <a:lnSpc>
                <a:spcPct val="150000"/>
              </a:lnSpc>
              <a:buClr>
                <a:srgbClr val="B20225"/>
              </a:buClr>
              <a:buSzPct val="130000"/>
              <a:buFont typeface="Arial"/>
              <a:buChar char="•"/>
            </a:pPr>
            <a:r>
              <a:rPr lang="en-US" b="1" dirty="0" smtClean="0"/>
              <a:t>HPD </a:t>
            </a:r>
            <a:r>
              <a:rPr lang="en-US" b="1" dirty="0"/>
              <a:t>Image calibration</a:t>
            </a:r>
            <a:r>
              <a:rPr lang="en-US" dirty="0"/>
              <a:t>: </a:t>
            </a:r>
            <a:r>
              <a:rPr lang="en-US" dirty="0" smtClean="0"/>
              <a:t>calibration of the image </a:t>
            </a:r>
            <a:r>
              <a:rPr lang="en-US" dirty="0"/>
              <a:t>for each anode element. </a:t>
            </a:r>
            <a:endParaRPr lang="en-US" b="1" dirty="0" smtClean="0"/>
          </a:p>
          <a:p>
            <a:pPr marL="177800" indent="-177800">
              <a:lnSpc>
                <a:spcPct val="150000"/>
              </a:lnSpc>
              <a:buClr>
                <a:srgbClr val="FE0032"/>
              </a:buClr>
              <a:buSzPct val="130000"/>
              <a:buFont typeface="Arial"/>
              <a:buChar char="•"/>
            </a:pPr>
            <a:r>
              <a:rPr lang="en-US" b="1" dirty="0" smtClean="0">
                <a:solidFill>
                  <a:srgbClr val="000000"/>
                </a:solidFill>
              </a:rPr>
              <a:t>Calorimeter calibration: </a:t>
            </a:r>
            <a:r>
              <a:rPr lang="en-US" dirty="0"/>
              <a:t>Occupancy method and LED monitoring </a:t>
            </a:r>
            <a:r>
              <a:rPr lang="en-US" dirty="0" smtClean="0"/>
              <a:t>system, adjust the high </a:t>
            </a:r>
            <a:r>
              <a:rPr lang="en-US" dirty="0"/>
              <a:t>voltage </a:t>
            </a:r>
            <a:r>
              <a:rPr lang="en-US" dirty="0" smtClean="0"/>
              <a:t>to compensate </a:t>
            </a:r>
            <a:r>
              <a:rPr lang="en-US" dirty="0"/>
              <a:t>for the aging of the </a:t>
            </a:r>
            <a:r>
              <a:rPr lang="en-US" dirty="0" smtClean="0"/>
              <a:t>detector</a:t>
            </a:r>
          </a:p>
          <a:p>
            <a:pPr marL="177800" indent="-177800">
              <a:lnSpc>
                <a:spcPct val="150000"/>
              </a:lnSpc>
              <a:buClr>
                <a:srgbClr val="FE0032"/>
              </a:buClr>
              <a:buSzPct val="130000"/>
              <a:buFont typeface="Arial"/>
              <a:buChar char="•"/>
            </a:pPr>
            <a:r>
              <a:rPr lang="en-US" b="1" dirty="0" smtClean="0"/>
              <a:t>Run on the monitoring histograms for </a:t>
            </a:r>
            <a:r>
              <a:rPr lang="en-US" b="1" dirty="0" smtClean="0">
                <a:latin typeface="Times New Roman"/>
                <a:cs typeface="Times New Roman"/>
              </a:rPr>
              <a:t>~</a:t>
            </a:r>
            <a:r>
              <a:rPr lang="en-US" b="1" dirty="0" smtClean="0"/>
              <a:t>every run (OT and RICH) or every fill (Calorimeter).</a:t>
            </a:r>
          </a:p>
          <a:p>
            <a:pPr marL="177800" indent="-177800">
              <a:lnSpc>
                <a:spcPct val="150000"/>
              </a:lnSpc>
              <a:buClr>
                <a:srgbClr val="FE0032"/>
              </a:buClr>
              <a:buSzPct val="130000"/>
              <a:buFont typeface="Arial"/>
              <a:buChar char="•"/>
            </a:pPr>
            <a:endParaRPr lang="en-US" dirty="0"/>
          </a:p>
          <a:p>
            <a:pPr marL="177800" indent="-177800">
              <a:lnSpc>
                <a:spcPct val="150000"/>
              </a:lnSpc>
              <a:buClr>
                <a:srgbClr val="FE0032"/>
              </a:buClr>
              <a:buSzPct val="130000"/>
              <a:buFont typeface="Arial"/>
              <a:buChar char="•"/>
            </a:pPr>
            <a:r>
              <a:rPr lang="en-US" b="1" dirty="0"/>
              <a:t>π</a:t>
            </a:r>
            <a:r>
              <a:rPr lang="en-US" b="1" baseline="30000" dirty="0"/>
              <a:t>0</a:t>
            </a:r>
            <a:r>
              <a:rPr lang="en-US" b="1" dirty="0" smtClean="0"/>
              <a:t> calibration</a:t>
            </a:r>
            <a:r>
              <a:rPr lang="en-US" dirty="0" smtClean="0"/>
              <a:t>: Calibrate the gain in each cell using </a:t>
            </a:r>
            <a:r>
              <a:rPr lang="en-US" dirty="0"/>
              <a:t>the π</a:t>
            </a:r>
            <a:r>
              <a:rPr lang="en-US" baseline="30000" dirty="0"/>
              <a:t>0</a:t>
            </a:r>
            <a:r>
              <a:rPr lang="en-US" dirty="0"/>
              <a:t> mass </a:t>
            </a:r>
            <a:r>
              <a:rPr lang="en-US" dirty="0" smtClean="0"/>
              <a:t>distribution with π</a:t>
            </a:r>
            <a:r>
              <a:rPr lang="en-US" baseline="30000" dirty="0" smtClean="0"/>
              <a:t>0</a:t>
            </a:r>
            <a:r>
              <a:rPr lang="el-GR" dirty="0" smtClean="0"/>
              <a:t>→</a:t>
            </a:r>
            <a:r>
              <a:rPr lang="en-US" dirty="0" err="1" smtClean="0"/>
              <a:t>γγ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	      Run on the alignment farm during TS.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 marL="288925" indent="-285750">
              <a:lnSpc>
                <a:spcPct val="120000"/>
              </a:lnSpc>
              <a:buFont typeface="Arial"/>
              <a:buChar char="•"/>
            </a:pPr>
            <a:endParaRPr lang="en-US" b="1" dirty="0" smtClean="0">
              <a:solidFill>
                <a:srgbClr val="000000"/>
              </a:solidFill>
            </a:endParaRPr>
          </a:p>
          <a:p>
            <a:pPr marL="746125" lvl="1" indent="-285750">
              <a:lnSpc>
                <a:spcPct val="120000"/>
              </a:lnSpc>
              <a:buFont typeface="Arial"/>
              <a:buChar char="•"/>
            </a:pPr>
            <a:endParaRPr lang="en-US" b="1" dirty="0" smtClean="0">
              <a:solidFill>
                <a:srgbClr val="000000"/>
              </a:solidFill>
            </a:endParaRPr>
          </a:p>
          <a:p>
            <a:pPr marL="288925" indent="-285750">
              <a:lnSpc>
                <a:spcPct val="120000"/>
              </a:lnSpc>
              <a:buFont typeface="Arial"/>
              <a:buChar char="•"/>
            </a:pPr>
            <a:endParaRPr lang="en-US" b="1" dirty="0">
              <a:solidFill>
                <a:srgbClr val="000000"/>
              </a:solidFill>
            </a:endParaRPr>
          </a:p>
          <a:p>
            <a:pPr marL="3175">
              <a:lnSpc>
                <a:spcPct val="120000"/>
              </a:lnSpc>
            </a:pPr>
            <a:endParaRPr lang="en-US" b="1" dirty="0">
              <a:solidFill>
                <a:srgbClr val="000000"/>
              </a:solidFill>
            </a:endParaRPr>
          </a:p>
          <a:p>
            <a:pPr marL="377825" indent="-285750">
              <a:lnSpc>
                <a:spcPct val="110000"/>
              </a:lnSpc>
              <a:buFont typeface="Arial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59309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598"/>
            <a:ext cx="8229600" cy="883602"/>
          </a:xfrm>
        </p:spPr>
        <p:txBody>
          <a:bodyPr/>
          <a:lstStyle/>
          <a:p>
            <a:pPr algn="l"/>
            <a:r>
              <a:rPr lang="en-US" dirty="0" smtClean="0"/>
              <a:t>VELO alignment (1/2)</a:t>
            </a:r>
            <a:endParaRPr lang="en-US" dirty="0"/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LHCb Week March 2016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513567"/>
            <a:ext cx="2895600" cy="365125"/>
          </a:xfrm>
        </p:spPr>
        <p:txBody>
          <a:bodyPr/>
          <a:lstStyle/>
          <a:p>
            <a:pPr algn="l"/>
            <a:r>
              <a:rPr lang="en-US" dirty="0" smtClean="0"/>
              <a:t>Claire Prouve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0800" y="519280"/>
            <a:ext cx="8900160" cy="36671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b="1" dirty="0">
              <a:solidFill>
                <a:srgbClr val="B20225"/>
              </a:solidFill>
            </a:endParaRPr>
          </a:p>
          <a:p>
            <a:r>
              <a:rPr lang="en-US" sz="2400" b="1" dirty="0" smtClean="0">
                <a:solidFill>
                  <a:srgbClr val="B20225"/>
                </a:solidFill>
              </a:rPr>
              <a:t>Work during WS</a:t>
            </a:r>
          </a:p>
          <a:p>
            <a:pPr marL="92075">
              <a:lnSpc>
                <a:spcPct val="110000"/>
              </a:lnSpc>
            </a:pPr>
            <a:endParaRPr lang="en-US" sz="1100" u="sng" dirty="0" smtClean="0"/>
          </a:p>
          <a:p>
            <a:pPr marL="92075">
              <a:lnSpc>
                <a:spcPct val="120000"/>
              </a:lnSpc>
            </a:pPr>
            <a:r>
              <a:rPr lang="en-US" u="sng" dirty="0" smtClean="0"/>
              <a:t>Threshold for automatic update of alignment constants:</a:t>
            </a:r>
          </a:p>
          <a:p>
            <a:pPr marL="263525" indent="-171450">
              <a:lnSpc>
                <a:spcPct val="120000"/>
              </a:lnSpc>
              <a:buClr>
                <a:srgbClr val="FE0032"/>
              </a:buClr>
              <a:buSzPct val="130000"/>
              <a:buFont typeface="Arial"/>
              <a:buChar char="•"/>
            </a:pPr>
            <a:r>
              <a:rPr lang="en-US" dirty="0" smtClean="0"/>
              <a:t>accuracy </a:t>
            </a:r>
            <a:r>
              <a:rPr lang="en-US" dirty="0"/>
              <a:t>and </a:t>
            </a:r>
            <a:r>
              <a:rPr lang="en-US" dirty="0" smtClean="0"/>
              <a:t>precision used in 2015 taken from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2012 </a:t>
            </a:r>
            <a:r>
              <a:rPr lang="en-US" dirty="0"/>
              <a:t>MC and </a:t>
            </a:r>
            <a:r>
              <a:rPr lang="en-US" dirty="0" smtClean="0"/>
              <a:t>2012 data</a:t>
            </a:r>
          </a:p>
          <a:p>
            <a:pPr marL="263525" indent="-171450">
              <a:lnSpc>
                <a:spcPct val="120000"/>
              </a:lnSpc>
              <a:buClr>
                <a:srgbClr val="FE0032"/>
              </a:buClr>
              <a:buSzPct val="130000"/>
              <a:buFont typeface="Arial"/>
              <a:buChar char="•"/>
            </a:pPr>
            <a:r>
              <a:rPr lang="en-US" dirty="0" smtClean="0"/>
              <a:t>If too small: sensitive to statistical fluctuations</a:t>
            </a:r>
            <a:br>
              <a:rPr lang="en-US" dirty="0" smtClean="0"/>
            </a:br>
            <a:r>
              <a:rPr lang="en-US" dirty="0" smtClean="0"/>
              <a:t>If too big: unexpected </a:t>
            </a:r>
            <a:r>
              <a:rPr lang="en-US" dirty="0" err="1" smtClean="0"/>
              <a:t>behaviour</a:t>
            </a:r>
            <a:endParaRPr lang="en-US" dirty="0" smtClean="0"/>
          </a:p>
          <a:p>
            <a:pPr marL="263525" indent="-171450">
              <a:lnSpc>
                <a:spcPct val="120000"/>
              </a:lnSpc>
              <a:buClr>
                <a:srgbClr val="FE0032"/>
              </a:buClr>
              <a:buSzPct val="130000"/>
              <a:buFont typeface="Arial"/>
              <a:buChar char="•"/>
            </a:pPr>
            <a:r>
              <a:rPr lang="en-US" dirty="0"/>
              <a:t>n</a:t>
            </a:r>
            <a:r>
              <a:rPr lang="en-US" dirty="0" smtClean="0"/>
              <a:t>ew stability study with data </a:t>
            </a:r>
            <a:r>
              <a:rPr lang="en-US" dirty="0"/>
              <a:t>taken in </a:t>
            </a:r>
            <a:r>
              <a:rPr lang="en-US" dirty="0" smtClean="0"/>
              <a:t>2015: </a:t>
            </a:r>
            <a:r>
              <a:rPr lang="en-US" dirty="0" smtClean="0">
                <a:sym typeface="Wingdings"/>
              </a:rPr>
              <a:t>several </a:t>
            </a:r>
            <a:br>
              <a:rPr lang="en-US" dirty="0" smtClean="0">
                <a:sym typeface="Wingdings"/>
              </a:rPr>
            </a:br>
            <a:r>
              <a:rPr lang="en-US" dirty="0" smtClean="0">
                <a:sym typeface="Wingdings"/>
              </a:rPr>
              <a:t>alignments</a:t>
            </a:r>
            <a:r>
              <a:rPr lang="en-US" dirty="0">
                <a:sym typeface="Wingdings"/>
              </a:rPr>
              <a:t> </a:t>
            </a:r>
            <a:r>
              <a:rPr lang="en-US" dirty="0" smtClean="0">
                <a:sym typeface="Wingdings"/>
              </a:rPr>
              <a:t>made on different events from same fill</a:t>
            </a:r>
          </a:p>
          <a:p>
            <a:pPr marL="92075">
              <a:lnSpc>
                <a:spcPct val="120000"/>
              </a:lnSpc>
              <a:buClr>
                <a:srgbClr val="FE0032"/>
              </a:buClr>
              <a:buSzPct val="100000"/>
              <a:buFont typeface="Wingdings" charset="0"/>
              <a:buChar char="è"/>
            </a:pPr>
            <a:r>
              <a:rPr lang="en-US" dirty="0" smtClean="0">
                <a:sym typeface="Wingdings"/>
              </a:rPr>
              <a:t> </a:t>
            </a:r>
            <a:r>
              <a:rPr lang="en-US" b="1" dirty="0" smtClean="0">
                <a:sym typeface="Wingdings"/>
              </a:rPr>
              <a:t>New thresholds determined.</a:t>
            </a:r>
            <a:endParaRPr lang="en-US" dirty="0" smtClean="0">
              <a:sym typeface="Wingdings"/>
            </a:endParaRPr>
          </a:p>
        </p:txBody>
      </p:sp>
      <p:pic>
        <p:nvPicPr>
          <p:cNvPr id="6" name="Picture 5" descr="Screen Shot 2016-03-04 at 13.19.29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7" b="50736"/>
          <a:stretch/>
        </p:blipFill>
        <p:spPr>
          <a:xfrm>
            <a:off x="5499518" y="1707283"/>
            <a:ext cx="3644481" cy="245974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 rot="860243">
            <a:off x="8149505" y="119968"/>
            <a:ext cx="10035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0000FF"/>
                </a:solidFill>
              </a:rPr>
              <a:t>Giulio</a:t>
            </a:r>
            <a:r>
              <a:rPr lang="en-US" sz="2000" b="1" dirty="0" smtClean="0">
                <a:solidFill>
                  <a:srgbClr val="0000FF"/>
                </a:solidFill>
              </a:rPr>
              <a:t>,</a:t>
            </a:r>
          </a:p>
          <a:p>
            <a:r>
              <a:rPr lang="en-US" sz="2000" b="1" dirty="0" smtClean="0">
                <a:solidFill>
                  <a:srgbClr val="0000FF"/>
                </a:solidFill>
              </a:rPr>
              <a:t>Silvia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327615" y="920093"/>
            <a:ext cx="15369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hlinkClick r:id="rId3"/>
              </a:rPr>
              <a:t>Giulio’s</a:t>
            </a:r>
            <a:r>
              <a:rPr lang="en-US" dirty="0" smtClean="0">
                <a:hlinkClick r:id="rId3"/>
              </a:rPr>
              <a:t> talk</a:t>
            </a:r>
            <a:endParaRPr lang="en-US" dirty="0"/>
          </a:p>
        </p:txBody>
      </p:sp>
      <p:pic>
        <p:nvPicPr>
          <p:cNvPr id="8" name="Picture 7" descr="Screen Shot 2016-03-08 at 13.08.29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89"/>
          <a:stretch/>
        </p:blipFill>
        <p:spPr>
          <a:xfrm>
            <a:off x="52482" y="4799073"/>
            <a:ext cx="4402727" cy="174010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3127590" y="6403131"/>
            <a:ext cx="1458841" cy="115049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151527" y="4605896"/>
            <a:ext cx="4785841" cy="40011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   </a:t>
            </a:r>
            <a:r>
              <a:rPr lang="en-US" sz="2000" b="1" dirty="0" smtClean="0">
                <a:solidFill>
                  <a:srgbClr val="FE0032"/>
                </a:solidFill>
              </a:rPr>
              <a:t> 2015		                          for 2016 </a:t>
            </a:r>
            <a:endParaRPr lang="en-US" sz="2000" b="1" dirty="0">
              <a:solidFill>
                <a:srgbClr val="FE0032"/>
              </a:solidFill>
            </a:endParaRPr>
          </a:p>
        </p:txBody>
      </p:sp>
      <p:pic>
        <p:nvPicPr>
          <p:cNvPr id="10" name="Picture 9" descr="Screen Shot 2016-03-08 at 13.08.39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43" t="11982" r="5343" b="14028"/>
          <a:stretch/>
        </p:blipFill>
        <p:spPr>
          <a:xfrm>
            <a:off x="4261084" y="4964732"/>
            <a:ext cx="2740123" cy="1438399"/>
          </a:xfrm>
          <a:prstGeom prst="rect">
            <a:avLst/>
          </a:prstGeom>
        </p:spPr>
      </p:pic>
      <p:cxnSp>
        <p:nvCxnSpPr>
          <p:cNvPr id="17" name="Straight Connector 16"/>
          <p:cNvCxnSpPr/>
          <p:nvPr/>
        </p:nvCxnSpPr>
        <p:spPr>
          <a:xfrm>
            <a:off x="167929" y="5337554"/>
            <a:ext cx="6833278" cy="0"/>
          </a:xfrm>
          <a:prstGeom prst="line">
            <a:avLst/>
          </a:prstGeom>
          <a:ln w="285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67929" y="4964732"/>
            <a:ext cx="6833278" cy="0"/>
          </a:xfrm>
          <a:prstGeom prst="line">
            <a:avLst/>
          </a:prstGeom>
          <a:ln w="285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67929" y="6496737"/>
            <a:ext cx="6833278" cy="0"/>
          </a:xfrm>
          <a:prstGeom prst="line">
            <a:avLst/>
          </a:prstGeom>
          <a:ln w="285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250576" y="4733817"/>
            <a:ext cx="0" cy="1752424"/>
          </a:xfrm>
          <a:prstGeom prst="line">
            <a:avLst/>
          </a:prstGeom>
          <a:ln w="28575" cmpd="sng">
            <a:solidFill>
              <a:srgbClr val="FE003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3888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598"/>
            <a:ext cx="8229600" cy="883602"/>
          </a:xfrm>
        </p:spPr>
        <p:txBody>
          <a:bodyPr/>
          <a:lstStyle/>
          <a:p>
            <a:pPr algn="l"/>
            <a:r>
              <a:rPr lang="en-US" dirty="0" smtClean="0"/>
              <a:t>VELO alignment (2/2)</a:t>
            </a:r>
            <a:endParaRPr lang="en-US" dirty="0"/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LHCb Week March 2016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 smtClean="0"/>
              <a:t>Claire Prouve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1280" y="903033"/>
            <a:ext cx="8900160" cy="5841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2075"/>
            <a:r>
              <a:rPr lang="en-US" u="sng" dirty="0"/>
              <a:t>Dependence on initial </a:t>
            </a:r>
            <a:r>
              <a:rPr lang="en-US" u="sng" dirty="0" smtClean="0"/>
              <a:t>alignment:</a:t>
            </a:r>
            <a:endParaRPr lang="en-US" u="sng" dirty="0"/>
          </a:p>
          <a:p>
            <a:pPr marL="263525" indent="-171450">
              <a:lnSpc>
                <a:spcPct val="110000"/>
              </a:lnSpc>
              <a:buClr>
                <a:srgbClr val="FE0032"/>
              </a:buClr>
              <a:buSzPct val="130000"/>
              <a:buFont typeface="Arial"/>
              <a:buChar char="•"/>
            </a:pPr>
            <a:r>
              <a:rPr lang="en-US" dirty="0"/>
              <a:t>stability study with data taken in 2015: </a:t>
            </a:r>
            <a:r>
              <a:rPr lang="en-US" dirty="0">
                <a:sym typeface="Wingdings"/>
              </a:rPr>
              <a:t>several alignments</a:t>
            </a:r>
            <a:br>
              <a:rPr lang="en-US" dirty="0">
                <a:sym typeface="Wingdings"/>
              </a:rPr>
            </a:br>
            <a:r>
              <a:rPr lang="en-US" dirty="0">
                <a:sym typeface="Wingdings"/>
              </a:rPr>
              <a:t>made on same events starting from different alignments </a:t>
            </a:r>
            <a:br>
              <a:rPr lang="en-US" dirty="0">
                <a:sym typeface="Wingdings"/>
              </a:rPr>
            </a:br>
            <a:r>
              <a:rPr lang="en-US" dirty="0">
                <a:sym typeface="Wingdings"/>
              </a:rPr>
              <a:t>(optimal, small misalignment, big misalignment)</a:t>
            </a:r>
          </a:p>
          <a:p>
            <a:pPr marL="92075">
              <a:lnSpc>
                <a:spcPct val="110000"/>
              </a:lnSpc>
              <a:buClr>
                <a:srgbClr val="FE0032"/>
              </a:buClr>
              <a:buSzPct val="130000"/>
            </a:pPr>
            <a:r>
              <a:rPr lang="en-US" dirty="0">
                <a:solidFill>
                  <a:srgbClr val="FE0032"/>
                </a:solidFill>
                <a:sym typeface="Wingdings"/>
              </a:rPr>
              <a:t></a:t>
            </a:r>
            <a:r>
              <a:rPr lang="en-US" dirty="0">
                <a:sym typeface="Wingdings"/>
              </a:rPr>
              <a:t> </a:t>
            </a:r>
            <a:r>
              <a:rPr lang="en-US" b="1" dirty="0">
                <a:sym typeface="Wingdings"/>
              </a:rPr>
              <a:t>New alignment does not significantly depend on </a:t>
            </a:r>
            <a:br>
              <a:rPr lang="en-US" b="1" dirty="0">
                <a:sym typeface="Wingdings"/>
              </a:rPr>
            </a:br>
            <a:r>
              <a:rPr lang="en-US" b="1" dirty="0">
                <a:sym typeface="Wingdings"/>
              </a:rPr>
              <a:t>	the initial </a:t>
            </a:r>
            <a:r>
              <a:rPr lang="en-US" b="1" dirty="0" smtClean="0">
                <a:sym typeface="Wingdings"/>
              </a:rPr>
              <a:t>alignment.</a:t>
            </a:r>
            <a:endParaRPr lang="en-US" b="1" u="sng" dirty="0" smtClean="0"/>
          </a:p>
          <a:p>
            <a:r>
              <a:rPr lang="en-US" u="sng" dirty="0" smtClean="0"/>
              <a:t/>
            </a:r>
            <a:br>
              <a:rPr lang="en-US" u="sng" dirty="0" smtClean="0"/>
            </a:br>
            <a:endParaRPr lang="en-US" sz="1100" u="sng" dirty="0"/>
          </a:p>
          <a:p>
            <a:pPr>
              <a:lnSpc>
                <a:spcPct val="110000"/>
              </a:lnSpc>
            </a:pPr>
            <a:r>
              <a:rPr lang="en-US" u="sng" dirty="0" smtClean="0"/>
              <a:t>To be </a:t>
            </a:r>
            <a:r>
              <a:rPr lang="en-US" u="sng" dirty="0"/>
              <a:t>done</a:t>
            </a:r>
            <a:r>
              <a:rPr lang="en-US" u="sng" dirty="0" smtClean="0"/>
              <a:t>:</a:t>
            </a:r>
            <a:r>
              <a:rPr lang="en-US" dirty="0" smtClean="0"/>
              <a:t> </a:t>
            </a:r>
          </a:p>
          <a:p>
            <a:pPr marL="285750" indent="-285750">
              <a:lnSpc>
                <a:spcPct val="110000"/>
              </a:lnSpc>
              <a:buClr>
                <a:srgbClr val="FE0032"/>
              </a:buClr>
              <a:buSzPct val="130000"/>
              <a:buFont typeface="Arial"/>
              <a:buChar char="•"/>
            </a:pPr>
            <a:r>
              <a:rPr lang="en-US" dirty="0" smtClean="0"/>
              <a:t>optimization of the rate between collision and beam gas </a:t>
            </a:r>
            <a:br>
              <a:rPr lang="en-US" dirty="0" smtClean="0"/>
            </a:br>
            <a:r>
              <a:rPr lang="en-US" dirty="0" smtClean="0"/>
              <a:t>events in the HLT1 line (same HLT1 line as for the </a:t>
            </a:r>
            <a:br>
              <a:rPr lang="en-US" dirty="0" smtClean="0"/>
            </a:br>
            <a:r>
              <a:rPr lang="en-US" dirty="0" smtClean="0"/>
              <a:t>luminosity studies) to get more beam gas events</a:t>
            </a:r>
          </a:p>
          <a:p>
            <a:r>
              <a:rPr lang="en-US" dirty="0" smtClean="0">
                <a:sym typeface="Wingdings"/>
              </a:rPr>
              <a:t/>
            </a:r>
            <a:br>
              <a:rPr lang="en-US" dirty="0" smtClean="0">
                <a:sym typeface="Wingdings"/>
              </a:rPr>
            </a:br>
            <a:endParaRPr lang="en-US" sz="1100" dirty="0">
              <a:sym typeface="Wingdings"/>
            </a:endParaRPr>
          </a:p>
          <a:p>
            <a:r>
              <a:rPr lang="en-US" sz="2400" b="1" dirty="0" smtClean="0">
                <a:solidFill>
                  <a:srgbClr val="B20225"/>
                </a:solidFill>
              </a:rPr>
              <a:t>Plans for 2016 data-taking</a:t>
            </a:r>
            <a:r>
              <a:rPr lang="en-US" sz="2200" b="1" dirty="0" smtClean="0">
                <a:solidFill>
                  <a:srgbClr val="B20225"/>
                </a:solidFill>
              </a:rPr>
              <a:t/>
            </a:r>
            <a:br>
              <a:rPr lang="en-US" sz="2200" b="1" dirty="0" smtClean="0">
                <a:solidFill>
                  <a:srgbClr val="B20225"/>
                </a:solidFill>
              </a:rPr>
            </a:br>
            <a:endParaRPr lang="en-US" sz="1100" b="1" dirty="0" smtClean="0">
              <a:solidFill>
                <a:srgbClr val="B20225"/>
              </a:solidFill>
            </a:endParaRPr>
          </a:p>
          <a:p>
            <a:pPr marL="285750" indent="-285750">
              <a:lnSpc>
                <a:spcPct val="110000"/>
              </a:lnSpc>
              <a:buClr>
                <a:srgbClr val="FE0032"/>
              </a:buClr>
              <a:buSzPct val="130000"/>
              <a:buFont typeface="Arial"/>
              <a:buChar char="•"/>
            </a:pPr>
            <a:r>
              <a:rPr lang="en-US" dirty="0" smtClean="0"/>
              <a:t>Apply the new thresholds for automatic update of alignment constants</a:t>
            </a:r>
          </a:p>
          <a:p>
            <a:pPr marL="285750" indent="-285750">
              <a:lnSpc>
                <a:spcPct val="110000"/>
              </a:lnSpc>
              <a:buClr>
                <a:srgbClr val="FE0032"/>
              </a:buClr>
              <a:buSzPct val="130000"/>
              <a:buFont typeface="Arial"/>
              <a:buChar char="•"/>
            </a:pPr>
            <a:r>
              <a:rPr lang="en-US" dirty="0" smtClean="0"/>
              <a:t>Adjust the rate of beam-gas events to collision events</a:t>
            </a:r>
          </a:p>
          <a:p>
            <a:pPr marL="285750" indent="-285750">
              <a:lnSpc>
                <a:spcPct val="110000"/>
              </a:lnSpc>
              <a:buClr>
                <a:srgbClr val="FE0032"/>
              </a:buClr>
              <a:buSzPct val="130000"/>
              <a:buFont typeface="Arial"/>
              <a:buChar char="•"/>
            </a:pPr>
            <a:r>
              <a:rPr lang="en-US" dirty="0" smtClean="0"/>
              <a:t>Continue running automatically as during the end of 2015</a:t>
            </a:r>
            <a:endParaRPr lang="en-US" dirty="0"/>
          </a:p>
          <a:p>
            <a:endParaRPr lang="en-US" sz="1100" u="sng" dirty="0"/>
          </a:p>
        </p:txBody>
      </p:sp>
      <p:pic>
        <p:nvPicPr>
          <p:cNvPr id="5" name="Picture 4" descr="Screen Shot 2016-03-04 at 13.25.1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5368" y="956064"/>
            <a:ext cx="3345179" cy="45223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451106" y="1288037"/>
            <a:ext cx="25104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E0032"/>
                </a:solidFill>
              </a:rPr>
              <a:t>Big initial misalignment</a:t>
            </a:r>
          </a:p>
          <a:p>
            <a:r>
              <a:rPr lang="en-US" sz="1400" b="1" dirty="0">
                <a:solidFill>
                  <a:srgbClr val="0000FF"/>
                </a:solidFill>
              </a:rPr>
              <a:t>Small initial misalignment</a:t>
            </a:r>
          </a:p>
          <a:p>
            <a:endParaRPr lang="en-US" sz="1400" b="1" dirty="0">
              <a:solidFill>
                <a:srgbClr val="FE0032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6451106" y="1178594"/>
            <a:ext cx="149126" cy="124992"/>
          </a:xfrm>
          <a:prstGeom prst="straightConnector1">
            <a:avLst/>
          </a:prstGeom>
          <a:ln>
            <a:solidFill>
              <a:srgbClr val="FE003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6925957" y="1178594"/>
            <a:ext cx="84444" cy="124992"/>
          </a:xfrm>
          <a:prstGeom prst="straightConnector1">
            <a:avLst/>
          </a:prstGeom>
          <a:ln>
            <a:solidFill>
              <a:srgbClr val="FE003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7569886" y="1189090"/>
            <a:ext cx="67234" cy="124992"/>
          </a:xfrm>
          <a:prstGeom prst="straightConnector1">
            <a:avLst/>
          </a:prstGeom>
          <a:ln>
            <a:solidFill>
              <a:srgbClr val="FE003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6514456" y="1796154"/>
            <a:ext cx="149126" cy="100517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981594" y="1770283"/>
            <a:ext cx="73097" cy="100517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448387" y="1814426"/>
            <a:ext cx="167743" cy="57735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483140" y="1981142"/>
            <a:ext cx="25104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Resulting alignments</a:t>
            </a:r>
            <a:endParaRPr lang="en-US" sz="1400" b="1" dirty="0"/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6508034" y="2361647"/>
            <a:ext cx="149126" cy="10051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898004" y="2315968"/>
            <a:ext cx="106371" cy="1370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7461569" y="2313056"/>
            <a:ext cx="106371" cy="1370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 rot="860243">
            <a:off x="8185029" y="119968"/>
            <a:ext cx="10035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0000FF"/>
                </a:solidFill>
              </a:rPr>
              <a:t>Giulio</a:t>
            </a:r>
            <a:r>
              <a:rPr lang="en-US" sz="2000" b="1" dirty="0" smtClean="0">
                <a:solidFill>
                  <a:srgbClr val="0000FF"/>
                </a:solidFill>
              </a:rPr>
              <a:t>,</a:t>
            </a:r>
          </a:p>
          <a:p>
            <a:r>
              <a:rPr lang="en-US" sz="2000" b="1" dirty="0" smtClean="0">
                <a:solidFill>
                  <a:srgbClr val="0000FF"/>
                </a:solidFill>
              </a:rPr>
              <a:t>Rosen</a:t>
            </a:r>
          </a:p>
        </p:txBody>
      </p:sp>
      <p:sp>
        <p:nvSpPr>
          <p:cNvPr id="37" name="Rectangle 36"/>
          <p:cNvSpPr/>
          <p:nvPr/>
        </p:nvSpPr>
        <p:spPr>
          <a:xfrm>
            <a:off x="3333947" y="896237"/>
            <a:ext cx="15369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hlinkClick r:id="rId3"/>
              </a:rPr>
              <a:t>Giulio’s</a:t>
            </a:r>
            <a:r>
              <a:rPr lang="en-US" dirty="0" smtClean="0">
                <a:hlinkClick r:id="rId3"/>
              </a:rPr>
              <a:t> talk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279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598"/>
            <a:ext cx="8229600" cy="883602"/>
          </a:xfrm>
        </p:spPr>
        <p:txBody>
          <a:bodyPr/>
          <a:lstStyle/>
          <a:p>
            <a:pPr algn="l"/>
            <a:r>
              <a:rPr lang="en-US" dirty="0" smtClean="0"/>
              <a:t>Tracker alignment</a:t>
            </a:r>
            <a:endParaRPr lang="en-US" dirty="0"/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LHCb Week March 2016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 smtClean="0"/>
              <a:t>Claire Prouve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89596" y="869221"/>
            <a:ext cx="8497204" cy="5423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B20225"/>
                </a:solidFill>
              </a:rPr>
              <a:t>Work during WS</a:t>
            </a:r>
          </a:p>
          <a:p>
            <a:endParaRPr lang="en-US" sz="1100" b="1" dirty="0" smtClean="0"/>
          </a:p>
          <a:p>
            <a:pPr>
              <a:lnSpc>
                <a:spcPct val="110000"/>
              </a:lnSpc>
            </a:pPr>
            <a:r>
              <a:rPr lang="en-US" u="sng" dirty="0" smtClean="0"/>
              <a:t>Z</a:t>
            </a:r>
            <a:r>
              <a:rPr lang="el-GR" u="sng" dirty="0"/>
              <a:t>→</a:t>
            </a:r>
            <a:r>
              <a:rPr lang="en-US" u="sng" dirty="0" smtClean="0"/>
              <a:t> </a:t>
            </a:r>
            <a:r>
              <a:rPr lang="en-US" u="sng" dirty="0" err="1" smtClean="0"/>
              <a:t>μμ</a:t>
            </a:r>
            <a:r>
              <a:rPr lang="en-US" u="sng" dirty="0" smtClean="0"/>
              <a:t> decays + additional degrees of freedom:</a:t>
            </a:r>
          </a:p>
          <a:p>
            <a:pPr marL="285750" indent="-285750">
              <a:lnSpc>
                <a:spcPct val="110000"/>
              </a:lnSpc>
              <a:buClr>
                <a:srgbClr val="FE0032"/>
              </a:buClr>
              <a:buSzPct val="130000"/>
              <a:buFont typeface="Arial"/>
              <a:buChar char="•"/>
            </a:pPr>
            <a:r>
              <a:rPr lang="en-US" dirty="0" smtClean="0"/>
              <a:t>Z</a:t>
            </a:r>
            <a:r>
              <a:rPr lang="el-GR" dirty="0" smtClean="0"/>
              <a:t>→</a:t>
            </a:r>
            <a:r>
              <a:rPr lang="en-US" dirty="0" err="1"/>
              <a:t>μμ</a:t>
            </a:r>
            <a:r>
              <a:rPr lang="en-US" dirty="0" smtClean="0"/>
              <a:t> decays collected in 2015</a:t>
            </a:r>
          </a:p>
          <a:p>
            <a:pPr marL="285750" indent="-285750">
              <a:lnSpc>
                <a:spcPct val="110000"/>
              </a:lnSpc>
              <a:buClr>
                <a:srgbClr val="FE0032"/>
              </a:buClr>
              <a:buSzPct val="130000"/>
              <a:buFont typeface="Arial"/>
              <a:buChar char="•"/>
            </a:pPr>
            <a:r>
              <a:rPr lang="en-US" dirty="0" smtClean="0"/>
              <a:t>OT </a:t>
            </a:r>
            <a:r>
              <a:rPr lang="en-US" dirty="0"/>
              <a:t>modules split above/below the beam </a:t>
            </a:r>
            <a:r>
              <a:rPr lang="en-US" dirty="0" smtClean="0"/>
              <a:t>pipe, OT </a:t>
            </a:r>
            <a:r>
              <a:rPr lang="en-US" dirty="0"/>
              <a:t>C-frames in </a:t>
            </a:r>
            <a:r>
              <a:rPr lang="en-US" dirty="0" smtClean="0"/>
              <a:t>z,</a:t>
            </a:r>
            <a:br>
              <a:rPr lang="en-US" dirty="0" smtClean="0"/>
            </a:br>
            <a:r>
              <a:rPr lang="en-US" dirty="0" smtClean="0"/>
              <a:t>split </a:t>
            </a:r>
            <a:r>
              <a:rPr lang="en-US" dirty="0"/>
              <a:t>TT </a:t>
            </a:r>
            <a:r>
              <a:rPr lang="en-US" dirty="0" smtClean="0"/>
              <a:t>modules, IT boxes, IT </a:t>
            </a:r>
            <a:r>
              <a:rPr lang="en-US" dirty="0"/>
              <a:t>layers and ladders </a:t>
            </a:r>
            <a:endParaRPr lang="en-US" dirty="0" smtClean="0"/>
          </a:p>
          <a:p>
            <a:pPr>
              <a:lnSpc>
                <a:spcPct val="110000"/>
              </a:lnSpc>
              <a:buClr>
                <a:srgbClr val="FE0032"/>
              </a:buClr>
              <a:buSzPct val="130000"/>
            </a:pPr>
            <a:r>
              <a:rPr lang="en-US" dirty="0" smtClean="0">
                <a:solidFill>
                  <a:srgbClr val="FE0032"/>
                </a:solidFill>
                <a:sym typeface="Wingdings"/>
              </a:rPr>
              <a:t></a:t>
            </a:r>
            <a:r>
              <a:rPr lang="en-US" dirty="0" smtClean="0">
                <a:sym typeface="Wingdings"/>
              </a:rPr>
              <a:t> </a:t>
            </a:r>
            <a:r>
              <a:rPr lang="en-US" b="1" dirty="0" smtClean="0"/>
              <a:t>Z </a:t>
            </a:r>
            <a:r>
              <a:rPr lang="en-US" b="1" dirty="0"/>
              <a:t>peak ~15% narrower, and improved track χ</a:t>
            </a:r>
            <a:r>
              <a:rPr lang="en-US" b="1" baseline="30000" dirty="0"/>
              <a:t>2</a:t>
            </a:r>
            <a:r>
              <a:rPr lang="en-US" b="1" dirty="0"/>
              <a:t> after alignment </a:t>
            </a:r>
            <a:endParaRPr lang="en-US" b="1" dirty="0" smtClean="0"/>
          </a:p>
          <a:p>
            <a:pPr>
              <a:lnSpc>
                <a:spcPct val="110000"/>
              </a:lnSpc>
              <a:buClr>
                <a:srgbClr val="FE0032"/>
              </a:buClr>
              <a:buSzPct val="130000"/>
            </a:pPr>
            <a:r>
              <a:rPr lang="en-US" dirty="0" smtClean="0">
                <a:solidFill>
                  <a:srgbClr val="FE0032"/>
                </a:solidFill>
                <a:sym typeface="Wingdings"/>
              </a:rPr>
              <a:t></a:t>
            </a:r>
            <a:r>
              <a:rPr lang="en-US" dirty="0" smtClean="0">
                <a:sym typeface="Wingdings"/>
              </a:rPr>
              <a:t> </a:t>
            </a:r>
            <a:r>
              <a:rPr lang="en-US" b="1" dirty="0" smtClean="0">
                <a:sym typeface="Wingdings"/>
              </a:rPr>
              <a:t>Improved internal </a:t>
            </a:r>
            <a:r>
              <a:rPr lang="en-US" b="1" dirty="0" smtClean="0"/>
              <a:t>IT alignment</a:t>
            </a:r>
            <a:endParaRPr lang="en-US" b="1" dirty="0"/>
          </a:p>
          <a:p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 smtClean="0"/>
          </a:p>
          <a:p>
            <a:pPr>
              <a:lnSpc>
                <a:spcPct val="110000"/>
              </a:lnSpc>
            </a:pPr>
            <a:r>
              <a:rPr lang="en-GB" u="sng" dirty="0" smtClean="0"/>
              <a:t>D</a:t>
            </a:r>
            <a:r>
              <a:rPr lang="en-GB" u="sng" baseline="30000" dirty="0" smtClean="0"/>
              <a:t>0</a:t>
            </a:r>
            <a:r>
              <a:rPr lang="en-US" u="sng" dirty="0" smtClean="0"/>
              <a:t> decays </a:t>
            </a:r>
            <a:r>
              <a:rPr lang="en-US" u="sng" dirty="0"/>
              <a:t>+ additional degrees of freedom:</a:t>
            </a:r>
          </a:p>
          <a:p>
            <a:pPr marL="285750" indent="-285750">
              <a:lnSpc>
                <a:spcPct val="110000"/>
              </a:lnSpc>
              <a:buClr>
                <a:srgbClr val="FE0032"/>
              </a:buClr>
              <a:buSzPct val="130000"/>
              <a:buFont typeface="Arial"/>
              <a:buChar char="•"/>
            </a:pPr>
            <a:r>
              <a:rPr lang="en-US" dirty="0" smtClean="0"/>
              <a:t>Default D</a:t>
            </a:r>
            <a:r>
              <a:rPr lang="en-US" baseline="30000" dirty="0" smtClean="0"/>
              <a:t>0</a:t>
            </a:r>
            <a:r>
              <a:rPr lang="en-US" dirty="0" smtClean="0"/>
              <a:t> decays</a:t>
            </a:r>
          </a:p>
          <a:p>
            <a:pPr marL="285750" indent="-285750">
              <a:lnSpc>
                <a:spcPct val="110000"/>
              </a:lnSpc>
              <a:buClr>
                <a:srgbClr val="FE0032"/>
              </a:buClr>
              <a:buSzPct val="130000"/>
              <a:buFont typeface="Arial"/>
              <a:buChar char="•"/>
            </a:pPr>
            <a:r>
              <a:rPr lang="en-US" dirty="0" smtClean="0"/>
              <a:t>Same configuration </a:t>
            </a:r>
            <a:r>
              <a:rPr lang="en-US" dirty="0"/>
              <a:t>as for Z alignment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for </a:t>
            </a:r>
            <a:r>
              <a:rPr lang="en-US" dirty="0"/>
              <a:t>OT and IT</a:t>
            </a:r>
            <a:endParaRPr lang="en-US" dirty="0" smtClean="0"/>
          </a:p>
          <a:p>
            <a:pPr marL="285750" indent="-285750">
              <a:lnSpc>
                <a:spcPct val="110000"/>
              </a:lnSpc>
              <a:buClr>
                <a:srgbClr val="FE0032"/>
              </a:buClr>
              <a:buSzPct val="130000"/>
              <a:buFont typeface="Wingdings" charset="0"/>
              <a:buChar char="è"/>
            </a:pPr>
            <a:r>
              <a:rPr lang="en-US" b="1" dirty="0" smtClean="0"/>
              <a:t>Same improvements in </a:t>
            </a:r>
            <a:r>
              <a:rPr lang="en-US" b="1" dirty="0"/>
              <a:t>track </a:t>
            </a:r>
            <a:r>
              <a:rPr lang="en-US" b="1" dirty="0" smtClean="0"/>
              <a:t>χ</a:t>
            </a:r>
            <a:r>
              <a:rPr lang="en-US" b="1" baseline="30000" dirty="0" smtClean="0"/>
              <a:t>2</a:t>
            </a:r>
            <a:r>
              <a:rPr lang="en-US" b="1" dirty="0" smtClean="0"/>
              <a:t> and </a:t>
            </a:r>
          </a:p>
          <a:p>
            <a:pPr>
              <a:lnSpc>
                <a:spcPct val="110000"/>
              </a:lnSpc>
              <a:buClr>
                <a:srgbClr val="FE0032"/>
              </a:buClr>
              <a:buSzPct val="130000"/>
            </a:pPr>
            <a:r>
              <a:rPr lang="en-US" b="1" dirty="0" smtClean="0"/>
              <a:t>      overlap-residuals </a:t>
            </a:r>
            <a:r>
              <a:rPr lang="en-US" b="1" dirty="0"/>
              <a:t>as on Z sample </a:t>
            </a:r>
            <a:endParaRPr lang="en-US" b="1" dirty="0" smtClean="0"/>
          </a:p>
          <a:p>
            <a:pPr marL="285750" indent="-285750">
              <a:lnSpc>
                <a:spcPct val="110000"/>
              </a:lnSpc>
              <a:buClr>
                <a:srgbClr val="FE0032"/>
              </a:buClr>
              <a:buSzPct val="130000"/>
              <a:buFont typeface="Wingdings" charset="0"/>
              <a:buChar char="è"/>
            </a:pPr>
            <a:r>
              <a:rPr lang="en-US" b="1" dirty="0" smtClean="0"/>
              <a:t>No improvement in D</a:t>
            </a:r>
            <a:r>
              <a:rPr lang="en-US" b="1" baseline="30000" dirty="0" smtClean="0"/>
              <a:t>0</a:t>
            </a:r>
            <a:r>
              <a:rPr lang="en-US" b="1" dirty="0" smtClean="0"/>
              <a:t> mass resolution</a:t>
            </a:r>
            <a:endParaRPr lang="en-US" b="1" dirty="0"/>
          </a:p>
          <a:p>
            <a:endParaRPr lang="en-US" dirty="0"/>
          </a:p>
        </p:txBody>
      </p:sp>
      <p:pic>
        <p:nvPicPr>
          <p:cNvPr id="7" name="Picture 6" descr="Screen Shot 2016-03-07 at 13.13.1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202" y="1364058"/>
            <a:ext cx="2685620" cy="2373092"/>
          </a:xfrm>
          <a:prstGeom prst="rect">
            <a:avLst/>
          </a:prstGeom>
        </p:spPr>
      </p:pic>
      <p:pic>
        <p:nvPicPr>
          <p:cNvPr id="8" name="Picture 7" descr="Screen Shot 2016-03-07 at 13.39.53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1"/>
          <a:stretch/>
        </p:blipFill>
        <p:spPr>
          <a:xfrm>
            <a:off x="4473302" y="4177853"/>
            <a:ext cx="2452655" cy="2282335"/>
          </a:xfrm>
          <a:prstGeom prst="rect">
            <a:avLst/>
          </a:prstGeom>
        </p:spPr>
      </p:pic>
      <p:pic>
        <p:nvPicPr>
          <p:cNvPr id="9" name="Picture 8" descr="Screen Shot 2016-03-07 at 14.01.3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2020" y="4131339"/>
            <a:ext cx="2413732" cy="235626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258946" y="5171195"/>
            <a:ext cx="667011" cy="484228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142627" y="5057642"/>
            <a:ext cx="29787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</a:rPr>
              <a:t>+ No internal alignment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+ Internal alignment </a:t>
            </a:r>
          </a:p>
        </p:txBody>
      </p:sp>
      <p:sp>
        <p:nvSpPr>
          <p:cNvPr id="13" name="TextBox 12"/>
          <p:cNvSpPr txBox="1"/>
          <p:nvPr/>
        </p:nvSpPr>
        <p:spPr>
          <a:xfrm rot="440358">
            <a:off x="6929341" y="159367"/>
            <a:ext cx="26219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0000FF"/>
                </a:solidFill>
              </a:rPr>
              <a:t>Wouter</a:t>
            </a:r>
            <a:r>
              <a:rPr lang="en-US" sz="2000" b="1" dirty="0" smtClean="0">
                <a:solidFill>
                  <a:srgbClr val="0000FF"/>
                </a:solidFill>
              </a:rPr>
              <a:t>, Maurizio,</a:t>
            </a:r>
          </a:p>
          <a:p>
            <a:r>
              <a:rPr lang="en-US" sz="2000" b="1" dirty="0" smtClean="0">
                <a:solidFill>
                  <a:srgbClr val="0000FF"/>
                </a:solidFill>
              </a:rPr>
              <a:t>Francesca, Lucia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71355" y="1420886"/>
            <a:ext cx="1465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hlinkClick r:id="rId5"/>
              </a:rPr>
              <a:t>Wouter’s</a:t>
            </a:r>
            <a:r>
              <a:rPr lang="en-US" dirty="0" smtClean="0">
                <a:hlinkClick r:id="rId5"/>
              </a:rPr>
              <a:t> talk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282020" y="3763793"/>
            <a:ext cx="2138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6"/>
              </a:rPr>
              <a:t>Maurizio’s talk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180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hiicadd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5"/>
          <a:stretch/>
        </p:blipFill>
        <p:spPr>
          <a:xfrm>
            <a:off x="6391617" y="1024585"/>
            <a:ext cx="2878331" cy="47387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598"/>
            <a:ext cx="8229600" cy="883602"/>
          </a:xfrm>
        </p:spPr>
        <p:txBody>
          <a:bodyPr/>
          <a:lstStyle/>
          <a:p>
            <a:pPr algn="l"/>
            <a:r>
              <a:rPr lang="en-US" dirty="0" smtClean="0"/>
              <a:t>Tracker alignment</a:t>
            </a:r>
            <a:endParaRPr lang="en-US" dirty="0"/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LHCb Week March 2016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 smtClean="0"/>
              <a:t>Claire Prouve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2666" y="822181"/>
            <a:ext cx="8634604" cy="55769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u="sng" dirty="0" smtClean="0"/>
              <a:t>To be done: </a:t>
            </a:r>
          </a:p>
          <a:p>
            <a:pPr marL="285750" indent="-285750">
              <a:lnSpc>
                <a:spcPct val="120000"/>
              </a:lnSpc>
              <a:buClr>
                <a:srgbClr val="FE0032"/>
              </a:buClr>
              <a:buSzPct val="130000"/>
              <a:buFont typeface="Arial"/>
              <a:buChar char="•"/>
            </a:pPr>
            <a:r>
              <a:rPr lang="en-US" dirty="0" smtClean="0"/>
              <a:t>Evaluation of alignment with high momentum tracks and </a:t>
            </a:r>
            <a:br>
              <a:rPr lang="en-US" dirty="0" smtClean="0"/>
            </a:br>
            <a:r>
              <a:rPr lang="en-US" dirty="0" smtClean="0"/>
              <a:t>tracks from J/</a:t>
            </a:r>
            <a:r>
              <a:rPr lang="en-US" dirty="0" err="1" smtClean="0"/>
              <a:t>Ψ</a:t>
            </a:r>
            <a:r>
              <a:rPr lang="en-US" dirty="0" smtClean="0"/>
              <a:t> events</a:t>
            </a:r>
          </a:p>
          <a:p>
            <a:pPr marL="285750" indent="-285750">
              <a:lnSpc>
                <a:spcPct val="120000"/>
              </a:lnSpc>
              <a:buClr>
                <a:srgbClr val="FE0032"/>
              </a:buClr>
              <a:buSzPct val="130000"/>
              <a:buFont typeface="Arial"/>
              <a:buChar char="•"/>
            </a:pPr>
            <a:r>
              <a:rPr lang="en-US" dirty="0"/>
              <a:t>Study different alignment </a:t>
            </a:r>
            <a:r>
              <a:rPr lang="en-US" dirty="0" smtClean="0"/>
              <a:t>configurations</a:t>
            </a:r>
          </a:p>
          <a:p>
            <a:pPr marL="285750" indent="-285750">
              <a:lnSpc>
                <a:spcPct val="120000"/>
              </a:lnSpc>
              <a:buClr>
                <a:srgbClr val="FE0032"/>
              </a:buClr>
              <a:buSzPct val="130000"/>
              <a:buFont typeface="Arial"/>
              <a:buChar char="•"/>
            </a:pPr>
            <a:r>
              <a:rPr lang="en-US" dirty="0"/>
              <a:t>S</a:t>
            </a:r>
            <a:r>
              <a:rPr lang="en-US" dirty="0" smtClean="0"/>
              <a:t>tability study for IT: correlation between movement seen by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BCAM </a:t>
            </a:r>
            <a:r>
              <a:rPr lang="en-US" dirty="0" smtClean="0"/>
              <a:t>(</a:t>
            </a:r>
            <a:r>
              <a:rPr lang="en-US" dirty="0" smtClean="0">
                <a:hlinkClick r:id="rId3"/>
              </a:rPr>
              <a:t>Pavol's talk</a:t>
            </a:r>
            <a:r>
              <a:rPr lang="en-US" dirty="0" smtClean="0"/>
              <a:t>) and tracker alignment under study</a:t>
            </a:r>
          </a:p>
          <a:p>
            <a:pPr marL="285750" indent="-285750">
              <a:lnSpc>
                <a:spcPct val="120000"/>
              </a:lnSpc>
              <a:buClr>
                <a:srgbClr val="FE0032"/>
              </a:buClr>
              <a:buSzPct val="130000"/>
              <a:buFont typeface="Arial"/>
              <a:buChar char="•"/>
            </a:pPr>
            <a:r>
              <a:rPr lang="en-US" dirty="0" smtClean="0"/>
              <a:t>Stability </a:t>
            </a:r>
            <a:r>
              <a:rPr lang="en-US" dirty="0"/>
              <a:t>study </a:t>
            </a:r>
            <a:r>
              <a:rPr lang="en-US" dirty="0" smtClean="0"/>
              <a:t>for </a:t>
            </a:r>
            <a:r>
              <a:rPr lang="en-US" dirty="0"/>
              <a:t>OT and </a:t>
            </a:r>
            <a:r>
              <a:rPr lang="en-US" dirty="0" smtClean="0"/>
              <a:t>TT: stability of alignment </a:t>
            </a:r>
            <a:br>
              <a:rPr lang="en-US" dirty="0" smtClean="0"/>
            </a:br>
            <a:r>
              <a:rPr lang="en-US" dirty="0" smtClean="0"/>
              <a:t>constants of the different elements</a:t>
            </a:r>
          </a:p>
          <a:p>
            <a:pPr>
              <a:lnSpc>
                <a:spcPct val="120000"/>
              </a:lnSpc>
            </a:pPr>
            <a:endParaRPr lang="en-US" sz="1100" dirty="0">
              <a:sym typeface="Wingdings"/>
            </a:endParaRPr>
          </a:p>
          <a:p>
            <a:pPr>
              <a:lnSpc>
                <a:spcPct val="120000"/>
              </a:lnSpc>
            </a:pPr>
            <a:r>
              <a:rPr lang="en-US" sz="2400" b="1" dirty="0">
                <a:solidFill>
                  <a:srgbClr val="B20225"/>
                </a:solidFill>
              </a:rPr>
              <a:t>Plans for 2016 data-taking</a:t>
            </a:r>
            <a:r>
              <a:rPr lang="en-US" sz="2000" b="1" dirty="0">
                <a:solidFill>
                  <a:srgbClr val="B20225"/>
                </a:solidFill>
              </a:rPr>
              <a:t/>
            </a:r>
            <a:br>
              <a:rPr lang="en-US" sz="2000" b="1" dirty="0">
                <a:solidFill>
                  <a:srgbClr val="B20225"/>
                </a:solidFill>
              </a:rPr>
            </a:br>
            <a:endParaRPr lang="en-US" sz="1050" b="1" dirty="0" smtClean="0">
              <a:solidFill>
                <a:srgbClr val="B20225"/>
              </a:solidFill>
            </a:endParaRPr>
          </a:p>
          <a:p>
            <a:pPr marL="285750" indent="-285750">
              <a:lnSpc>
                <a:spcPct val="120000"/>
              </a:lnSpc>
              <a:buClr>
                <a:srgbClr val="FE0032"/>
              </a:buClr>
              <a:buSzPct val="130000"/>
              <a:buFont typeface="Arial"/>
              <a:buChar char="•"/>
            </a:pPr>
            <a:r>
              <a:rPr lang="en-US" dirty="0" smtClean="0"/>
              <a:t>Detector </a:t>
            </a:r>
            <a:r>
              <a:rPr lang="en-US" dirty="0"/>
              <a:t>was opened and </a:t>
            </a:r>
            <a:r>
              <a:rPr lang="en-US" dirty="0" smtClean="0"/>
              <a:t>IT2C </a:t>
            </a:r>
            <a:r>
              <a:rPr lang="en-US" dirty="0"/>
              <a:t>box was moved </a:t>
            </a:r>
            <a:r>
              <a:rPr lang="en-US" dirty="0" smtClean="0"/>
              <a:t>(</a:t>
            </a:r>
            <a:r>
              <a:rPr lang="en-US" dirty="0" smtClean="0">
                <a:latin typeface="Times New Roman"/>
                <a:cs typeface="Times New Roman"/>
              </a:rPr>
              <a:t>~</a:t>
            </a:r>
            <a:r>
              <a:rPr lang="en-US" dirty="0" smtClean="0"/>
              <a:t>1mm in </a:t>
            </a:r>
            <a:r>
              <a:rPr lang="en-US" dirty="0" err="1" smtClean="0"/>
              <a:t>x,y</a:t>
            </a:r>
            <a:r>
              <a:rPr lang="en-US" dirty="0" smtClean="0"/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FE0032"/>
                </a:solidFill>
                <a:sym typeface="Wingdings"/>
              </a:rPr>
              <a:t></a:t>
            </a:r>
            <a:r>
              <a:rPr lang="en-US" dirty="0">
                <a:sym typeface="Wingdings"/>
              </a:rPr>
              <a:t> expect significant misalignment at the start</a:t>
            </a:r>
            <a:endParaRPr lang="en-US" dirty="0"/>
          </a:p>
          <a:p>
            <a:pPr marL="285750" indent="-285750">
              <a:lnSpc>
                <a:spcPct val="120000"/>
              </a:lnSpc>
              <a:buClr>
                <a:srgbClr val="FE0032"/>
              </a:buClr>
              <a:buSzPct val="130000"/>
              <a:buFont typeface="Arial"/>
              <a:buChar char="•"/>
            </a:pPr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alignment with big data-sample and  all degrees of </a:t>
            </a:r>
            <a:br>
              <a:rPr lang="en-US" dirty="0"/>
            </a:br>
            <a:r>
              <a:rPr lang="en-US" dirty="0"/>
              <a:t>freedom at the beginning of data-</a:t>
            </a:r>
            <a:r>
              <a:rPr lang="en-US" dirty="0" smtClean="0"/>
              <a:t>taking</a:t>
            </a:r>
          </a:p>
          <a:p>
            <a:pPr marL="285750" indent="-285750">
              <a:lnSpc>
                <a:spcPct val="120000"/>
              </a:lnSpc>
              <a:buClr>
                <a:srgbClr val="FE0032"/>
              </a:buClr>
              <a:buSzPct val="130000"/>
              <a:buFont typeface="Arial"/>
              <a:buChar char="•"/>
            </a:pPr>
            <a:r>
              <a:rPr lang="en-US" dirty="0" smtClean="0"/>
              <a:t>Alignment in y with magnet-off data</a:t>
            </a:r>
          </a:p>
          <a:p>
            <a:pPr marL="285750" indent="-285750">
              <a:lnSpc>
                <a:spcPct val="120000"/>
              </a:lnSpc>
              <a:buClr>
                <a:srgbClr val="FE0032"/>
              </a:buClr>
              <a:buSzPct val="130000"/>
              <a:buFont typeface="Arial"/>
              <a:buChar char="•"/>
            </a:pPr>
            <a:r>
              <a:rPr lang="en-US" dirty="0" smtClean="0"/>
              <a:t>Use D</a:t>
            </a:r>
            <a:r>
              <a:rPr lang="en-US" baseline="30000" dirty="0" smtClean="0"/>
              <a:t>0</a:t>
            </a:r>
            <a:r>
              <a:rPr lang="en-US" dirty="0" smtClean="0"/>
              <a:t> events plus high-momentum tracks (and possibly </a:t>
            </a:r>
            <a:r>
              <a:rPr lang="en-US" dirty="0"/>
              <a:t>J/</a:t>
            </a:r>
            <a:r>
              <a:rPr lang="en-US" dirty="0" err="1" smtClean="0"/>
              <a:t>Ψ</a:t>
            </a:r>
            <a:r>
              <a:rPr lang="en-US" dirty="0" smtClean="0"/>
              <a:t> events)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777075" y="1045577"/>
            <a:ext cx="23669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0000"/>
                </a:solidFill>
              </a:rPr>
              <a:t>IT1 A side X-coordinate </a:t>
            </a:r>
            <a:endParaRPr lang="en-US" sz="1600" b="1" dirty="0">
              <a:solidFill>
                <a:srgbClr val="0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819055" y="3330055"/>
            <a:ext cx="22803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0000"/>
                </a:solidFill>
              </a:rPr>
              <a:t>IT1 C side X-</a:t>
            </a:r>
            <a:r>
              <a:rPr lang="en-US" sz="1600" b="1" smtClean="0">
                <a:solidFill>
                  <a:srgbClr val="000000"/>
                </a:solidFill>
              </a:rPr>
              <a:t>coordinate s</a:t>
            </a:r>
            <a:endParaRPr lang="en-US" sz="16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8306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598"/>
            <a:ext cx="8229600" cy="883602"/>
          </a:xfrm>
        </p:spPr>
        <p:txBody>
          <a:bodyPr/>
          <a:lstStyle/>
          <a:p>
            <a:pPr algn="l"/>
            <a:r>
              <a:rPr lang="en-US" dirty="0" err="1" smtClean="0"/>
              <a:t>Muon</a:t>
            </a:r>
            <a:r>
              <a:rPr lang="en-US" dirty="0" smtClean="0"/>
              <a:t> alignment</a:t>
            </a:r>
            <a:endParaRPr lang="en-US" dirty="0"/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LHCb Week March 2016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 smtClean="0"/>
              <a:t>Claire Prouve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2967" y="679657"/>
            <a:ext cx="8900160" cy="5436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b="1" dirty="0">
              <a:solidFill>
                <a:srgbClr val="B20225"/>
              </a:solidFill>
            </a:endParaRPr>
          </a:p>
          <a:p>
            <a:r>
              <a:rPr lang="en-US" sz="2400" b="1" dirty="0" smtClean="0">
                <a:solidFill>
                  <a:srgbClr val="B20225"/>
                </a:solidFill>
              </a:rPr>
              <a:t>Work during WS</a:t>
            </a:r>
          </a:p>
          <a:p>
            <a:endParaRPr lang="en-US" sz="1100" b="1" dirty="0">
              <a:solidFill>
                <a:srgbClr val="B20225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No work necessary, alignment was already stable in 2015.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/>
            </a:r>
            <a:br>
              <a:rPr lang="en-US" dirty="0" smtClean="0">
                <a:solidFill>
                  <a:srgbClr val="000000"/>
                </a:solidFill>
              </a:rPr>
            </a:br>
            <a:endParaRPr lang="en-US" dirty="0">
              <a:solidFill>
                <a:srgbClr val="000000"/>
              </a:solidFill>
            </a:endParaRPr>
          </a:p>
          <a:p>
            <a:endParaRPr lang="en-US" sz="1000" dirty="0">
              <a:solidFill>
                <a:srgbClr val="000000"/>
              </a:solidFill>
            </a:endParaRPr>
          </a:p>
          <a:p>
            <a:r>
              <a:rPr lang="en-US" sz="2400" b="1" dirty="0">
                <a:solidFill>
                  <a:srgbClr val="B20225"/>
                </a:solidFill>
              </a:rPr>
              <a:t>Plans for 2016 data-taking</a:t>
            </a:r>
            <a:r>
              <a:rPr lang="en-US" sz="2000" b="1" dirty="0">
                <a:solidFill>
                  <a:srgbClr val="B20225"/>
                </a:solidFill>
              </a:rPr>
              <a:t/>
            </a:r>
            <a:br>
              <a:rPr lang="en-US" sz="2000" b="1" dirty="0">
                <a:solidFill>
                  <a:srgbClr val="B20225"/>
                </a:solidFill>
              </a:rPr>
            </a:br>
            <a:endParaRPr lang="en-US" sz="1050" b="1" dirty="0">
              <a:solidFill>
                <a:srgbClr val="B20225"/>
              </a:solidFill>
            </a:endParaRPr>
          </a:p>
          <a:p>
            <a:pPr marL="171450" indent="-171450">
              <a:lnSpc>
                <a:spcPct val="120000"/>
              </a:lnSpc>
              <a:buClr>
                <a:srgbClr val="FE0032"/>
              </a:buClr>
              <a:buSzPct val="130000"/>
              <a:buFont typeface="Arial"/>
              <a:buChar char="•"/>
            </a:pPr>
            <a:r>
              <a:rPr lang="en-US" dirty="0" err="1" smtClean="0"/>
              <a:t>Muon</a:t>
            </a:r>
            <a:r>
              <a:rPr lang="en-US" dirty="0" smtClean="0"/>
              <a:t> system was opened during WS</a:t>
            </a:r>
            <a:endParaRPr lang="en-US" dirty="0"/>
          </a:p>
          <a:p>
            <a:pPr marL="182563" indent="-182563">
              <a:lnSpc>
                <a:spcPct val="120000"/>
              </a:lnSpc>
              <a:buClr>
                <a:srgbClr val="FE0032"/>
              </a:buClr>
              <a:buSzPct val="130000"/>
              <a:buFont typeface="Arial"/>
              <a:buChar char="•"/>
            </a:pPr>
            <a:r>
              <a:rPr lang="en-US" dirty="0" smtClean="0"/>
              <a:t>misalignment in </a:t>
            </a:r>
            <a:r>
              <a:rPr lang="en-US" dirty="0" err="1" smtClean="0"/>
              <a:t>muon</a:t>
            </a:r>
            <a:r>
              <a:rPr lang="en-US" dirty="0" smtClean="0"/>
              <a:t> system can create asymmetry in </a:t>
            </a:r>
            <a:br>
              <a:rPr lang="en-US" dirty="0" smtClean="0"/>
            </a:br>
            <a:r>
              <a:rPr lang="en-US" dirty="0" smtClean="0"/>
              <a:t>L0Muon</a:t>
            </a:r>
          </a:p>
          <a:p>
            <a:pPr>
              <a:lnSpc>
                <a:spcPct val="120000"/>
              </a:lnSpc>
              <a:buClr>
                <a:srgbClr val="FE0032"/>
              </a:buClr>
              <a:buSzPct val="130000"/>
            </a:pPr>
            <a:r>
              <a:rPr lang="en-US" dirty="0" smtClean="0">
                <a:solidFill>
                  <a:srgbClr val="FE0032"/>
                </a:solidFill>
                <a:sym typeface="Wingdings"/>
              </a:rPr>
              <a:t></a:t>
            </a:r>
            <a:r>
              <a:rPr lang="en-US" dirty="0" smtClean="0">
                <a:sym typeface="Wingdings"/>
              </a:rPr>
              <a:t> initial alignment needed</a:t>
            </a:r>
          </a:p>
          <a:p>
            <a:pPr marL="800100" lvl="1" indent="-342900">
              <a:lnSpc>
                <a:spcPct val="120000"/>
              </a:lnSpc>
              <a:buClr>
                <a:srgbClr val="FE0032"/>
              </a:buClr>
              <a:buSzPct val="130000"/>
              <a:buAutoNum type="arabicPeriod"/>
            </a:pPr>
            <a:r>
              <a:rPr lang="en-US" dirty="0" smtClean="0">
                <a:sym typeface="Wingdings"/>
              </a:rPr>
              <a:t>software alignment</a:t>
            </a:r>
          </a:p>
          <a:p>
            <a:pPr marL="800100" lvl="1" indent="-342900">
              <a:lnSpc>
                <a:spcPct val="120000"/>
              </a:lnSpc>
              <a:buClr>
                <a:srgbClr val="FE0032"/>
              </a:buClr>
              <a:buSzPct val="130000"/>
              <a:buAutoNum type="arabicPeriod"/>
            </a:pPr>
            <a:r>
              <a:rPr lang="en-US" dirty="0">
                <a:sym typeface="Wingdings"/>
              </a:rPr>
              <a:t>i</a:t>
            </a:r>
            <a:r>
              <a:rPr lang="en-US" dirty="0" smtClean="0">
                <a:sym typeface="Wingdings"/>
              </a:rPr>
              <a:t>f misalignment is big move the chambers </a:t>
            </a:r>
            <a:br>
              <a:rPr lang="en-US" dirty="0" smtClean="0">
                <a:sym typeface="Wingdings"/>
              </a:rPr>
            </a:br>
            <a:r>
              <a:rPr lang="en-US" dirty="0" smtClean="0">
                <a:sym typeface="Wingdings"/>
              </a:rPr>
              <a:t>mechanically and perform new alignment</a:t>
            </a:r>
          </a:p>
          <a:p>
            <a:pPr marL="800100" lvl="1" indent="-342900">
              <a:lnSpc>
                <a:spcPct val="120000"/>
              </a:lnSpc>
              <a:buClr>
                <a:srgbClr val="FE0032"/>
              </a:buClr>
              <a:buSzPct val="130000"/>
              <a:buAutoNum type="arabicPeriod"/>
            </a:pPr>
            <a:r>
              <a:rPr lang="en-US" dirty="0" smtClean="0">
                <a:sym typeface="Wingdings"/>
              </a:rPr>
              <a:t>produce new LUT for L0Muon</a:t>
            </a:r>
            <a:endParaRPr lang="en-US" dirty="0">
              <a:sym typeface="Wingdings"/>
            </a:endParaRPr>
          </a:p>
          <a:p>
            <a:pPr marL="285750" lvl="1" indent="-285750">
              <a:lnSpc>
                <a:spcPct val="120000"/>
              </a:lnSpc>
              <a:buClr>
                <a:srgbClr val="FE0032"/>
              </a:buClr>
              <a:buSzPct val="130000"/>
              <a:buFont typeface="Arial"/>
              <a:buChar char="•"/>
            </a:pPr>
            <a:r>
              <a:rPr lang="en-US" dirty="0" smtClean="0">
                <a:sym typeface="Wingdings"/>
              </a:rPr>
              <a:t>Run in monitoring mode</a:t>
            </a:r>
          </a:p>
        </p:txBody>
      </p:sp>
      <p:pic>
        <p:nvPicPr>
          <p:cNvPr id="6" name="Picture 5" descr="MuonStability_Ty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394036" y="3663589"/>
            <a:ext cx="2209263" cy="3262115"/>
          </a:xfrm>
          <a:prstGeom prst="rect">
            <a:avLst/>
          </a:prstGeom>
        </p:spPr>
      </p:pic>
      <p:pic>
        <p:nvPicPr>
          <p:cNvPr id="8" name="Picture 7" descr="MuonStability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382065" y="1350111"/>
            <a:ext cx="2218930" cy="327638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 rot="860243">
            <a:off x="7604508" y="208530"/>
            <a:ext cx="17015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00FF"/>
                </a:solidFill>
              </a:rPr>
              <a:t>Silvia,</a:t>
            </a:r>
          </a:p>
          <a:p>
            <a:r>
              <a:rPr lang="en-US" sz="2000" b="1" dirty="0" err="1" smtClean="0">
                <a:solidFill>
                  <a:srgbClr val="0000FF"/>
                </a:solidFill>
              </a:rPr>
              <a:t>Stefania</a:t>
            </a:r>
            <a:endParaRPr lang="en-US" sz="2000" b="1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7066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598"/>
            <a:ext cx="8229600" cy="883602"/>
          </a:xfrm>
        </p:spPr>
        <p:txBody>
          <a:bodyPr/>
          <a:lstStyle/>
          <a:p>
            <a:pPr algn="l"/>
            <a:r>
              <a:rPr lang="en-US" dirty="0" smtClean="0"/>
              <a:t>RICH Mirror Alignment (1/3)</a:t>
            </a:r>
            <a:endParaRPr lang="en-US" dirty="0"/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LHCb Week March 2016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 smtClean="0"/>
              <a:t>Claire Prouve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3897" y="844043"/>
            <a:ext cx="8900160" cy="5992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B20225"/>
                </a:solidFill>
              </a:rPr>
              <a:t>Work during WS</a:t>
            </a:r>
          </a:p>
          <a:p>
            <a:endParaRPr lang="en-US" sz="1100" b="1" dirty="0" smtClean="0">
              <a:solidFill>
                <a:srgbClr val="B20225"/>
              </a:solidFill>
            </a:endParaRPr>
          </a:p>
          <a:p>
            <a:r>
              <a:rPr lang="en-US" sz="2200" b="1" dirty="0" smtClean="0"/>
              <a:t>Studies on increase of speed</a:t>
            </a:r>
            <a:endParaRPr lang="en-US" sz="2200" b="1" dirty="0"/>
          </a:p>
          <a:p>
            <a:pPr>
              <a:lnSpc>
                <a:spcPct val="110000"/>
              </a:lnSpc>
            </a:pPr>
            <a:r>
              <a:rPr lang="en-US" u="sng" dirty="0" smtClean="0">
                <a:solidFill>
                  <a:srgbClr val="000000"/>
                </a:solidFill>
              </a:rPr>
              <a:t>1. Magnification coefficients:</a:t>
            </a:r>
          </a:p>
          <a:p>
            <a:pPr marL="285750" indent="-285750">
              <a:lnSpc>
                <a:spcPct val="110000"/>
              </a:lnSpc>
              <a:buClr>
                <a:srgbClr val="FE0032"/>
              </a:buClr>
              <a:buSzPct val="130000"/>
              <a:buFont typeface="Arial"/>
              <a:buChar char="•"/>
            </a:pPr>
            <a:r>
              <a:rPr lang="en-US" dirty="0"/>
              <a:t>translate the misalignment-on-the-detector-plane into actual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mirror </a:t>
            </a:r>
            <a:r>
              <a:rPr lang="en-US" dirty="0"/>
              <a:t>tilts </a:t>
            </a:r>
          </a:p>
          <a:p>
            <a:pPr marL="285750" indent="-285750">
              <a:lnSpc>
                <a:spcPct val="110000"/>
              </a:lnSpc>
              <a:buClr>
                <a:srgbClr val="FE0032"/>
              </a:buClr>
              <a:buSzPct val="130000"/>
              <a:buFont typeface="Arial"/>
              <a:buChar char="•"/>
            </a:pPr>
            <a:r>
              <a:rPr lang="en-US" dirty="0"/>
              <a:t>Previously calculated for every alignment </a:t>
            </a:r>
            <a:r>
              <a:rPr lang="en-US" dirty="0" smtClean="0"/>
              <a:t>for </a:t>
            </a:r>
            <a:r>
              <a:rPr lang="en-US" dirty="0"/>
              <a:t>each iteration on data</a:t>
            </a:r>
          </a:p>
          <a:p>
            <a:pPr marL="285750" indent="-285750">
              <a:lnSpc>
                <a:spcPct val="110000"/>
              </a:lnSpc>
              <a:buClr>
                <a:srgbClr val="FE0032"/>
              </a:buClr>
              <a:buSzPct val="130000"/>
              <a:buFont typeface="Arial"/>
              <a:buChar char="•"/>
            </a:pPr>
            <a:r>
              <a:rPr lang="en-US" dirty="0" smtClean="0"/>
              <a:t>Tested using the same </a:t>
            </a:r>
            <a:r>
              <a:rPr lang="en-US" dirty="0"/>
              <a:t>set for </a:t>
            </a:r>
            <a:r>
              <a:rPr lang="en-US" dirty="0" smtClean="0"/>
              <a:t>all alignments </a:t>
            </a:r>
            <a:r>
              <a:rPr lang="en-US" dirty="0"/>
              <a:t>and all iterations</a:t>
            </a:r>
          </a:p>
          <a:p>
            <a:pPr marL="285750" indent="-285750">
              <a:lnSpc>
                <a:spcPct val="110000"/>
              </a:lnSpc>
              <a:buClr>
                <a:srgbClr val="FE0032"/>
              </a:buClr>
              <a:buSzPct val="130000"/>
              <a:buFont typeface="Wingdings" charset="0"/>
              <a:buChar char="è"/>
            </a:pPr>
            <a:r>
              <a:rPr lang="en-US" dirty="0" smtClean="0">
                <a:sym typeface="Wingdings"/>
              </a:rPr>
              <a:t>No </a:t>
            </a:r>
            <a:r>
              <a:rPr lang="en-US" dirty="0">
                <a:sym typeface="Wingdings"/>
              </a:rPr>
              <a:t>significant difference in </a:t>
            </a:r>
            <a:r>
              <a:rPr lang="en-US" dirty="0" smtClean="0">
                <a:sym typeface="Wingdings"/>
              </a:rPr>
              <a:t>resulting mirror </a:t>
            </a:r>
            <a:r>
              <a:rPr lang="en-US" dirty="0">
                <a:sym typeface="Wingdings"/>
              </a:rPr>
              <a:t>tilts and </a:t>
            </a:r>
            <a:r>
              <a:rPr lang="en-US" dirty="0" smtClean="0">
                <a:sym typeface="Wingdings"/>
              </a:rPr>
              <a:t/>
            </a:r>
            <a:br>
              <a:rPr lang="en-US" dirty="0" smtClean="0">
                <a:sym typeface="Wingdings"/>
              </a:rPr>
            </a:br>
            <a:r>
              <a:rPr lang="en-US" dirty="0" smtClean="0">
                <a:sym typeface="Wingdings"/>
              </a:rPr>
              <a:t> </a:t>
            </a:r>
            <a:r>
              <a:rPr lang="en-US" b="1" dirty="0" smtClean="0">
                <a:sym typeface="Wingdings"/>
              </a:rPr>
              <a:t>procedure </a:t>
            </a:r>
            <a:r>
              <a:rPr lang="en-US" b="1" dirty="0">
                <a:sym typeface="Wingdings"/>
              </a:rPr>
              <a:t>9 times faster!!</a:t>
            </a:r>
            <a:r>
              <a:rPr lang="en-US" b="1" dirty="0" smtClean="0">
                <a:sym typeface="Wingdings"/>
              </a:rPr>
              <a:t>!</a:t>
            </a:r>
            <a:endParaRPr lang="en-US" dirty="0" smtClean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  <a:sym typeface="Wingdings"/>
            </a:endParaRPr>
          </a:p>
          <a:p>
            <a:pPr>
              <a:buClr>
                <a:srgbClr val="FE0032"/>
              </a:buClr>
            </a:pPr>
            <a:endParaRPr lang="en-US" sz="1100" dirty="0">
              <a:solidFill>
                <a:srgbClr val="000000"/>
              </a:solidFill>
              <a:sym typeface="Wingdings"/>
            </a:endParaRPr>
          </a:p>
          <a:p>
            <a:pPr>
              <a:buClr>
                <a:srgbClr val="FE0032"/>
              </a:buClr>
            </a:pPr>
            <a:r>
              <a:rPr lang="en-US" u="sng" dirty="0" smtClean="0">
                <a:solidFill>
                  <a:srgbClr val="000000"/>
                </a:solidFill>
              </a:rPr>
              <a:t>2. New </a:t>
            </a:r>
            <a:r>
              <a:rPr lang="en-US" u="sng" dirty="0">
                <a:solidFill>
                  <a:srgbClr val="000000"/>
                </a:solidFill>
              </a:rPr>
              <a:t>method for fitting histograms:</a:t>
            </a:r>
          </a:p>
          <a:p>
            <a:pPr marL="285750" indent="-285750">
              <a:buClr>
                <a:srgbClr val="FE0032"/>
              </a:buClr>
              <a:buSzPct val="130000"/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</a:rPr>
              <a:t>use same Gaussian width for each slice in phi</a:t>
            </a:r>
          </a:p>
          <a:p>
            <a:pPr marL="285750" indent="-285750">
              <a:buClr>
                <a:srgbClr val="FE0032"/>
              </a:buClr>
              <a:buFont typeface="Wingdings" charset="0"/>
              <a:buChar char="è"/>
            </a:pPr>
            <a:r>
              <a:rPr lang="en-US" dirty="0">
                <a:solidFill>
                  <a:srgbClr val="000000"/>
                </a:solidFill>
                <a:sym typeface="Wingdings"/>
              </a:rPr>
              <a:t>Same resulting mirror-tilts and </a:t>
            </a:r>
            <a:r>
              <a:rPr lang="en-US" b="1" dirty="0">
                <a:solidFill>
                  <a:srgbClr val="000000"/>
                </a:solidFill>
              </a:rPr>
              <a:t>3 times faster</a:t>
            </a:r>
          </a:p>
          <a:p>
            <a:pPr>
              <a:buClr>
                <a:srgbClr val="FE0032"/>
              </a:buClr>
            </a:pPr>
            <a:endParaRPr lang="en-US" sz="1100" dirty="0" smtClean="0">
              <a:solidFill>
                <a:srgbClr val="000000"/>
              </a:solidFill>
              <a:sym typeface="Wingdings"/>
            </a:endParaRPr>
          </a:p>
          <a:p>
            <a:endParaRPr lang="en-US" sz="1100" dirty="0" smtClean="0">
              <a:solidFill>
                <a:srgbClr val="000000"/>
              </a:solidFill>
              <a:sym typeface="Wingdings"/>
            </a:endParaRPr>
          </a:p>
          <a:p>
            <a:pPr>
              <a:lnSpc>
                <a:spcPct val="120000"/>
              </a:lnSpc>
            </a:pPr>
            <a:r>
              <a:rPr lang="en-US" u="sng" dirty="0" smtClean="0">
                <a:solidFill>
                  <a:srgbClr val="000000"/>
                </a:solidFill>
              </a:rPr>
              <a:t>3. New </a:t>
            </a:r>
            <a:r>
              <a:rPr lang="en-US" u="sng" dirty="0">
                <a:solidFill>
                  <a:srgbClr val="000000"/>
                </a:solidFill>
              </a:rPr>
              <a:t>method for determining individual mirror misalignments:</a:t>
            </a:r>
          </a:p>
          <a:p>
            <a:pPr marL="285750" indent="-285750">
              <a:lnSpc>
                <a:spcPct val="120000"/>
              </a:lnSpc>
              <a:buClr>
                <a:srgbClr val="FE0032"/>
              </a:buClr>
              <a:buSzPct val="130000"/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</a:rPr>
              <a:t>No more fixed </a:t>
            </a:r>
            <a:r>
              <a:rPr lang="en-US" dirty="0" smtClean="0">
                <a:solidFill>
                  <a:srgbClr val="000000"/>
                </a:solidFill>
              </a:rPr>
              <a:t>mirrors + align all mirrors at the same time</a:t>
            </a:r>
            <a:endParaRPr lang="en-US" dirty="0">
              <a:solidFill>
                <a:srgbClr val="000000"/>
              </a:solidFill>
            </a:endParaRPr>
          </a:p>
          <a:p>
            <a:pPr marL="285750" indent="-285750">
              <a:lnSpc>
                <a:spcPct val="120000"/>
              </a:lnSpc>
              <a:buClr>
                <a:srgbClr val="FE0032"/>
              </a:buClr>
              <a:buFont typeface="Wingdings" charset="0"/>
              <a:buChar char="è"/>
            </a:pPr>
            <a:r>
              <a:rPr lang="en-US" b="1" smtClean="0">
                <a:solidFill>
                  <a:srgbClr val="000000"/>
                </a:solidFill>
                <a:sym typeface="Wingdings"/>
              </a:rPr>
              <a:t>Fewer </a:t>
            </a:r>
            <a:r>
              <a:rPr lang="en-US" b="1" dirty="0">
                <a:solidFill>
                  <a:srgbClr val="000000"/>
                </a:solidFill>
                <a:sym typeface="Wingdings"/>
              </a:rPr>
              <a:t>iterations needed</a:t>
            </a:r>
            <a:r>
              <a:rPr lang="en-US" dirty="0">
                <a:solidFill>
                  <a:srgbClr val="000000"/>
                </a:solidFill>
                <a:sym typeface="Wingdings"/>
              </a:rPr>
              <a:t> obtaining the </a:t>
            </a:r>
            <a:r>
              <a:rPr lang="en-US" dirty="0" smtClean="0">
                <a:solidFill>
                  <a:srgbClr val="000000"/>
                </a:solidFill>
                <a:sym typeface="Wingdings"/>
              </a:rPr>
              <a:t>same </a:t>
            </a:r>
            <a:r>
              <a:rPr lang="en-US" dirty="0">
                <a:solidFill>
                  <a:srgbClr val="000000"/>
                </a:solidFill>
                <a:sym typeface="Wingdings"/>
              </a:rPr>
              <a:t>Cherenkov angle resolution.</a:t>
            </a:r>
          </a:p>
          <a:p>
            <a:endParaRPr lang="en-US" dirty="0">
              <a:solidFill>
                <a:srgbClr val="000000"/>
              </a:solidFill>
              <a:sym typeface="Wingdings"/>
            </a:endParaRPr>
          </a:p>
        </p:txBody>
      </p:sp>
      <p:pic>
        <p:nvPicPr>
          <p:cNvPr id="8" name="Picture 7" descr="Screen Shot 2015-07-09 at 14.56.44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95"/>
          <a:stretch/>
        </p:blipFill>
        <p:spPr>
          <a:xfrm>
            <a:off x="6823655" y="1304036"/>
            <a:ext cx="2063345" cy="234066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717271" y="2099382"/>
            <a:ext cx="3462979" cy="274092"/>
          </a:xfrm>
          <a:prstGeom prst="rect">
            <a:avLst/>
          </a:prstGeom>
          <a:noFill/>
          <a:ln w="28575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57200" y="2416576"/>
            <a:ext cx="1068704" cy="274092"/>
          </a:xfrm>
          <a:prstGeom prst="rect">
            <a:avLst/>
          </a:prstGeom>
          <a:noFill/>
          <a:ln w="28575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Elbow Connector 9"/>
          <p:cNvCxnSpPr/>
          <p:nvPr/>
        </p:nvCxnSpPr>
        <p:spPr>
          <a:xfrm flipV="1">
            <a:off x="4932294" y="1676328"/>
            <a:ext cx="2744199" cy="423054"/>
          </a:xfrm>
          <a:prstGeom prst="bentConnector3">
            <a:avLst>
              <a:gd name="adj1" fmla="val -162"/>
            </a:avLst>
          </a:prstGeom>
          <a:ln w="28575" cmpd="sng"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 flipV="1">
            <a:off x="1533171" y="2267194"/>
            <a:ext cx="6880270" cy="278094"/>
          </a:xfrm>
          <a:prstGeom prst="bentConnector3">
            <a:avLst>
              <a:gd name="adj1" fmla="val 80508"/>
            </a:avLst>
          </a:prstGeom>
          <a:ln w="28575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 rot="860243">
            <a:off x="7897576" y="194857"/>
            <a:ext cx="17015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00FF"/>
                </a:solidFill>
              </a:rPr>
              <a:t>Anatoly,</a:t>
            </a:r>
          </a:p>
          <a:p>
            <a:r>
              <a:rPr lang="en-US" sz="2000" b="1" dirty="0" smtClean="0">
                <a:solidFill>
                  <a:srgbClr val="0000FF"/>
                </a:solidFill>
              </a:rPr>
              <a:t>Claire, </a:t>
            </a:r>
          </a:p>
          <a:p>
            <a:r>
              <a:rPr lang="en-US" sz="2000" b="1" dirty="0" err="1" smtClean="0">
                <a:solidFill>
                  <a:srgbClr val="0000FF"/>
                </a:solidFill>
              </a:rPr>
              <a:t>Paras</a:t>
            </a:r>
            <a:endParaRPr lang="en-US" sz="2000" b="1" dirty="0" smtClean="0">
              <a:solidFill>
                <a:srgbClr val="0000FF"/>
              </a:solidFill>
            </a:endParaRPr>
          </a:p>
        </p:txBody>
      </p:sp>
      <p:pic>
        <p:nvPicPr>
          <p:cNvPr id="32" name="Picture 31" descr="dThetavphiRec0303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3" b="9412"/>
          <a:stretch/>
        </p:blipFill>
        <p:spPr>
          <a:xfrm>
            <a:off x="6886066" y="4105950"/>
            <a:ext cx="2299639" cy="1449308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 rot="16200000">
            <a:off x="6443760" y="4401814"/>
            <a:ext cx="7953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err="1" smtClean="0"/>
              <a:t>Δθ</a:t>
            </a:r>
            <a:r>
              <a:rPr lang="en-US" sz="1100" b="1" dirty="0" smtClean="0"/>
              <a:t>/ </a:t>
            </a:r>
            <a:r>
              <a:rPr lang="en-US" sz="1100" b="1" dirty="0" err="1" smtClean="0"/>
              <a:t>mrads</a:t>
            </a:r>
            <a:endParaRPr lang="en-US" sz="11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7954343" y="5415572"/>
            <a:ext cx="14231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err="1" smtClean="0"/>
              <a:t>Φ</a:t>
            </a:r>
            <a:r>
              <a:rPr lang="en-US" sz="1100" b="1" dirty="0" smtClean="0"/>
              <a:t> angle/ rad</a:t>
            </a: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20706407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20934</TotalTime>
  <Words>815</Words>
  <Application>Microsoft Macintosh PowerPoint</Application>
  <PresentationFormat>On-screen Show (4:3)</PresentationFormat>
  <Paragraphs>290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PowerPoint Presentation</vt:lpstr>
      <vt:lpstr>Overview alignments</vt:lpstr>
      <vt:lpstr>Overview calibrations</vt:lpstr>
      <vt:lpstr>VELO alignment (1/2)</vt:lpstr>
      <vt:lpstr>VELO alignment (2/2)</vt:lpstr>
      <vt:lpstr>Tracker alignment</vt:lpstr>
      <vt:lpstr>Tracker alignment</vt:lpstr>
      <vt:lpstr>Muon alignment</vt:lpstr>
      <vt:lpstr>RICH Mirror Alignment (1/3)</vt:lpstr>
      <vt:lpstr>RICH Mirror Alignment (2/2)</vt:lpstr>
      <vt:lpstr>RICH Mirror Alignment (3/3)</vt:lpstr>
      <vt:lpstr>OT global t0 calibration</vt:lpstr>
      <vt:lpstr>RICH calibrations</vt:lpstr>
      <vt:lpstr>Calorimeter calibrations</vt:lpstr>
      <vt:lpstr>π0 calibration</vt:lpstr>
      <vt:lpstr>Monitoring and Alarms</vt:lpstr>
      <vt:lpstr>Conclusion</vt:lpstr>
    </vt:vector>
  </TitlesOfParts>
  <Company>Particle Physics Research Group, School of Physics, University of Bristol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Claire Prouve</dc:creator>
  <cp:lastModifiedBy>Claire Prouve</cp:lastModifiedBy>
  <cp:revision>1555</cp:revision>
  <cp:lastPrinted>2016-01-03T10:46:56Z</cp:lastPrinted>
  <dcterms:created xsi:type="dcterms:W3CDTF">2013-12-05T15:25:25Z</dcterms:created>
  <dcterms:modified xsi:type="dcterms:W3CDTF">2016-03-09T09:36:01Z</dcterms:modified>
</cp:coreProperties>
</file>