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285" r:id="rId4"/>
    <p:sldId id="270" r:id="rId5"/>
    <p:sldId id="279" r:id="rId6"/>
    <p:sldId id="280" r:id="rId7"/>
    <p:sldId id="272" r:id="rId8"/>
    <p:sldId id="289" r:id="rId9"/>
    <p:sldId id="282" r:id="rId10"/>
    <p:sldId id="284" r:id="rId11"/>
    <p:sldId id="287" r:id="rId12"/>
    <p:sldId id="290" r:id="rId13"/>
    <p:sldId id="294" r:id="rId14"/>
    <p:sldId id="286" r:id="rId15"/>
    <p:sldId id="264" r:id="rId16"/>
    <p:sldId id="265" r:id="rId17"/>
    <p:sldId id="266" r:id="rId18"/>
    <p:sldId id="267" r:id="rId19"/>
    <p:sldId id="273" r:id="rId20"/>
    <p:sldId id="293" r:id="rId21"/>
    <p:sldId id="29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FFFF"/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03" d="100"/>
          <a:sy n="103" d="100"/>
        </p:scale>
        <p:origin x="-1136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E155C-89BC-C34E-A131-B23D7353AC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E155C-89BC-C34E-A131-B23D7353AC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E155C-89BC-C34E-A131-B23D7353AC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E155C-89BC-C34E-A131-B23D7353AC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363192/contributions/1776751/attachments/1205347/%201756191/AlignmentWithZ0_2015.pdf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ndico.cern.ch/event/502835/contributions/2192756/attachments/1285356/1911530/MuonAlignment_PPTS_6June2016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hyperlink" Target="https://lbrich.cern.ch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indico.cern.ch/event/496903/contributions/1176053/attachments/1240767/1824500/AC_Claire_March2016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ndico.cern.ch/event/480179/contributions/2262365/attachments/1319101/1977649/Impact_on_physics_of_VELO_misalignment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indico.cern.ch/event/532146/contributions/2196081/attachments/1296565/1933697/LHCbAlignment_June2016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363192/contributions/1776751/attachments/1205347/%201756191/AlignmentWithZ0_2015.pdf" TargetMode="External"/><Relationship Id="rId4" Type="http://schemas.openxmlformats.org/officeDocument/2006/relationships/hyperlink" Target="https://indico.cern.ch/event/505995/contributions/2268377/attachments/1320161/1979492/sfarry.pdf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485525/contributions/1995147/attachments/1225518/1793819/presBCAM.pdf" TargetMode="External"/><Relationship Id="rId4" Type="http://schemas.openxmlformats.org/officeDocument/2006/relationships/hyperlink" Target="https://indico.cern.ch/event/363192/contributions/1776751/attachments/1205347/%201756191/AlignmentWithZ0_2015.pdf" TargetMode="External"/><Relationship Id="rId5" Type="http://schemas.openxmlformats.org/officeDocument/2006/relationships/hyperlink" Target="https://indico.cern.ch/event/505995/contributions/2265372/attachments/1320166/1979516/Rasnik_AU_ForTandAGroup_4Aug2016.pdf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ndico.cern.ch/event/496903/contributions/1176053/attachments/1240767/1824500/AC_Claire_March201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2560" y="3917111"/>
            <a:ext cx="8800397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14</a:t>
            </a:r>
            <a:r>
              <a:rPr lang="en-US" sz="2000" b="1" dirty="0" smtClean="0">
                <a:solidFill>
                  <a:schemeClr val="bg1"/>
                </a:solidFill>
              </a:rPr>
              <a:t>/</a:t>
            </a:r>
            <a:r>
              <a:rPr lang="en-US" sz="2000" b="1" dirty="0" smtClean="0">
                <a:solidFill>
                  <a:schemeClr val="bg1"/>
                </a:solidFill>
              </a:rPr>
              <a:t>09/2016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	  Claire Prouve  -  University of Bristol			   	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Alignment and Calibration report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600" y="4295894"/>
            <a:ext cx="79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n behalf of the Alignment &amp; Calibration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600" y="6319520"/>
            <a:ext cx="9926320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Rich2_allin1_ne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7"/>
          <a:stretch/>
        </p:blipFill>
        <p:spPr>
          <a:xfrm>
            <a:off x="-102632" y="3872464"/>
            <a:ext cx="4074415" cy="2662347"/>
          </a:xfrm>
          <a:prstGeom prst="rect">
            <a:avLst/>
          </a:prstGeom>
        </p:spPr>
      </p:pic>
      <p:pic>
        <p:nvPicPr>
          <p:cNvPr id="24" name="Picture 23" descr="Rich2_allin1_ne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8"/>
          <a:stretch/>
        </p:blipFill>
        <p:spPr>
          <a:xfrm>
            <a:off x="-102632" y="1102405"/>
            <a:ext cx="4053448" cy="26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Rich2_allin1_new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3"/>
          <a:stretch/>
        </p:blipFill>
        <p:spPr>
          <a:xfrm>
            <a:off x="3796868" y="3872463"/>
            <a:ext cx="4062867" cy="2662347"/>
          </a:xfrm>
          <a:prstGeom prst="rect">
            <a:avLst/>
          </a:prstGeom>
        </p:spPr>
      </p:pic>
      <p:pic>
        <p:nvPicPr>
          <p:cNvPr id="23" name="Picture 22" descr="Rich2_allin1_new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389"/>
          <a:stretch/>
        </p:blipFill>
        <p:spPr>
          <a:xfrm>
            <a:off x="3782817" y="1102404"/>
            <a:ext cx="4071525" cy="2664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0845" y="3676413"/>
            <a:ext cx="326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RICH2 secondary mirrors in y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87612" y="3674970"/>
            <a:ext cx="325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RICH2 secondary mirrors in z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1558" y="897826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RICH2 primary mirrors in y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76951" y="897826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RICH2 primary mirrors in z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59022" y="3926054"/>
            <a:ext cx="1669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 I:</a:t>
            </a:r>
          </a:p>
          <a:p>
            <a:r>
              <a:rPr lang="en-US" sz="2400" dirty="0" smtClean="0"/>
              <a:t>0.68 </a:t>
            </a:r>
            <a:r>
              <a:rPr lang="en-US" sz="2400" dirty="0" err="1" smtClean="0"/>
              <a:t>mrad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Run II:</a:t>
            </a:r>
          </a:p>
          <a:p>
            <a:r>
              <a:rPr lang="en-US" sz="2400" b="1" dirty="0" smtClean="0"/>
              <a:t>0.66 </a:t>
            </a:r>
            <a:r>
              <a:rPr lang="en-US" sz="2400" b="1" dirty="0" err="1" smtClean="0"/>
              <a:t>mrad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59022" y="1297936"/>
            <a:ext cx="1484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Well within required precision!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413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Rich1_allin1_ne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"/>
          <a:stretch/>
        </p:blipFill>
        <p:spPr>
          <a:xfrm>
            <a:off x="-96709" y="3887570"/>
            <a:ext cx="4075328" cy="2664000"/>
          </a:xfrm>
          <a:prstGeom prst="rect">
            <a:avLst/>
          </a:prstGeom>
        </p:spPr>
      </p:pic>
      <p:pic>
        <p:nvPicPr>
          <p:cNvPr id="20" name="Picture 19" descr="Rich1_allin1_ne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"/>
          <a:stretch/>
        </p:blipFill>
        <p:spPr>
          <a:xfrm>
            <a:off x="3799013" y="3891106"/>
            <a:ext cx="4075327" cy="2664000"/>
          </a:xfrm>
          <a:prstGeom prst="rect">
            <a:avLst/>
          </a:prstGeom>
        </p:spPr>
      </p:pic>
      <p:pic>
        <p:nvPicPr>
          <p:cNvPr id="29" name="Picture 28" descr="Rich1_allin1_new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4"/>
          <a:stretch/>
        </p:blipFill>
        <p:spPr>
          <a:xfrm>
            <a:off x="3799013" y="1117618"/>
            <a:ext cx="4083608" cy="2664000"/>
          </a:xfrm>
          <a:prstGeom prst="rect">
            <a:avLst/>
          </a:prstGeom>
        </p:spPr>
      </p:pic>
      <p:pic>
        <p:nvPicPr>
          <p:cNvPr id="30" name="Picture 29" descr="Rich1_allin1_new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8"/>
          <a:stretch/>
        </p:blipFill>
        <p:spPr>
          <a:xfrm>
            <a:off x="-96709" y="1117618"/>
            <a:ext cx="4074474" cy="26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332" y="3689241"/>
            <a:ext cx="324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secondary mirrors in y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87612" y="3687798"/>
            <a:ext cx="326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secondary mirrors in z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4387" y="910654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primary mirrors in y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76951" y="910654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primary mirrors in z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602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Rich1_allin1_ne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"/>
          <a:stretch/>
        </p:blipFill>
        <p:spPr>
          <a:xfrm>
            <a:off x="-96709" y="3887570"/>
            <a:ext cx="4075328" cy="2664000"/>
          </a:xfrm>
          <a:prstGeom prst="rect">
            <a:avLst/>
          </a:prstGeom>
        </p:spPr>
      </p:pic>
      <p:pic>
        <p:nvPicPr>
          <p:cNvPr id="20" name="Picture 19" descr="Rich1_allin1_ne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"/>
          <a:stretch/>
        </p:blipFill>
        <p:spPr>
          <a:xfrm>
            <a:off x="3799013" y="3891106"/>
            <a:ext cx="4075327" cy="2664000"/>
          </a:xfrm>
          <a:prstGeom prst="rect">
            <a:avLst/>
          </a:prstGeom>
        </p:spPr>
      </p:pic>
      <p:pic>
        <p:nvPicPr>
          <p:cNvPr id="29" name="Picture 28" descr="Rich1_allin1_new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4"/>
          <a:stretch/>
        </p:blipFill>
        <p:spPr>
          <a:xfrm>
            <a:off x="3799013" y="1117618"/>
            <a:ext cx="4083608" cy="2664000"/>
          </a:xfrm>
          <a:prstGeom prst="rect">
            <a:avLst/>
          </a:prstGeom>
        </p:spPr>
      </p:pic>
      <p:pic>
        <p:nvPicPr>
          <p:cNvPr id="30" name="Picture 29" descr="Rich1_allin1_new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8"/>
          <a:stretch/>
        </p:blipFill>
        <p:spPr>
          <a:xfrm>
            <a:off x="-96709" y="1117618"/>
            <a:ext cx="4074474" cy="26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332" y="3689241"/>
            <a:ext cx="324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secondary mirrors in y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87612" y="3687798"/>
            <a:ext cx="326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secondary mirrors in z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4387" y="910654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primary mirrors in y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76951" y="910654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RICH1 primary mirrors in z</a:t>
            </a:r>
            <a:endParaRPr lang="en-US" sz="2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08915" y="1297936"/>
            <a:ext cx="0" cy="492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72188" y="1297936"/>
            <a:ext cx="0" cy="492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07439" y="1293723"/>
            <a:ext cx="0" cy="492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77927" y="1319873"/>
            <a:ext cx="0" cy="492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3059" y="5704132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0180" y="5704132"/>
            <a:ext cx="5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20225"/>
                </a:solidFill>
              </a:rPr>
              <a:t>UP</a:t>
            </a:r>
            <a:endParaRPr lang="en-US" b="1" dirty="0">
              <a:solidFill>
                <a:srgbClr val="B2022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72188" y="5706903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08798" y="5721014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5919" y="5721014"/>
            <a:ext cx="5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20225"/>
                </a:solidFill>
              </a:rPr>
              <a:t>UP</a:t>
            </a:r>
            <a:endParaRPr lang="en-US" b="1" dirty="0">
              <a:solidFill>
                <a:srgbClr val="B2022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7927" y="5723785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1923" y="1335746"/>
            <a:ext cx="15750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Small difference </a:t>
            </a:r>
            <a:r>
              <a:rPr lang="en-US" sz="2000" dirty="0" smtClean="0"/>
              <a:t>due </a:t>
            </a:r>
            <a:r>
              <a:rPr lang="en-US" sz="2000" dirty="0" smtClean="0"/>
              <a:t>to mag polarity.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>
                <a:solidFill>
                  <a:srgbClr val="B20225"/>
                </a:solidFill>
                <a:sym typeface="Wingdings"/>
              </a:rPr>
              <a:t></a:t>
            </a:r>
            <a:r>
              <a:rPr lang="en-US" sz="2000" dirty="0" smtClean="0">
                <a:sym typeface="Wingdings"/>
              </a:rPr>
              <a:t> No </a:t>
            </a:r>
            <a:r>
              <a:rPr lang="en-US" sz="2000" dirty="0" smtClean="0">
                <a:sym typeface="Wingdings"/>
              </a:rPr>
              <a:t>visible impact on overall resolution/</a:t>
            </a:r>
            <a:r>
              <a:rPr lang="en-US" sz="2000" dirty="0" smtClean="0">
                <a:sym typeface="Wingdings"/>
              </a:rPr>
              <a:t>performance</a:t>
            </a:r>
          </a:p>
          <a:p>
            <a:endParaRPr lang="en-US" sz="2000" dirty="0" smtClean="0"/>
          </a:p>
          <a:p>
            <a:r>
              <a:rPr lang="en-US" sz="2000" dirty="0" smtClean="0"/>
              <a:t>More studies following!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467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err="1" smtClean="0"/>
              <a:t>Muon</a:t>
            </a:r>
            <a:r>
              <a:rPr lang="en-US" dirty="0" smtClean="0"/>
              <a:t> Alignment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62618"/>
              </p:ext>
            </p:extLst>
          </p:nvPr>
        </p:nvGraphicFramePr>
        <p:xfrm>
          <a:off x="361434" y="1794122"/>
          <a:ext cx="832536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Monitoring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mode only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J/</a:t>
                      </a:r>
                      <a:r>
                        <a:rPr lang="en-US" dirty="0" err="1" smtClean="0"/>
                        <a:t>ψ</a:t>
                      </a:r>
                      <a:r>
                        <a:rPr lang="en-US" baseline="0" dirty="0" smtClean="0"/>
                        <a:t> sample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92099" y="99924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Alignment of both halves of each </a:t>
            </a:r>
            <a:r>
              <a:rPr lang="en-US" dirty="0" smtClean="0">
                <a:solidFill>
                  <a:srgbClr val="000000"/>
                </a:solidFill>
              </a:rPr>
              <a:t>station </a:t>
            </a: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dirty="0" smtClean="0">
                <a:solidFill>
                  <a:srgbClr val="000000"/>
                </a:solidFill>
              </a:rPr>
              <a:t>translations </a:t>
            </a:r>
            <a:r>
              <a:rPr lang="en-US" dirty="0">
                <a:solidFill>
                  <a:srgbClr val="000000"/>
                </a:solidFill>
              </a:rPr>
              <a:t>in x and </a:t>
            </a:r>
            <a:r>
              <a:rPr lang="en-US" dirty="0" smtClean="0">
                <a:solidFill>
                  <a:srgbClr val="000000"/>
                </a:solidFill>
              </a:rPr>
              <a:t>y.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1434" y="1799576"/>
            <a:ext cx="8325366" cy="127470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3261941"/>
            <a:ext cx="58070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unning since beginning of Run II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First alignment 2016:</a:t>
            </a:r>
            <a:endParaRPr lang="en-US" sz="2000" dirty="0"/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Misalignment of M1 of </a:t>
            </a:r>
            <a:r>
              <a:rPr lang="en-US" sz="2000" dirty="0">
                <a:latin typeface="Times New Roman"/>
                <a:cs typeface="Times New Roman"/>
              </a:rPr>
              <a:t>~</a:t>
            </a:r>
            <a:r>
              <a:rPr lang="en-US" sz="2000" dirty="0" smtClean="0"/>
              <a:t>2mm in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x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>
                <a:sym typeface="Wingdings"/>
              </a:rPr>
              <a:t> mechanically moved</a:t>
            </a:r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New </a:t>
            </a:r>
            <a:r>
              <a:rPr lang="en-US" sz="2000" dirty="0" err="1" smtClean="0">
                <a:sym typeface="Wingdings"/>
              </a:rPr>
              <a:t>condDB</a:t>
            </a:r>
            <a:r>
              <a:rPr lang="en-US" sz="2000" dirty="0" smtClean="0">
                <a:sym typeface="Wingdings"/>
              </a:rPr>
              <a:t> release and LUT for L0 produced </a:t>
            </a: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Stable conditions with variations well below required precision of 1mm</a:t>
            </a:r>
          </a:p>
          <a:p>
            <a:pPr>
              <a:buClr>
                <a:srgbClr val="B20225"/>
              </a:buClr>
              <a:buSzPct val="130000"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hlinkClick r:id="rId2"/>
              </a:rPr>
              <a:t>[</a:t>
            </a:r>
            <a:r>
              <a:rPr lang="en-US" sz="2000" dirty="0" err="1" smtClean="0">
                <a:hlinkClick r:id="rId2"/>
              </a:rPr>
              <a:t>Stefania</a:t>
            </a:r>
            <a:r>
              <a:rPr lang="en-US" sz="2000" dirty="0" err="1">
                <a:hlinkClick r:id="rId3"/>
              </a:rPr>
              <a:t>'</a:t>
            </a:r>
            <a:r>
              <a:rPr lang="en-US" sz="2000" dirty="0" err="1" smtClean="0">
                <a:hlinkClick r:id="rId2"/>
              </a:rPr>
              <a:t>s</a:t>
            </a:r>
            <a:r>
              <a:rPr lang="en-US" sz="2000" dirty="0" smtClean="0">
                <a:hlinkClick r:id="rId2"/>
              </a:rPr>
              <a:t> talk]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 rot="860243">
            <a:off x="7604508" y="208530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Giulio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Stefania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uonA_stability_Tx_f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74" y="3139413"/>
            <a:ext cx="3487226" cy="1839927"/>
          </a:xfrm>
          <a:prstGeom prst="rect">
            <a:avLst/>
          </a:prstGeom>
        </p:spPr>
      </p:pic>
      <p:pic>
        <p:nvPicPr>
          <p:cNvPr id="6" name="Picture 5" descr="MuonA_stability_Ty_fd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8"/>
          <a:stretch/>
        </p:blipFill>
        <p:spPr>
          <a:xfrm>
            <a:off x="5656774" y="4713567"/>
            <a:ext cx="3487226" cy="18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Calibrations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600" y="6319520"/>
            <a:ext cx="9926320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OT </a:t>
            </a:r>
            <a:r>
              <a:rPr lang="en-US" dirty="0"/>
              <a:t>C</a:t>
            </a:r>
            <a:r>
              <a:rPr lang="en-US" dirty="0" smtClean="0"/>
              <a:t>alibration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860243">
            <a:off x="7702199" y="190769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Philippe,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Lucia</a:t>
            </a:r>
          </a:p>
        </p:txBody>
      </p:sp>
      <p:sp>
        <p:nvSpPr>
          <p:cNvPr id="9" name="Rectangle 8"/>
          <p:cNvSpPr/>
          <p:nvPr/>
        </p:nvSpPr>
        <p:spPr>
          <a:xfrm>
            <a:off x="892099" y="1000368"/>
            <a:ext cx="7399162" cy="962801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Calibration of global time </a:t>
            </a:r>
            <a:r>
              <a:rPr lang="en-US" dirty="0">
                <a:solidFill>
                  <a:srgbClr val="000000"/>
                </a:solidFill>
              </a:rPr>
              <a:t>delay t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caused by a difference in collision time and the phase of the LHC clock received at </a:t>
            </a:r>
            <a:r>
              <a:rPr lang="en-US" dirty="0" smtClean="0">
                <a:solidFill>
                  <a:srgbClr val="000000"/>
                </a:solidFill>
              </a:rPr>
              <a:t>LHCb.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80521"/>
              </p:ext>
            </p:extLst>
          </p:nvPr>
        </p:nvGraphicFramePr>
        <p:xfrm>
          <a:off x="361434" y="2112742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Mon. histogram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O(min)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61434" y="2118196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4" y="3121215"/>
            <a:ext cx="88135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Running since beginning of Run II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Offline calibration for each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OTIS</a:t>
            </a:r>
            <a:r>
              <a:rPr lang="en-US" sz="2000" dirty="0" smtClean="0"/>
              <a:t> applied,</a:t>
            </a:r>
            <a:br>
              <a:rPr lang="en-US" sz="2000" dirty="0" smtClean="0"/>
            </a:br>
            <a:r>
              <a:rPr lang="en-US" sz="2000" dirty="0" smtClean="0"/>
              <a:t>change only due to hardware interventions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B20225"/>
                </a:solidFill>
                <a:sym typeface="Wingdings"/>
              </a:rPr>
              <a:t></a:t>
            </a:r>
            <a:r>
              <a:rPr lang="en-US" sz="2000" dirty="0" smtClean="0">
                <a:sym typeface="Wingdings"/>
              </a:rPr>
              <a:t> perform </a:t>
            </a:r>
            <a:r>
              <a:rPr lang="en-US" sz="2000" dirty="0" smtClean="0">
                <a:latin typeface="Times New Roman"/>
                <a:cs typeface="Times New Roman"/>
                <a:sym typeface="Wingdings"/>
              </a:rPr>
              <a:t>~</a:t>
            </a:r>
            <a:r>
              <a:rPr lang="en-US" sz="2000" dirty="0" smtClean="0">
                <a:sym typeface="Wingdings"/>
              </a:rPr>
              <a:t>once a year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>
              <a:sym typeface="Wingdings"/>
            </a:endParaRP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Resolution from 3ns in Run I to:</a:t>
            </a:r>
            <a:br>
              <a:rPr lang="en-US" sz="2000" dirty="0" smtClean="0">
                <a:sym typeface="Wingdings"/>
              </a:rPr>
            </a:br>
            <a:r>
              <a:rPr lang="en-US" sz="2000" dirty="0" smtClean="0">
                <a:sym typeface="Wingdings"/>
              </a:rPr>
              <a:t>2.43 ns (Monolayer alignment + global t</a:t>
            </a:r>
            <a:r>
              <a:rPr lang="en-US" sz="2000" baseline="-25000" dirty="0" smtClean="0">
                <a:sym typeface="Wingdings"/>
              </a:rPr>
              <a:t>0</a:t>
            </a:r>
            <a:r>
              <a:rPr lang="en-US" sz="2000" dirty="0" smtClean="0">
                <a:sym typeface="Wingdings"/>
              </a:rPr>
              <a:t> calibration)</a:t>
            </a:r>
            <a:br>
              <a:rPr lang="en-US" sz="2000" dirty="0" smtClean="0">
                <a:sym typeface="Wingdings"/>
              </a:rPr>
            </a:br>
            <a:r>
              <a:rPr lang="en-US" sz="2000" b="1" dirty="0" smtClean="0">
                <a:sym typeface="Wingdings"/>
              </a:rPr>
              <a:t>2.40 ns </a:t>
            </a:r>
            <a:r>
              <a:rPr lang="en-US" sz="2000" dirty="0" smtClean="0">
                <a:sym typeface="Wingdings"/>
              </a:rPr>
              <a:t>(Monolayer alignment + global t</a:t>
            </a:r>
            <a:r>
              <a:rPr lang="en-US" sz="2000" baseline="-25000" dirty="0" smtClean="0">
                <a:sym typeface="Wingdings"/>
              </a:rPr>
              <a:t>0</a:t>
            </a:r>
            <a:r>
              <a:rPr lang="en-US" sz="2000" dirty="0" smtClean="0">
                <a:sym typeface="Wingdings"/>
              </a:rPr>
              <a:t> calibration + offline </a:t>
            </a:r>
            <a:r>
              <a:rPr lang="en-US" sz="2000" dirty="0" err="1" smtClean="0">
                <a:sym typeface="Wingdings"/>
              </a:rPr>
              <a:t>t</a:t>
            </a:r>
            <a:r>
              <a:rPr lang="en-US" sz="2000" baseline="-25000" dirty="0" err="1" smtClean="0">
                <a:sym typeface="Wingdings"/>
              </a:rPr>
              <a:t>OTIS</a:t>
            </a:r>
            <a:r>
              <a:rPr lang="en-US" sz="2000" dirty="0" smtClean="0">
                <a:sym typeface="Wingdings"/>
              </a:rPr>
              <a:t> calibration) </a:t>
            </a:r>
          </a:p>
          <a:p>
            <a:pPr>
              <a:buClr>
                <a:srgbClr val="B20225"/>
              </a:buClr>
              <a:buSzPct val="130000"/>
            </a:pPr>
            <a:endParaRPr lang="en-US" sz="2000" dirty="0">
              <a:sym typeface="Wingdings"/>
            </a:endParaRPr>
          </a:p>
          <a:p>
            <a:pPr>
              <a:buClr>
                <a:srgbClr val="B20225"/>
              </a:buClr>
              <a:buSzPct val="130000"/>
            </a:pPr>
            <a:r>
              <a:rPr lang="en-US" sz="2000" dirty="0" smtClean="0">
                <a:solidFill>
                  <a:srgbClr val="B20225"/>
                </a:solidFill>
                <a:sym typeface="Wingdings"/>
              </a:rPr>
              <a:t></a:t>
            </a:r>
            <a:r>
              <a:rPr lang="en-US" sz="2000" dirty="0" smtClean="0">
                <a:sym typeface="Wingdings"/>
              </a:rPr>
              <a:t> DB update for </a:t>
            </a:r>
            <a:r>
              <a:rPr lang="en-US" sz="2000" dirty="0" err="1" smtClean="0">
                <a:sym typeface="Wingdings"/>
              </a:rPr>
              <a:t>condDB</a:t>
            </a:r>
            <a:r>
              <a:rPr lang="en-US" sz="2000" dirty="0" smtClean="0">
                <a:sym typeface="Wingdings"/>
              </a:rPr>
              <a:t> and simulation  with new resolution planned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OTt0_stability_0909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"/>
          <a:stretch/>
        </p:blipFill>
        <p:spPr>
          <a:xfrm>
            <a:off x="4926406" y="3213459"/>
            <a:ext cx="4281740" cy="20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70651"/>
              </p:ext>
            </p:extLst>
          </p:nvPr>
        </p:nvGraphicFramePr>
        <p:xfrm>
          <a:off x="361434" y="1792120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Mon. histogram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O(min)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92099" y="993066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Calibration of refractive index and HPD image shift.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smtClean="0"/>
              <a:t>RICH calibrations</a:t>
            </a:r>
            <a:endParaRPr lang="en-US" dirty="0"/>
          </a:p>
        </p:txBody>
      </p:sp>
      <p:pic>
        <p:nvPicPr>
          <p:cNvPr id="8" name="Picture 7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699022" y="32547889"/>
            <a:ext cx="3920273" cy="1587635"/>
          </a:xfrm>
          <a:prstGeom prst="rect">
            <a:avLst/>
          </a:prstGeom>
        </p:spPr>
      </p:pic>
      <p:pic>
        <p:nvPicPr>
          <p:cNvPr id="9" name="Picture 8" descr="Screen Shot 2016-02-25 at 18.00.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7"/>
          <a:stretch/>
        </p:blipFill>
        <p:spPr>
          <a:xfrm>
            <a:off x="25711417" y="30258811"/>
            <a:ext cx="2786886" cy="1911474"/>
          </a:xfrm>
          <a:prstGeom prst="rect">
            <a:avLst/>
          </a:prstGeom>
        </p:spPr>
      </p:pic>
      <p:pic>
        <p:nvPicPr>
          <p:cNvPr id="10" name="Picture 9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851422" y="32700289"/>
            <a:ext cx="3920273" cy="1587635"/>
          </a:xfrm>
          <a:prstGeom prst="rect">
            <a:avLst/>
          </a:prstGeom>
        </p:spPr>
      </p:pic>
      <p:pic>
        <p:nvPicPr>
          <p:cNvPr id="11" name="Picture 10" descr="Screen Shot 2016-02-24 at 12.04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6003822" y="32852689"/>
            <a:ext cx="3920273" cy="15876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860243">
            <a:off x="7888696" y="23780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Chris,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Jibo</a:t>
            </a:r>
            <a:r>
              <a:rPr lang="en-US" sz="2000" b="1" dirty="0" smtClean="0">
                <a:solidFill>
                  <a:srgbClr val="0000FF"/>
                </a:solidFill>
              </a:rPr>
              <a:t>, Mike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1434" y="1797574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144" y="2923951"/>
            <a:ext cx="88135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Stable running since beginning of Run </a:t>
            </a:r>
            <a:r>
              <a:rPr lang="en-US" sz="2000" dirty="0" smtClean="0"/>
              <a:t>II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Web resources for easy monitoring: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lbrich.cern.ch</a:t>
            </a:r>
            <a:endParaRPr lang="en-US" sz="2800" b="1" dirty="0" smtClean="0">
              <a:solidFill>
                <a:srgbClr val="B20225"/>
              </a:solidFill>
            </a:endParaRP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>
              <a:buClr>
                <a:srgbClr val="B20225"/>
              </a:buClr>
              <a:buSzPct val="130000"/>
            </a:pPr>
            <a:endParaRPr lang="en-US" sz="2000" dirty="0" smtClean="0">
              <a:sym typeface="Wingdings"/>
            </a:endParaRPr>
          </a:p>
        </p:txBody>
      </p:sp>
      <p:pic>
        <p:nvPicPr>
          <p:cNvPr id="29" name="Picture 28" descr="Screen Shot 2016-09-13 at 12.23.2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22" y="4242993"/>
            <a:ext cx="2901811" cy="2136912"/>
          </a:xfrm>
          <a:prstGeom prst="rect">
            <a:avLst/>
          </a:prstGeom>
        </p:spPr>
      </p:pic>
      <p:pic>
        <p:nvPicPr>
          <p:cNvPr id="30" name="Picture 29" descr="Screen Shot 2016-09-13 at 12.23.1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24" y="4242993"/>
            <a:ext cx="2885397" cy="2104286"/>
          </a:xfrm>
          <a:prstGeom prst="rect">
            <a:avLst/>
          </a:prstGeom>
        </p:spPr>
      </p:pic>
      <p:pic>
        <p:nvPicPr>
          <p:cNvPr id="31" name="Picture 30" descr="Screen Shot 2016-09-13 at 12.22.4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" y="4064045"/>
            <a:ext cx="2539031" cy="24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0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Calorimeter Calibration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860243">
            <a:off x="7489051" y="14899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Marie-Noelle,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Jean Francois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43077"/>
              </p:ext>
            </p:extLst>
          </p:nvPr>
        </p:nvGraphicFramePr>
        <p:xfrm>
          <a:off x="361434" y="1907156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LED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O(1h)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O(min)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92099" y="108065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LED calibration of the gain of the photomultipliers.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434" y="1912610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9253"/>
          <a:stretch/>
        </p:blipFill>
        <p:spPr>
          <a:xfrm>
            <a:off x="4291158" y="5007067"/>
            <a:ext cx="4869124" cy="1505721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44" y="3121215"/>
            <a:ext cx="5240557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Running per few fills since beginning</a:t>
            </a:r>
            <a:br>
              <a:rPr lang="en-US" sz="2000" dirty="0" smtClean="0"/>
            </a:br>
            <a:r>
              <a:rPr lang="en-US" sz="2000" dirty="0" smtClean="0"/>
              <a:t>of Run II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Running per fill since beginning </a:t>
            </a:r>
            <a:br>
              <a:rPr lang="en-US" sz="2000" dirty="0" smtClean="0"/>
            </a:br>
            <a:r>
              <a:rPr lang="en-US" sz="2000" dirty="0" smtClean="0"/>
              <a:t>of 2016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B20225"/>
                </a:solidFill>
                <a:sym typeface="Wingdings"/>
              </a:rPr>
              <a:t></a:t>
            </a:r>
            <a:r>
              <a:rPr lang="en-US" sz="2000" dirty="0" smtClean="0">
                <a:sym typeface="Wingdings"/>
              </a:rPr>
              <a:t> more stable gain</a:t>
            </a:r>
            <a:endParaRPr lang="en-US" sz="2000" dirty="0" smtClean="0"/>
          </a:p>
        </p:txBody>
      </p:sp>
      <p:pic>
        <p:nvPicPr>
          <p:cNvPr id="3" name="Picture 2" descr="Screen Shot 2016-09-13 at 11.57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53" y="3016708"/>
            <a:ext cx="3361380" cy="19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7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>
                <a:latin typeface="+mn-lt"/>
              </a:rPr>
              <a:t>Calorimeter π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alibration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860243">
            <a:off x="7489051" y="148993"/>
            <a:ext cx="170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Dasha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Jean Francois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59188"/>
              </p:ext>
            </p:extLst>
          </p:nvPr>
        </p:nvGraphicFramePr>
        <p:xfrm>
          <a:off x="361434" y="1961992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502250"/>
                <a:gridCol w="181477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lang="en-US" dirty="0" smtClean="0"/>
                        <a:t>1 per month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Min. bias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3-4 days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hours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92099" y="1058760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Calibration by fitting the </a:t>
            </a:r>
            <a:r>
              <a:rPr lang="en-US" dirty="0" smtClean="0">
                <a:solidFill>
                  <a:srgbClr val="000000"/>
                </a:solidFill>
              </a:rPr>
              <a:t>π</a:t>
            </a:r>
            <a:r>
              <a:rPr lang="en-US" baseline="30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mass for each calorimeter cell.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34" y="1967446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6-09-13 at 10.17.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"/>
          <a:stretch/>
        </p:blipFill>
        <p:spPr>
          <a:xfrm>
            <a:off x="4863210" y="3788254"/>
            <a:ext cx="4294379" cy="24863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144" y="3121215"/>
            <a:ext cx="5240557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Last calibration applied in May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err="1" smtClean="0"/>
              <a:t>Automatisation</a:t>
            </a:r>
            <a:r>
              <a:rPr lang="en-US" sz="2000" dirty="0" smtClean="0"/>
              <a:t> of online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fmDST</a:t>
            </a:r>
            <a:r>
              <a:rPr lang="en-US" sz="2000" dirty="0" smtClean="0"/>
              <a:t> production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Debugging/ understanding </a:t>
            </a:r>
            <a:br>
              <a:rPr lang="en-US" sz="2000" dirty="0" smtClean="0"/>
            </a:br>
            <a:r>
              <a:rPr lang="en-US" sz="2000" dirty="0" smtClean="0"/>
              <a:t>calibration code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Work on </a:t>
            </a:r>
            <a:r>
              <a:rPr lang="en-US" sz="2000" dirty="0" err="1" smtClean="0"/>
              <a:t>PreShower</a:t>
            </a:r>
            <a:r>
              <a:rPr lang="en-US" sz="2000" dirty="0" smtClean="0"/>
              <a:t>  calibration ongoing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2274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8" name="Picture 7" descr="10gkv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6" y="3148883"/>
            <a:ext cx="4589064" cy="3258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" y="962570"/>
            <a:ext cx="8696960" cy="578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Very successful automatic calibration and alignment syste</a:t>
            </a:r>
            <a:r>
              <a:rPr lang="en-US" sz="2400" dirty="0"/>
              <a:t>m</a:t>
            </a:r>
            <a:r>
              <a:rPr lang="en-US" sz="2400" dirty="0" smtClean="0"/>
              <a:t>!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Additional offline and hardware alignments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Many studies done during the last year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err="1" smtClean="0"/>
              <a:t>Optimisations</a:t>
            </a:r>
            <a:r>
              <a:rPr lang="en-US" sz="2400" dirty="0" smtClean="0"/>
              <a:t> in performance and speed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/>
              <a:t>Better understanding of our </a:t>
            </a:r>
            <a:r>
              <a:rPr lang="en-US" sz="2400" dirty="0" smtClean="0"/>
              <a:t>detector</a:t>
            </a: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400" dirty="0" smtClean="0"/>
              <a:t>More things to be studied and understood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endParaRPr lang="en-US" sz="2400" dirty="0" smtClean="0"/>
          </a:p>
          <a:p>
            <a:pPr>
              <a:lnSpc>
                <a:spcPct val="150000"/>
              </a:lnSpc>
              <a:buClr>
                <a:srgbClr val="FE0032"/>
              </a:buClr>
              <a:buSzPct val="130000"/>
            </a:pPr>
            <a:r>
              <a:rPr lang="en-US" sz="2400" b="1" dirty="0" smtClean="0">
                <a:solidFill>
                  <a:srgbClr val="FE0032"/>
                </a:solidFill>
              </a:rPr>
              <a:t>   </a:t>
            </a:r>
            <a:r>
              <a:rPr lang="en-US" sz="2800" b="1" dirty="0" smtClean="0">
                <a:solidFill>
                  <a:srgbClr val="FE0032"/>
                </a:solidFill>
              </a:rPr>
              <a:t>Special thanks to the </a:t>
            </a:r>
            <a:br>
              <a:rPr lang="en-US" sz="2800" b="1" dirty="0" smtClean="0">
                <a:solidFill>
                  <a:srgbClr val="FE0032"/>
                </a:solidFill>
              </a:rPr>
            </a:br>
            <a:r>
              <a:rPr lang="en-US" sz="2800" b="1" dirty="0" smtClean="0">
                <a:solidFill>
                  <a:srgbClr val="FE0032"/>
                </a:solidFill>
              </a:rPr>
              <a:t>   </a:t>
            </a:r>
            <a:r>
              <a:rPr lang="en-US" sz="2800" b="1" smtClean="0">
                <a:solidFill>
                  <a:srgbClr val="FE0032"/>
                </a:solidFill>
              </a:rPr>
              <a:t>online team!</a:t>
            </a:r>
            <a:r>
              <a:rPr lang="en-US" sz="2800" b="1" dirty="0" smtClean="0">
                <a:solidFill>
                  <a:srgbClr val="FE0032"/>
                </a:solidFill>
              </a:rPr>
              <a:t>!!</a:t>
            </a:r>
            <a:endParaRPr lang="en-US" sz="2800" b="1" dirty="0" smtClean="0">
              <a:solidFill>
                <a:srgbClr val="FE0032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9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LHCb_Trigger_Spli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5" r="31822"/>
          <a:stretch/>
        </p:blipFill>
        <p:spPr>
          <a:xfrm>
            <a:off x="5968395" y="1491417"/>
            <a:ext cx="3093303" cy="46644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64" y="918178"/>
            <a:ext cx="59823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Perform alignment and calibration of </a:t>
            </a:r>
            <a:r>
              <a:rPr lang="en-US" sz="2000" dirty="0" err="1" smtClean="0"/>
              <a:t>subdetectors</a:t>
            </a:r>
            <a:r>
              <a:rPr lang="en-US" sz="2000" dirty="0" smtClean="0"/>
              <a:t> ‘in real-time’</a:t>
            </a:r>
          </a:p>
          <a:p>
            <a:pPr>
              <a:buClr>
                <a:srgbClr val="FE0032"/>
              </a:buClr>
              <a:buSzPct val="130000"/>
            </a:pPr>
            <a:r>
              <a:rPr lang="en-US" sz="2000" dirty="0" smtClean="0">
                <a:solidFill>
                  <a:srgbClr val="FE0032"/>
                </a:solidFill>
                <a:sym typeface="Wingdings"/>
              </a:rPr>
              <a:t>	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smtClean="0"/>
              <a:t>Same constants </a:t>
            </a:r>
            <a:r>
              <a:rPr lang="en-US" sz="2000" dirty="0" smtClean="0"/>
              <a:t>in </a:t>
            </a:r>
            <a:r>
              <a:rPr lang="en-US" sz="2000" dirty="0" smtClean="0"/>
              <a:t>trigger </a:t>
            </a:r>
            <a:r>
              <a:rPr lang="en-US" sz="2000" dirty="0" smtClean="0"/>
              <a:t>and </a:t>
            </a:r>
            <a:r>
              <a:rPr lang="en-US" sz="2000" dirty="0" smtClean="0"/>
              <a:t>offline </a:t>
            </a:r>
            <a:br>
              <a:rPr lang="en-US" sz="2000" dirty="0" smtClean="0"/>
            </a:br>
            <a:r>
              <a:rPr lang="en-US" sz="2000" dirty="0" smtClean="0"/>
              <a:t>              reconstruction</a:t>
            </a:r>
          </a:p>
          <a:p>
            <a:pPr>
              <a:buClr>
                <a:srgbClr val="FE0032"/>
              </a:buClr>
              <a:buSzPct val="130000"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sz="2000" dirty="0" smtClean="0">
                <a:sym typeface="Wingdings"/>
              </a:rPr>
              <a:t> Use of PID information in HLT2</a:t>
            </a:r>
            <a:endParaRPr lang="en-US" sz="2000" dirty="0" smtClean="0"/>
          </a:p>
          <a:p>
            <a:pPr>
              <a:buClr>
                <a:srgbClr val="FE0032"/>
              </a:buClr>
              <a:buSzPct val="130000"/>
            </a:pPr>
            <a:r>
              <a:rPr lang="en-US" sz="2000" dirty="0" smtClean="0">
                <a:solidFill>
                  <a:srgbClr val="FE0032"/>
                </a:solidFill>
                <a:sym typeface="Wingdings"/>
              </a:rPr>
              <a:t>	 </a:t>
            </a:r>
            <a:r>
              <a:rPr lang="en-US" sz="2000" dirty="0" smtClean="0"/>
              <a:t>Best possible trigger performance</a:t>
            </a:r>
          </a:p>
          <a:p>
            <a:pPr>
              <a:buClr>
                <a:srgbClr val="FE0032"/>
              </a:buClr>
              <a:buSzPct val="130000"/>
            </a:pPr>
            <a:endParaRPr lang="en-US" sz="2000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Requirements: fast + evaluated in real-time</a:t>
            </a:r>
          </a:p>
          <a:p>
            <a:pPr>
              <a:buClr>
                <a:srgbClr val="FE0032"/>
              </a:buClr>
              <a:buSzPct val="130000"/>
            </a:pPr>
            <a:endParaRPr lang="en-US" sz="2000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u="sng" dirty="0" smtClean="0"/>
              <a:t>Alignments + π</a:t>
            </a:r>
            <a:r>
              <a:rPr lang="en-US" sz="2000" u="sng" baseline="30000" dirty="0" smtClean="0"/>
              <a:t>0</a:t>
            </a:r>
            <a:r>
              <a:rPr lang="en-US" sz="2000" u="sng" dirty="0" smtClean="0"/>
              <a:t> calibration:</a:t>
            </a:r>
          </a:p>
          <a:p>
            <a:pPr lvl="1">
              <a:buClr>
                <a:srgbClr val="FE0032"/>
              </a:buClr>
              <a:buSzPct val="130000"/>
            </a:pPr>
            <a:r>
              <a:rPr lang="en-US" sz="2000" dirty="0" smtClean="0"/>
              <a:t>Use HLT farm with </a:t>
            </a:r>
            <a:r>
              <a:rPr lang="en-US" sz="2000" dirty="0">
                <a:latin typeface="Times New Roman"/>
                <a:cs typeface="Times New Roman"/>
              </a:rPr>
              <a:t>~</a:t>
            </a:r>
            <a:r>
              <a:rPr lang="en-US" sz="2000" dirty="0" smtClean="0"/>
              <a:t>1800 nodes</a:t>
            </a:r>
          </a:p>
          <a:p>
            <a:pPr>
              <a:buClr>
                <a:srgbClr val="FE0032"/>
              </a:buClr>
              <a:buSzPct val="130000"/>
            </a:pPr>
            <a:r>
              <a:rPr lang="en-US" sz="2000" dirty="0"/>
              <a:t> </a:t>
            </a:r>
            <a:r>
              <a:rPr lang="en-US" sz="2000" dirty="0" smtClean="0"/>
              <a:t>   	Collect results on single node and evaluate the 	alignment constants 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u="sng" dirty="0" smtClean="0"/>
              <a:t>Calibrations:</a:t>
            </a:r>
          </a:p>
          <a:p>
            <a:pPr>
              <a:buClr>
                <a:srgbClr val="FE0032"/>
              </a:buClr>
              <a:buSzPct val="130000"/>
            </a:pPr>
            <a:r>
              <a:rPr lang="en-US" sz="2000" dirty="0"/>
              <a:t>	</a:t>
            </a:r>
            <a:r>
              <a:rPr lang="en-US" sz="2000" dirty="0" smtClean="0"/>
              <a:t>Run on monitoring histograms</a:t>
            </a:r>
            <a:endParaRPr lang="en-US" sz="2000" dirty="0"/>
          </a:p>
          <a:p>
            <a:pPr>
              <a:buClr>
                <a:srgbClr val="FE0032"/>
              </a:buClr>
              <a:buSzPct val="130000"/>
            </a:pPr>
            <a:endParaRPr lang="en-US" sz="2000" dirty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Manual, offline, hardware alignments</a:t>
            </a:r>
            <a:endParaRPr lang="en-US" sz="2000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5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Backup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600" y="6319520"/>
            <a:ext cx="9926320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 descr="Screen Shot 2016-09-12 at 18.39.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9"/>
          <a:stretch/>
        </p:blipFill>
        <p:spPr>
          <a:xfrm>
            <a:off x="124151" y="3672799"/>
            <a:ext cx="4129589" cy="284744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974983" y="3775936"/>
            <a:ext cx="0" cy="24970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69995" y="5604819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3234" y="5604819"/>
            <a:ext cx="5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up</a:t>
            </a:r>
            <a:endParaRPr lang="en-US" b="1" dirty="0">
              <a:solidFill>
                <a:srgbClr val="FE0032"/>
              </a:solidFill>
            </a:endParaRPr>
          </a:p>
        </p:txBody>
      </p:sp>
      <p:pic>
        <p:nvPicPr>
          <p:cNvPr id="8" name="Picture 7" descr="PIDPerfComp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4" b="2810"/>
          <a:stretch/>
        </p:blipFill>
        <p:spPr>
          <a:xfrm rot="5400000">
            <a:off x="4650932" y="620341"/>
            <a:ext cx="2655266" cy="344965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568229" y="1563892"/>
            <a:ext cx="9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DOWN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01042" y="1856581"/>
            <a:ext cx="5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UP</a:t>
            </a:r>
            <a:endParaRPr lang="en-US" b="1" dirty="0">
              <a:solidFill>
                <a:srgbClr val="FE0032"/>
              </a:solidFill>
            </a:endParaRPr>
          </a:p>
        </p:txBody>
      </p:sp>
      <p:pic>
        <p:nvPicPr>
          <p:cNvPr id="6" name="Picture 5" descr="Screen Shot 2016-09-13 at 16.37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" y="952872"/>
            <a:ext cx="4094291" cy="271992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17467" y="5128441"/>
            <a:ext cx="9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2016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17467" y="1333059"/>
            <a:ext cx="9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2015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560339" y="1321764"/>
            <a:ext cx="19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Early DOWN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69450" y="3672800"/>
            <a:ext cx="4182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Still difference in Cherenkov angle resolution between mag. </a:t>
            </a:r>
            <a:r>
              <a:rPr lang="en-US" sz="2000" dirty="0" smtClean="0">
                <a:sym typeface="Wingdings"/>
              </a:rPr>
              <a:t>p</a:t>
            </a:r>
            <a:r>
              <a:rPr lang="en-US" sz="2000" dirty="0" smtClean="0">
                <a:sym typeface="Wingdings"/>
              </a:rPr>
              <a:t>olarities</a:t>
            </a:r>
          </a:p>
          <a:p>
            <a:pPr>
              <a:buClr>
                <a:srgbClr val="B20225"/>
              </a:buClr>
              <a:buSzPct val="130000"/>
            </a:pPr>
            <a:endParaRPr lang="en-US" sz="2000" dirty="0" smtClean="0">
              <a:sym typeface="Wingdings"/>
            </a:endParaRP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No difference in overall PID performance in 2015  waiting for PID samples for 2016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>
              <a:sym typeface="Wingdings"/>
            </a:endParaRP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More investigations underway</a:t>
            </a:r>
            <a:endParaRPr lang="en-US" sz="2000" dirty="0" smtClean="0">
              <a:sym typeface="Wingding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34136" y="2792332"/>
            <a:ext cx="9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2015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3050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Alignments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600" y="6319520"/>
            <a:ext cx="9926320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VELO Alignment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860243">
            <a:off x="8149505" y="119968"/>
            <a:ext cx="100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Giulio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Silvia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04150"/>
              </p:ext>
            </p:extLst>
          </p:nvPr>
        </p:nvGraphicFramePr>
        <p:xfrm>
          <a:off x="361434" y="1877508"/>
          <a:ext cx="832536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Min. bias + beam gas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 1 </a:t>
                      </a:r>
                      <a:r>
                        <a:rPr lang="en-US" dirty="0" smtClean="0"/>
                        <a:t>min.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min.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4" name="Picture 13" descr="Velo_stability_Tx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33" y="3752479"/>
            <a:ext cx="4721541" cy="24911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92099" y="1016518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Alignment of both halves for </a:t>
            </a:r>
            <a:r>
              <a:rPr lang="en-US" dirty="0" smtClean="0">
                <a:solidFill>
                  <a:schemeClr val="tx1"/>
                </a:solidFill>
              </a:rPr>
              <a:t>translations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rotations </a:t>
            </a:r>
            <a:r>
              <a:rPr lang="en-US" dirty="0">
                <a:solidFill>
                  <a:schemeClr val="tx1"/>
                </a:solidFill>
              </a:rPr>
              <a:t>in x, y and z.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1434" y="1882962"/>
            <a:ext cx="8325366" cy="127470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4930" y="3297317"/>
            <a:ext cx="46945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Running since beginning of Run II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Alignment constants updated every </a:t>
            </a:r>
            <a:br>
              <a:rPr lang="en-US" sz="2000" dirty="0" smtClean="0"/>
            </a:br>
            <a:r>
              <a:rPr lang="en-US" sz="2000" dirty="0" smtClean="0"/>
              <a:t>3-</a:t>
            </a:r>
            <a:r>
              <a:rPr lang="en-US" sz="2000" dirty="0"/>
              <a:t>8</a:t>
            </a:r>
            <a:r>
              <a:rPr lang="en-US" sz="2000" dirty="0" smtClean="0"/>
              <a:t> </a:t>
            </a:r>
            <a:r>
              <a:rPr lang="en-US" sz="2000" dirty="0" smtClean="0"/>
              <a:t>fills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Stability studies:</a:t>
            </a:r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Threshold for </a:t>
            </a:r>
            <a:r>
              <a:rPr lang="en-US" sz="2000" dirty="0" smtClean="0"/>
              <a:t>automatic </a:t>
            </a:r>
            <a:r>
              <a:rPr lang="en-US" sz="2000" dirty="0"/>
              <a:t>update of alignment constants </a:t>
            </a:r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Dependence on </a:t>
            </a:r>
            <a:r>
              <a:rPr lang="en-US" sz="2000" dirty="0" smtClean="0"/>
              <a:t>initial alignment</a:t>
            </a:r>
          </a:p>
          <a:p>
            <a:pPr lvl="1">
              <a:buClr>
                <a:srgbClr val="FE0032"/>
              </a:buClr>
              <a:buSzPct val="130000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[LHCb Week March 2016]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VELO Alignment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860243">
            <a:off x="8149505" y="119968"/>
            <a:ext cx="100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Giulio</a:t>
            </a:r>
            <a:r>
              <a:rPr lang="en-US" sz="2000" b="1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Silvia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63" y="836682"/>
            <a:ext cx="540274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u="sng" dirty="0" smtClean="0"/>
              <a:t>Study on alignment of individual modules: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/>
              <a:t>Module </a:t>
            </a:r>
            <a:r>
              <a:rPr lang="en-US" sz="2000" dirty="0" smtClean="0"/>
              <a:t>misalignment degrades alignment 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Align modules for main DOF: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, </a:t>
            </a:r>
            <a:r>
              <a:rPr lang="en-US" sz="2000" dirty="0" smtClean="0"/>
              <a:t>T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 and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z</a:t>
            </a:r>
            <a:endParaRPr lang="en-US" sz="2000" baseline="-25000" dirty="0" smtClean="0"/>
          </a:p>
          <a:p>
            <a:pPr>
              <a:lnSpc>
                <a:spcPct val="130000"/>
              </a:lnSpc>
              <a:buClr>
                <a:srgbClr val="B20225"/>
              </a:buClr>
              <a:buSzPct val="130000"/>
            </a:pPr>
            <a:r>
              <a:rPr lang="en-US" sz="2000" b="1" dirty="0" smtClean="0">
                <a:solidFill>
                  <a:srgbClr val="FE0032"/>
                </a:solidFill>
                <a:sym typeface="Wingdings"/>
              </a:rPr>
              <a:t></a:t>
            </a:r>
            <a:r>
              <a:rPr lang="en-US" sz="2000" b="1" dirty="0" smtClean="0">
                <a:sym typeface="Wingdings"/>
              </a:rPr>
              <a:t> </a:t>
            </a:r>
            <a:r>
              <a:rPr lang="en-US" sz="2000" b="1" dirty="0" smtClean="0">
                <a:sym typeface="Wingdings"/>
              </a:rPr>
              <a:t>Compatible with statistical fluctuations,</a:t>
            </a:r>
            <a:br>
              <a:rPr lang="en-US" sz="2000" b="1" dirty="0" smtClean="0">
                <a:sym typeface="Wingdings"/>
              </a:rPr>
            </a:br>
            <a:r>
              <a:rPr lang="en-US" sz="2000" b="1" dirty="0" smtClean="0">
                <a:sym typeface="Wingdings"/>
              </a:rPr>
              <a:t> no frequent modular alignment needed.</a:t>
            </a:r>
            <a:endParaRPr lang="en-US" sz="2000" dirty="0">
              <a:sym typeface="Wingdings"/>
            </a:endParaRPr>
          </a:p>
          <a:p>
            <a:pPr>
              <a:lnSpc>
                <a:spcPct val="130000"/>
              </a:lnSpc>
            </a:pPr>
            <a:endParaRPr lang="en-US" sz="2000" dirty="0" smtClean="0">
              <a:sym typeface="Wingdings"/>
            </a:endParaRPr>
          </a:p>
          <a:p>
            <a:pPr>
              <a:lnSpc>
                <a:spcPct val="130000"/>
              </a:lnSpc>
            </a:pPr>
            <a:r>
              <a:rPr lang="en-US" sz="2000" u="sng" dirty="0" smtClean="0">
                <a:sym typeface="Wingdings"/>
              </a:rPr>
              <a:t>Study on χ</a:t>
            </a:r>
            <a:r>
              <a:rPr lang="en-US" sz="2000" u="sng" baseline="30000" dirty="0" smtClean="0">
                <a:sym typeface="Wingdings"/>
              </a:rPr>
              <a:t>2</a:t>
            </a:r>
            <a:r>
              <a:rPr lang="en-US" sz="2000" u="sng" dirty="0" smtClean="0">
                <a:sym typeface="Wingdings"/>
              </a:rPr>
              <a:t> convergence criteria: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Convergence if </a:t>
            </a:r>
            <a:r>
              <a:rPr lang="en-US" sz="2000" dirty="0">
                <a:sym typeface="Wingdings"/>
              </a:rPr>
              <a:t>χ</a:t>
            </a:r>
            <a:r>
              <a:rPr lang="en-US" sz="2000" baseline="30000" dirty="0">
                <a:sym typeface="Wingdings"/>
              </a:rPr>
              <a:t>2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/</a:t>
            </a:r>
            <a:r>
              <a:rPr lang="en-US" sz="2000" dirty="0" err="1" smtClean="0">
                <a:sym typeface="Wingdings"/>
              </a:rPr>
              <a:t>n</a:t>
            </a:r>
            <a:r>
              <a:rPr lang="en-US" sz="2000" baseline="-25000" dirty="0" err="1" smtClean="0">
                <a:sym typeface="Wingdings"/>
              </a:rPr>
              <a:t>dof</a:t>
            </a:r>
            <a:r>
              <a:rPr lang="en-US" sz="2000" dirty="0" smtClean="0">
                <a:sym typeface="Wingdings"/>
              </a:rPr>
              <a:t> &lt; 2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Update of constants dependent on variation</a:t>
            </a:r>
          </a:p>
          <a:p>
            <a:pPr marL="285750" indent="-285750">
              <a:lnSpc>
                <a:spcPct val="130000"/>
              </a:lnSpc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/>
              <a:t>Plot the variation </a:t>
            </a:r>
            <a:r>
              <a:rPr lang="en-US" sz="2000" dirty="0" smtClean="0"/>
              <a:t>against </a:t>
            </a:r>
            <a:r>
              <a:rPr lang="en-US" sz="2000" dirty="0" smtClean="0">
                <a:sym typeface="Wingdings"/>
              </a:rPr>
              <a:t>χ</a:t>
            </a:r>
            <a:r>
              <a:rPr lang="en-US" sz="2000" baseline="30000" dirty="0" smtClean="0">
                <a:sym typeface="Wingdings"/>
              </a:rPr>
              <a:t>2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/</a:t>
            </a:r>
            <a:r>
              <a:rPr lang="en-US" sz="2000" dirty="0" err="1">
                <a:sym typeface="Wingdings"/>
              </a:rPr>
              <a:t>n</a:t>
            </a:r>
            <a:r>
              <a:rPr lang="en-US" sz="2000" baseline="-25000" dirty="0" err="1">
                <a:sym typeface="Wingdings"/>
              </a:rPr>
              <a:t>dof</a:t>
            </a:r>
            <a:r>
              <a:rPr lang="en-US" sz="2000" dirty="0">
                <a:sym typeface="Wingdings"/>
              </a:rPr>
              <a:t> </a:t>
            </a:r>
            <a:endParaRPr lang="en-US" sz="2000" dirty="0" smtClean="0">
              <a:sym typeface="Wingdings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è"/>
            </a:pPr>
            <a:r>
              <a:rPr lang="en-US" sz="2000" b="1" dirty="0" smtClean="0">
                <a:sym typeface="Wingdings"/>
              </a:rPr>
              <a:t>All </a:t>
            </a:r>
            <a:r>
              <a:rPr lang="en-US" sz="2000" b="1" dirty="0" smtClean="0">
                <a:sym typeface="Wingdings"/>
              </a:rPr>
              <a:t>triggered updates have </a:t>
            </a:r>
            <a:r>
              <a:rPr lang="en-US" sz="2000" b="1" dirty="0">
                <a:sym typeface="Wingdings"/>
              </a:rPr>
              <a:t>χ</a:t>
            </a:r>
            <a:r>
              <a:rPr lang="en-US" sz="2000" b="1" baseline="30000" dirty="0">
                <a:sym typeface="Wingdings"/>
              </a:rPr>
              <a:t>2</a:t>
            </a:r>
            <a:r>
              <a:rPr lang="en-US" sz="2000" b="1" dirty="0">
                <a:sym typeface="Wingdings"/>
              </a:rPr>
              <a:t> /</a:t>
            </a:r>
            <a:r>
              <a:rPr lang="en-US" sz="2000" b="1" dirty="0" err="1">
                <a:sym typeface="Wingdings"/>
              </a:rPr>
              <a:t>n</a:t>
            </a:r>
            <a:r>
              <a:rPr lang="en-US" sz="2000" b="1" baseline="-25000" dirty="0" err="1">
                <a:sym typeface="Wingdings"/>
              </a:rPr>
              <a:t>dof</a:t>
            </a:r>
            <a:r>
              <a:rPr lang="en-US" sz="2000" b="1" dirty="0">
                <a:sym typeface="Wingdings"/>
              </a:rPr>
              <a:t> </a:t>
            </a:r>
            <a:r>
              <a:rPr lang="en-US" sz="2000" b="1" dirty="0" smtClean="0">
                <a:sym typeface="Wingdings"/>
              </a:rPr>
              <a:t> &gt; </a:t>
            </a:r>
            <a:r>
              <a:rPr lang="en-US" sz="2000" b="1" dirty="0" smtClean="0">
                <a:sym typeface="Wingdings"/>
              </a:rPr>
              <a:t>200</a:t>
            </a:r>
          </a:p>
          <a:p>
            <a:pPr marL="342900" indent="-342900">
              <a:lnSpc>
                <a:spcPct val="130000"/>
              </a:lnSpc>
              <a:buFont typeface="Wingdings" charset="0"/>
              <a:buChar char="è"/>
            </a:pPr>
            <a:endParaRPr lang="en-US" sz="2000" b="1" dirty="0">
              <a:sym typeface="Wingdings"/>
            </a:endParaRPr>
          </a:p>
          <a:p>
            <a:pPr>
              <a:lnSpc>
                <a:spcPct val="130000"/>
              </a:lnSpc>
            </a:pPr>
            <a:r>
              <a:rPr lang="en-US" sz="2000" dirty="0" smtClean="0"/>
              <a:t>MC study </a:t>
            </a:r>
            <a:r>
              <a:rPr lang="en-US" sz="2000" dirty="0"/>
              <a:t>on the impact of residual </a:t>
            </a:r>
            <a:r>
              <a:rPr lang="en-US" sz="2000" dirty="0" err="1"/>
              <a:t>mis</a:t>
            </a:r>
            <a:r>
              <a:rPr lang="en-US" sz="2000" dirty="0"/>
              <a:t>-alignment on </a:t>
            </a:r>
            <a:r>
              <a:rPr lang="en-US" sz="2000" dirty="0" smtClean="0"/>
              <a:t>physics ongoing </a:t>
            </a:r>
            <a:r>
              <a:rPr lang="en-US" sz="2000" dirty="0" smtClean="0">
                <a:hlinkClick r:id="rId2"/>
              </a:rPr>
              <a:t>[Matej Roguljic</a:t>
            </a:r>
            <a:r>
              <a:rPr lang="en-US" sz="2000" dirty="0">
                <a:hlinkClick r:id="rId2"/>
              </a:rPr>
              <a:t>'</a:t>
            </a:r>
            <a:r>
              <a:rPr lang="en-US" sz="2000" dirty="0" smtClean="0">
                <a:hlinkClick r:id="rId2"/>
              </a:rPr>
              <a:t>s talk]</a:t>
            </a:r>
            <a:endParaRPr lang="en-US" sz="2000" b="1" dirty="0" smtClean="0"/>
          </a:p>
        </p:txBody>
      </p:sp>
      <p:pic>
        <p:nvPicPr>
          <p:cNvPr id="6" name="Picture 5" descr="Screen Shot 2016-09-10 at 20.48.0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/>
          <a:stretch/>
        </p:blipFill>
        <p:spPr>
          <a:xfrm>
            <a:off x="5310825" y="965200"/>
            <a:ext cx="3833175" cy="2656013"/>
          </a:xfrm>
          <a:prstGeom prst="rect">
            <a:avLst/>
          </a:prstGeom>
        </p:spPr>
      </p:pic>
      <p:pic>
        <p:nvPicPr>
          <p:cNvPr id="7" name="Picture 6" descr="Screen Shot 2016-09-10 at 20.54.4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t="3641" b="5795"/>
          <a:stretch/>
        </p:blipFill>
        <p:spPr>
          <a:xfrm>
            <a:off x="5946562" y="4013642"/>
            <a:ext cx="3197438" cy="2303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5340742" y="4119557"/>
            <a:ext cx="96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x</a:t>
            </a:r>
            <a:r>
              <a:rPr lang="en-US" dirty="0" smtClean="0"/>
              <a:t>[mm]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28455" y="616811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/>
              </a:rPr>
              <a:t>χ</a:t>
            </a:r>
            <a:r>
              <a:rPr lang="en-US" baseline="30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 /</a:t>
            </a:r>
            <a:r>
              <a:rPr lang="en-US" dirty="0" err="1">
                <a:sym typeface="Wingdings"/>
              </a:rPr>
              <a:t>n</a:t>
            </a:r>
            <a:r>
              <a:rPr lang="en-US" baseline="-25000" dirty="0" err="1">
                <a:sym typeface="Wingdings"/>
              </a:rPr>
              <a:t>dof</a:t>
            </a:r>
            <a:r>
              <a:rPr lang="en-US" dirty="0">
                <a:sym typeface="Wingdings"/>
              </a:rPr>
              <a:t>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4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Tracker Alignment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05155"/>
              </p:ext>
            </p:extLst>
          </p:nvPr>
        </p:nvGraphicFramePr>
        <p:xfrm>
          <a:off x="361434" y="1843228"/>
          <a:ext cx="8325366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30000" dirty="0" smtClean="0"/>
                        <a:t>0</a:t>
                      </a:r>
                      <a:r>
                        <a:rPr lang="en-US" dirty="0" smtClean="0"/>
                        <a:t> sample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 1 </a:t>
                      </a:r>
                      <a:r>
                        <a:rPr lang="en-US" dirty="0" smtClean="0"/>
                        <a:t>min.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min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92099" y="995040"/>
            <a:ext cx="7399162" cy="694031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Alignment of </a:t>
            </a:r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 smtClean="0">
                <a:solidFill>
                  <a:schemeClr val="tx1"/>
                </a:solidFill>
              </a:rPr>
              <a:t>IT box, </a:t>
            </a:r>
            <a:r>
              <a:rPr lang="en-US" dirty="0" smtClean="0">
                <a:solidFill>
                  <a:schemeClr val="tx1"/>
                </a:solidFill>
              </a:rPr>
              <a:t>TT and OT </a:t>
            </a:r>
            <a:r>
              <a:rPr lang="en-US" dirty="0" smtClean="0">
                <a:solidFill>
                  <a:schemeClr val="tx1"/>
                </a:solidFill>
              </a:rPr>
              <a:t>modules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translations in x and </a:t>
            </a:r>
            <a:r>
              <a:rPr lang="en-US" dirty="0" smtClean="0">
                <a:solidFill>
                  <a:schemeClr val="tx1"/>
                </a:solidFill>
              </a:rPr>
              <a:t>z, rotations in x , IT </a:t>
            </a:r>
            <a:r>
              <a:rPr lang="en-US" dirty="0" smtClean="0">
                <a:solidFill>
                  <a:schemeClr val="tx1"/>
                </a:solidFill>
              </a:rPr>
              <a:t>boxes for rotations in </a:t>
            </a:r>
            <a:r>
              <a:rPr lang="en-US" dirty="0" smtClean="0">
                <a:solidFill>
                  <a:schemeClr val="tx1"/>
                </a:solidFill>
              </a:rPr>
              <a:t>z.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1434" y="1848682"/>
            <a:ext cx="8325366" cy="100546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440358">
            <a:off x="6929341" y="159367"/>
            <a:ext cx="2621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Francesca, </a:t>
            </a:r>
            <a:r>
              <a:rPr lang="en-US" sz="2000" b="1" dirty="0">
                <a:solidFill>
                  <a:srgbClr val="0000FF"/>
                </a:solidFill>
              </a:rPr>
              <a:t>Lucia, Maurizio</a:t>
            </a:r>
            <a:r>
              <a:rPr lang="en-US" sz="2000" b="1" dirty="0" smtClean="0">
                <a:solidFill>
                  <a:srgbClr val="0000FF"/>
                </a:solidFill>
              </a:rPr>
              <a:t>, </a:t>
            </a:r>
            <a:r>
              <a:rPr lang="en-US" sz="2000" b="1" dirty="0" err="1" smtClean="0">
                <a:solidFill>
                  <a:srgbClr val="0000FF"/>
                </a:solidFill>
              </a:rPr>
              <a:t>Wouter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5" name="Picture 4" descr="Tracker_stability_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57" y="3543037"/>
            <a:ext cx="4826643" cy="2546629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" y="2826221"/>
            <a:ext cx="66840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Running since beginning of Run II</a:t>
            </a:r>
            <a:endParaRPr lang="en-US" sz="2000" dirty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/>
              <a:t>Alignment constants updated  every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5-</a:t>
            </a:r>
            <a:r>
              <a:rPr lang="en-US" sz="2000" dirty="0" smtClean="0"/>
              <a:t>12</a:t>
            </a:r>
            <a:r>
              <a:rPr lang="en-US" sz="2000" dirty="0" smtClean="0"/>
              <a:t> </a:t>
            </a:r>
            <a:r>
              <a:rPr lang="en-US" sz="2000" dirty="0" smtClean="0"/>
              <a:t>fills</a:t>
            </a:r>
          </a:p>
          <a:p>
            <a:pPr>
              <a:buClr>
                <a:srgbClr val="B20225"/>
              </a:buClr>
              <a:buSzPct val="130000"/>
            </a:pPr>
            <a:endParaRPr lang="en-US" sz="2000" dirty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Studies:</a:t>
            </a:r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err="1" smtClean="0"/>
              <a:t>Optimisation</a:t>
            </a:r>
            <a:r>
              <a:rPr lang="en-US" sz="2000" dirty="0" smtClean="0"/>
              <a:t> of thresholds for </a:t>
            </a:r>
            <a:br>
              <a:rPr lang="en-US" sz="2000" dirty="0" smtClean="0"/>
            </a:br>
            <a:r>
              <a:rPr lang="en-US" sz="2000" dirty="0" smtClean="0"/>
              <a:t>automatic update </a:t>
            </a:r>
          </a:p>
          <a:p>
            <a:pPr marL="7429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err="1" smtClean="0"/>
              <a:t>Optimisation</a:t>
            </a:r>
            <a:r>
              <a:rPr lang="en-US" sz="2000" dirty="0" smtClean="0"/>
              <a:t> of DOF used online</a:t>
            </a:r>
          </a:p>
          <a:p>
            <a:pPr lvl="1">
              <a:buClr>
                <a:srgbClr val="FE0032"/>
              </a:buClr>
              <a:buSzPct val="130000"/>
            </a:pPr>
            <a:endParaRPr lang="en-US" sz="2000" dirty="0" smtClean="0"/>
          </a:p>
          <a:p>
            <a:pPr marL="285750" lvl="1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Offline alignment for T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 performed on mag off data at the beginning of the year </a:t>
            </a:r>
            <a:r>
              <a:rPr lang="en-US" sz="2000" dirty="0" smtClean="0">
                <a:hlinkClick r:id="rId3"/>
              </a:rPr>
              <a:t>[LHCb Week June 2016]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89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Tracker Alignment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6-09-11 at 20.09.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1"/>
          <a:stretch/>
        </p:blipFill>
        <p:spPr>
          <a:xfrm>
            <a:off x="5669819" y="1031962"/>
            <a:ext cx="3474181" cy="31467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" y="965200"/>
            <a:ext cx="57257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Study on using Z </a:t>
            </a:r>
            <a:r>
              <a:rPr lang="en-US" sz="2000" u="sng" dirty="0" smtClean="0">
                <a:sym typeface="Wingdings"/>
              </a:rPr>
              <a:t> </a:t>
            </a:r>
            <a:r>
              <a:rPr lang="en-US" sz="2000" u="sng" dirty="0" err="1" smtClean="0">
                <a:sym typeface="Wingdings"/>
              </a:rPr>
              <a:t>μμ</a:t>
            </a:r>
            <a:r>
              <a:rPr lang="en-US" sz="2000" u="sng" dirty="0" smtClean="0"/>
              <a:t> for internal alignment:</a:t>
            </a:r>
          </a:p>
          <a:p>
            <a:pPr marL="342900" indent="-34290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/>
              <a:t>OT modules split above/below the beam pipe, OT C-frames in z, </a:t>
            </a:r>
            <a:r>
              <a:rPr lang="en-US" sz="2000" dirty="0" smtClean="0"/>
              <a:t>split </a:t>
            </a:r>
            <a:r>
              <a:rPr lang="en-US" sz="2000" dirty="0"/>
              <a:t>TT modules, IT boxes, IT layers and ladders </a:t>
            </a:r>
            <a:endParaRPr lang="en-US" sz="2000" dirty="0" smtClean="0"/>
          </a:p>
          <a:p>
            <a:pPr marL="342900" indent="-34290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Performed on </a:t>
            </a:r>
            <a:r>
              <a:rPr lang="en-US" sz="2000" dirty="0" smtClean="0"/>
              <a:t>full 2015 Z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err="1" smtClean="0">
                <a:sym typeface="Wingdings"/>
              </a:rPr>
              <a:t>μμ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sample</a:t>
            </a:r>
            <a:endParaRPr lang="en-US" sz="2000" dirty="0" smtClean="0"/>
          </a:p>
          <a:p>
            <a:endParaRPr lang="en-US" sz="2000" dirty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Using CALIBOFF </a:t>
            </a:r>
            <a:r>
              <a:rPr lang="en-US" sz="2000" dirty="0" smtClean="0"/>
              <a:t>database (</a:t>
            </a:r>
            <a:r>
              <a:rPr lang="it-IT" sz="2000" dirty="0"/>
              <a:t>ttitot-20151228</a:t>
            </a:r>
            <a:r>
              <a:rPr lang="en-US" sz="2000" dirty="0" smtClean="0"/>
              <a:t>) </a:t>
            </a:r>
            <a:r>
              <a:rPr lang="en-US" sz="2000" dirty="0" smtClean="0"/>
              <a:t>in </a:t>
            </a:r>
            <a:r>
              <a:rPr lang="en-US" sz="2000" dirty="0" err="1" smtClean="0"/>
              <a:t>DaVinci</a:t>
            </a:r>
            <a:r>
              <a:rPr lang="en-US" sz="2000" dirty="0" smtClean="0"/>
              <a:t> </a:t>
            </a:r>
            <a:r>
              <a:rPr lang="en-US" sz="2000" dirty="0"/>
              <a:t>prepared by </a:t>
            </a:r>
            <a:r>
              <a:rPr lang="en-US" sz="2000" dirty="0" err="1"/>
              <a:t>Wouter</a:t>
            </a:r>
            <a:r>
              <a:rPr lang="en-US" sz="2000" dirty="0"/>
              <a:t> </a:t>
            </a:r>
            <a:r>
              <a:rPr lang="en-US" sz="2000" dirty="0" smtClean="0">
                <a:hlinkClick r:id="rId3"/>
              </a:rPr>
              <a:t>[Wouter's talk]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on 2015 data </a:t>
            </a:r>
            <a:r>
              <a:rPr lang="en-US" sz="2000" dirty="0" smtClean="0">
                <a:hlinkClick r:id="rId4"/>
              </a:rPr>
              <a:t>[Stephen</a:t>
            </a:r>
            <a:r>
              <a:rPr lang="en-US" sz="2000" dirty="0">
                <a:hlinkClick r:id="rId3"/>
              </a:rPr>
              <a:t>'</a:t>
            </a:r>
            <a:r>
              <a:rPr lang="en-US" sz="2000" dirty="0" smtClean="0">
                <a:hlinkClick r:id="rId4"/>
              </a:rPr>
              <a:t>s talk]</a:t>
            </a:r>
            <a:endParaRPr lang="en-US" sz="2000" dirty="0" smtClean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b="1" dirty="0" smtClean="0"/>
              <a:t>15% improvement in </a:t>
            </a:r>
            <a:br>
              <a:rPr lang="en-US" sz="2000" b="1" dirty="0" smtClean="0"/>
            </a:br>
            <a:r>
              <a:rPr lang="en-US" sz="2000" b="1" dirty="0" smtClean="0"/>
              <a:t>Z mass resolution</a:t>
            </a:r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b="1" dirty="0" smtClean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Smaller variation of </a:t>
            </a:r>
            <a:br>
              <a:rPr lang="en-US" sz="2000" dirty="0" smtClean="0"/>
            </a:br>
            <a:r>
              <a:rPr lang="en-US" sz="2000" dirty="0" smtClean="0"/>
              <a:t>Z</a:t>
            </a:r>
            <a:r>
              <a:rPr lang="en-US" sz="2000" dirty="0"/>
              <a:t> </a:t>
            </a:r>
            <a:r>
              <a:rPr lang="en-US" sz="2000" dirty="0" smtClean="0"/>
              <a:t>mass with </a:t>
            </a:r>
            <a:r>
              <a:rPr lang="en-US" sz="2000" dirty="0" err="1" smtClean="0"/>
              <a:t>Φ</a:t>
            </a:r>
            <a:r>
              <a:rPr lang="en-US" sz="2000" dirty="0" smtClean="0"/>
              <a:t>(μ)</a:t>
            </a:r>
            <a:endParaRPr lang="en-US" sz="2000" dirty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/>
          </a:p>
        </p:txBody>
      </p:sp>
      <p:pic>
        <p:nvPicPr>
          <p:cNvPr id="7" name="Picture 6" descr="Screen Shot 2016-09-11 at 21.55.4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5"/>
          <a:stretch/>
        </p:blipFill>
        <p:spPr>
          <a:xfrm>
            <a:off x="6088726" y="4282772"/>
            <a:ext cx="3055274" cy="2231542"/>
          </a:xfrm>
          <a:prstGeom prst="rect">
            <a:avLst/>
          </a:prstGeom>
        </p:spPr>
      </p:pic>
      <p:pic>
        <p:nvPicPr>
          <p:cNvPr id="17" name="Picture 16" descr="Screen Shot 2016-09-11 at 21.55.4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53160"/>
          <a:stretch/>
        </p:blipFill>
        <p:spPr>
          <a:xfrm>
            <a:off x="3076157" y="4283136"/>
            <a:ext cx="3012569" cy="22311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440358">
            <a:off x="6929341" y="313255"/>
            <a:ext cx="262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Stephen, </a:t>
            </a:r>
            <a:r>
              <a:rPr lang="en-US" sz="2000" b="1" dirty="0" err="1" smtClean="0">
                <a:solidFill>
                  <a:srgbClr val="0000FF"/>
                </a:solidFill>
              </a:rPr>
              <a:t>Wouter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830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Hardware Tracker Alignment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1280" y="965200"/>
            <a:ext cx="5725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/>
          </a:p>
        </p:txBody>
      </p:sp>
      <p:pic>
        <p:nvPicPr>
          <p:cNvPr id="4" name="Picture 3" descr="Screen Shot 2016-09-13 at 09.25.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5" b="26038"/>
          <a:stretch/>
        </p:blipFill>
        <p:spPr>
          <a:xfrm>
            <a:off x="5807024" y="4171878"/>
            <a:ext cx="3279503" cy="2353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92" y="888058"/>
            <a:ext cx="60807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Using light + mask/reflector + camera to track points</a:t>
            </a:r>
          </a:p>
          <a:p>
            <a:endParaRPr lang="en-US" sz="2000" b="1" dirty="0"/>
          </a:p>
          <a:p>
            <a:r>
              <a:rPr lang="en-US" sz="2000" b="1" dirty="0" smtClean="0"/>
              <a:t>BCAM: </a:t>
            </a:r>
            <a:r>
              <a:rPr lang="en-US" sz="2000" dirty="0" smtClean="0">
                <a:hlinkClick r:id="rId3"/>
              </a:rPr>
              <a:t>[</a:t>
            </a:r>
            <a:r>
              <a:rPr lang="en-US" sz="2000" dirty="0" err="1" smtClean="0">
                <a:hlinkClick r:id="rId3"/>
              </a:rPr>
              <a:t>Pavol</a:t>
            </a:r>
            <a:r>
              <a:rPr lang="en-US" sz="2000" dirty="0" err="1">
                <a:hlinkClick r:id="rId4"/>
              </a:rPr>
              <a:t>'</a:t>
            </a:r>
            <a:r>
              <a:rPr lang="en-US" sz="2000" dirty="0" err="1" smtClean="0">
                <a:hlinkClick r:id="rId3"/>
              </a:rPr>
              <a:t>s</a:t>
            </a:r>
            <a:r>
              <a:rPr lang="en-US" sz="2000" dirty="0" smtClean="0">
                <a:hlinkClick r:id="rId3"/>
              </a:rPr>
              <a:t> talk]</a:t>
            </a:r>
            <a:endParaRPr lang="en-US" sz="2000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1 per C-frame of each IT station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every 18 sec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Integrating over 1h </a:t>
            </a:r>
            <a:r>
              <a:rPr lang="en-US" sz="2000" dirty="0" smtClean="0">
                <a:sym typeface="Wingdings"/>
              </a:rPr>
              <a:t> 5</a:t>
            </a:r>
            <a:r>
              <a:rPr lang="en-US" sz="2000" dirty="0">
                <a:sym typeface="Wingdings"/>
              </a:rPr>
              <a:t>μm</a:t>
            </a:r>
            <a:r>
              <a:rPr lang="en-US" sz="2000" dirty="0" smtClean="0">
                <a:sym typeface="Wingdings"/>
              </a:rPr>
              <a:t> precision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>
              <a:buClr>
                <a:srgbClr val="FE0032"/>
              </a:buClr>
              <a:buSzPct val="130000"/>
            </a:pPr>
            <a:r>
              <a:rPr lang="en-US" sz="2000" b="1" dirty="0" smtClean="0"/>
              <a:t>RASNIK: </a:t>
            </a:r>
            <a:r>
              <a:rPr lang="en-US" sz="2000" dirty="0" smtClean="0">
                <a:hlinkClick r:id="rId5"/>
              </a:rPr>
              <a:t>[</a:t>
            </a:r>
            <a:r>
              <a:rPr lang="en-US" sz="2000" dirty="0" err="1" smtClean="0">
                <a:hlinkClick r:id="rId5"/>
              </a:rPr>
              <a:t>Artur</a:t>
            </a:r>
            <a:r>
              <a:rPr lang="en-US" sz="2000" dirty="0" err="1" smtClean="0">
                <a:hlinkClick r:id="rId4"/>
              </a:rPr>
              <a:t>'</a:t>
            </a:r>
            <a:r>
              <a:rPr lang="en-US" sz="2000" dirty="0" err="1" smtClean="0">
                <a:hlinkClick r:id="rId5"/>
              </a:rPr>
              <a:t>s</a:t>
            </a:r>
            <a:r>
              <a:rPr lang="en-US" sz="2000" dirty="0" smtClean="0">
                <a:hlinkClick r:id="rId5"/>
              </a:rPr>
              <a:t> talk]</a:t>
            </a:r>
            <a:endParaRPr lang="en-US" sz="2000" dirty="0" smtClean="0"/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/>
              <a:t>4</a:t>
            </a:r>
            <a:r>
              <a:rPr lang="en-US" sz="2000" dirty="0" smtClean="0"/>
              <a:t> per C-frame of each OT station + 2 on bridge</a:t>
            </a:r>
          </a:p>
          <a:p>
            <a:pPr marL="285750" indent="-285750"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sz="2000" dirty="0" smtClean="0"/>
              <a:t>Precision up to 5</a:t>
            </a:r>
            <a:r>
              <a:rPr lang="en-US" sz="2000" dirty="0" smtClean="0">
                <a:sym typeface="Wingdings"/>
              </a:rPr>
              <a:t>μm</a:t>
            </a:r>
          </a:p>
          <a:p>
            <a:pPr>
              <a:buClr>
                <a:srgbClr val="FE0032"/>
              </a:buClr>
              <a:buSzPct val="130000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Movement seen also by software alignment 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B20225"/>
                </a:solidFill>
                <a:sym typeface="Wingdings"/>
              </a:rPr>
              <a:t></a:t>
            </a:r>
            <a:r>
              <a:rPr lang="en-US" sz="2000" b="1" dirty="0" smtClean="0">
                <a:sym typeface="Wingdings"/>
              </a:rPr>
              <a:t> real movement of the bridge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ym typeface="Wingdings"/>
            </a:endParaRP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Work on relating BCAM with RASNIK with software alignment ongoing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>
                <a:sym typeface="Wingdings"/>
              </a:rPr>
              <a:t>Use BCAM/RASNIK as constraints for software alignment(?)</a:t>
            </a:r>
            <a:endParaRPr lang="en-US" sz="2000" dirty="0"/>
          </a:p>
        </p:txBody>
      </p:sp>
      <p:pic>
        <p:nvPicPr>
          <p:cNvPr id="9" name="Picture 8" descr="Screen Shot 2016-09-13 at 09.34.3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1275274"/>
            <a:ext cx="3516923" cy="25719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93542" y="1030894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IT1 C-side in z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51011" y="3897791"/>
            <a:ext cx="310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Bridge Q13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 rot="440358">
            <a:off x="7787381" y="139952"/>
            <a:ext cx="1616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Fred, </a:t>
            </a:r>
            <a:r>
              <a:rPr lang="en-US" sz="2000" b="1" dirty="0" err="1" smtClean="0">
                <a:solidFill>
                  <a:srgbClr val="0000FF"/>
                </a:solidFill>
              </a:rPr>
              <a:t>Pavol</a:t>
            </a:r>
            <a:r>
              <a:rPr lang="en-US" sz="2000" b="1" dirty="0" smtClean="0">
                <a:solidFill>
                  <a:srgbClr val="0000FF"/>
                </a:solidFill>
              </a:rPr>
              <a:t/>
            </a:r>
            <a:br>
              <a:rPr lang="en-US" sz="2000" b="1" dirty="0" smtClean="0">
                <a:solidFill>
                  <a:srgbClr val="0000FF"/>
                </a:solidFill>
              </a:rPr>
            </a:br>
            <a:r>
              <a:rPr lang="en-US" sz="2000" b="1" dirty="0" err="1" smtClean="0">
                <a:solidFill>
                  <a:srgbClr val="0000FF"/>
                </a:solidFill>
              </a:rPr>
              <a:t>Artur</a:t>
            </a:r>
            <a:r>
              <a:rPr lang="en-US" sz="2000" b="1" dirty="0" smtClean="0">
                <a:solidFill>
                  <a:srgbClr val="0000FF"/>
                </a:solidFill>
              </a:rPr>
              <a:t>, </a:t>
            </a:r>
            <a:r>
              <a:rPr lang="en-US" sz="2000" b="1" dirty="0" err="1" smtClean="0">
                <a:solidFill>
                  <a:srgbClr val="0000FF"/>
                </a:solidFill>
              </a:rPr>
              <a:t>Niels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2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pPr algn="l"/>
            <a:r>
              <a:rPr lang="en-US" dirty="0" smtClean="0"/>
              <a:t>RICH Mirror Alignment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76464"/>
              </p:ext>
            </p:extLst>
          </p:nvPr>
        </p:nvGraphicFramePr>
        <p:xfrm>
          <a:off x="361434" y="1787712"/>
          <a:ext cx="832536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95"/>
                <a:gridCol w="1448870"/>
                <a:gridCol w="1868157"/>
                <a:gridCol w="2088558"/>
                <a:gridCol w="1364386"/>
              </a:tblGrid>
              <a:tr h="618284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Update of constants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Data sample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collect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/>
                      </a:r>
                      <a:br>
                        <a:rPr lang="en-US" sz="900" b="1" dirty="0" smtClean="0"/>
                      </a:br>
                      <a:r>
                        <a:rPr lang="en-US" b="1" dirty="0" smtClean="0"/>
                        <a:t>Time to run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Monitoring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mode only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fill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HLT1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hours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(due to </a:t>
                      </a:r>
                      <a:r>
                        <a:rPr lang="en-US" dirty="0" err="1" smtClean="0"/>
                        <a:t>prescale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min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(both RICHs)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92099" y="1003690"/>
            <a:ext cx="7399162" cy="661720"/>
          </a:xfrm>
          <a:prstGeom prst="rect">
            <a:avLst/>
          </a:prstGeom>
          <a:solidFill>
            <a:srgbClr val="FE0032">
              <a:alpha val="50000"/>
            </a:srgbClr>
          </a:solidFill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Alignment of </a:t>
            </a:r>
            <a:r>
              <a:rPr lang="en-US" dirty="0" smtClean="0">
                <a:solidFill>
                  <a:srgbClr val="000000"/>
                </a:solidFill>
              </a:rPr>
              <a:t>each mirror for rotations about local y and z axes.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1434" y="1793166"/>
            <a:ext cx="8325366" cy="127470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761" y="3141016"/>
            <a:ext cx="79654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Manual running since mid 2015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Automatic running since beginning of </a:t>
            </a:r>
            <a:r>
              <a:rPr lang="en-US" sz="2000" dirty="0" smtClean="0"/>
              <a:t>2016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/>
          </a:p>
          <a:p>
            <a:pPr marL="285750" lvl="1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>
                <a:sym typeface="Wingdings"/>
              </a:rPr>
              <a:t> Improvements during Run II:</a:t>
            </a:r>
          </a:p>
          <a:p>
            <a:pPr marL="742950" lvl="2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>
                <a:sym typeface="Wingdings"/>
              </a:rPr>
              <a:t>Increase in speed from 4 hours to 15 min per alignment</a:t>
            </a:r>
          </a:p>
          <a:p>
            <a:pPr marL="742950" lvl="2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>
                <a:sym typeface="Wingdings"/>
              </a:rPr>
              <a:t>Increase in stability </a:t>
            </a:r>
            <a:br>
              <a:rPr lang="en-US" sz="2000" dirty="0">
                <a:sym typeface="Wingdings"/>
              </a:rPr>
            </a:br>
            <a:r>
              <a:rPr lang="en-US" sz="2000" dirty="0">
                <a:sym typeface="Wingdings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[LHCb Week March 2016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]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r>
              <a:rPr lang="en-US" sz="2000" dirty="0" smtClean="0"/>
              <a:t>First alignment 2016 into </a:t>
            </a:r>
            <a:r>
              <a:rPr lang="en-US" sz="2000" dirty="0">
                <a:sym typeface="Wingdings"/>
              </a:rPr>
              <a:t>n</a:t>
            </a:r>
            <a:r>
              <a:rPr lang="en-US" sz="2000" dirty="0" smtClean="0">
                <a:sym typeface="Wingdings"/>
              </a:rPr>
              <a:t>ew </a:t>
            </a:r>
            <a:r>
              <a:rPr lang="en-US" sz="2000" dirty="0" err="1">
                <a:sym typeface="Wingdings"/>
              </a:rPr>
              <a:t>condDB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release</a:t>
            </a: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>
              <a:sym typeface="Wingdings"/>
            </a:endParaRPr>
          </a:p>
          <a:p>
            <a:pPr marL="285750" indent="-285750">
              <a:buClr>
                <a:srgbClr val="B20225"/>
              </a:buClr>
              <a:buSzPct val="130000"/>
              <a:buFont typeface="Arial"/>
              <a:buChar char="•"/>
            </a:pP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 rot="860243">
            <a:off x="7897576" y="194857"/>
            <a:ext cx="170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Anatoly,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Claire, </a:t>
            </a:r>
          </a:p>
          <a:p>
            <a:r>
              <a:rPr lang="en-US" sz="2000" b="1" dirty="0" err="1" smtClean="0">
                <a:solidFill>
                  <a:srgbClr val="0000FF"/>
                </a:solidFill>
              </a:rPr>
              <a:t>Paras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336977" y="6515523"/>
            <a:ext cx="2470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dirty="0" smtClean="0"/>
              <a:t>LHCb Week September 2016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2564" y="6512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pPr algn="l"/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6555106"/>
            <a:ext cx="9144000" cy="0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1434" y="1799576"/>
            <a:ext cx="8325366" cy="1274706"/>
          </a:xfrm>
          <a:prstGeom prst="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24721</TotalTime>
  <Words>954</Words>
  <Application>Microsoft Macintosh PowerPoint</Application>
  <PresentationFormat>On-screen Show (4:3)</PresentationFormat>
  <Paragraphs>352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Overview</vt:lpstr>
      <vt:lpstr>PowerPoint Presentation</vt:lpstr>
      <vt:lpstr>VELO Alignment </vt:lpstr>
      <vt:lpstr>VELO Alignment </vt:lpstr>
      <vt:lpstr>Tracker Alignment</vt:lpstr>
      <vt:lpstr>Tracker Alignment</vt:lpstr>
      <vt:lpstr>Hardware Tracker Alignment</vt:lpstr>
      <vt:lpstr>RICH Mirror Alignment</vt:lpstr>
      <vt:lpstr>RICH Mirror Alignment</vt:lpstr>
      <vt:lpstr>RICH Mirror Alignment</vt:lpstr>
      <vt:lpstr>RICH Mirror Alignment</vt:lpstr>
      <vt:lpstr>Muon Alignment</vt:lpstr>
      <vt:lpstr>PowerPoint Presentation</vt:lpstr>
      <vt:lpstr>OT Calibration</vt:lpstr>
      <vt:lpstr>RICH calibrations</vt:lpstr>
      <vt:lpstr>Calorimeter Calibration</vt:lpstr>
      <vt:lpstr>Calorimeter π0 Calibration</vt:lpstr>
      <vt:lpstr>Conclusion</vt:lpstr>
      <vt:lpstr>PowerPoint Presentation</vt:lpstr>
      <vt:lpstr>RICH Mirror Alignment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2234</cp:revision>
  <cp:lastPrinted>2016-09-12T07:46:07Z</cp:lastPrinted>
  <dcterms:created xsi:type="dcterms:W3CDTF">2013-12-05T15:25:25Z</dcterms:created>
  <dcterms:modified xsi:type="dcterms:W3CDTF">2016-09-13T22:09:01Z</dcterms:modified>
</cp:coreProperties>
</file>