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5" r:id="rId3"/>
    <p:sldId id="274" r:id="rId4"/>
    <p:sldId id="270" r:id="rId5"/>
    <p:sldId id="279" r:id="rId6"/>
    <p:sldId id="280" r:id="rId7"/>
    <p:sldId id="281" r:id="rId8"/>
    <p:sldId id="264" r:id="rId9"/>
    <p:sldId id="265" r:id="rId10"/>
    <p:sldId id="266" r:id="rId11"/>
    <p:sldId id="267" r:id="rId12"/>
    <p:sldId id="268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458" autoAdjust="0"/>
  </p:normalViewPr>
  <p:slideViewPr>
    <p:cSldViewPr snapToGrid="0" snapToObjects="1">
      <p:cViewPr>
        <p:scale>
          <a:sx n="121" d="100"/>
          <a:sy n="121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E155C-89BC-C34E-A131-B23D7353AC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480" y="6513567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LHCb Week March 2016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13567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480" y="6513567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LHCb Week March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13567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480" y="6513567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LHCb Week March 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13567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34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87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2560" y="3917111"/>
            <a:ext cx="8800397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smtClean="0">
                <a:solidFill>
                  <a:schemeClr val="bg1"/>
                </a:solidFill>
              </a:rPr>
              <a:t>09/</a:t>
            </a:r>
            <a:r>
              <a:rPr lang="en-US" sz="2000" b="1" dirty="0" smtClean="0">
                <a:solidFill>
                  <a:schemeClr val="bg1"/>
                </a:solidFill>
              </a:rPr>
              <a:t>03/2016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	  Claire Prouve  -  University of Bristol			   		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Update on Alignment and Calibration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600" y="4295894"/>
            <a:ext cx="79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n behalf of the Alignment &amp; Calibration 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1600" y="6319520"/>
            <a:ext cx="9926320" cy="53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Calorimeter calibrations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" y="862458"/>
            <a:ext cx="8696960" cy="548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B20225"/>
                </a:solidFill>
              </a:rPr>
              <a:t>Work during WS</a:t>
            </a:r>
          </a:p>
          <a:p>
            <a:pPr>
              <a:lnSpc>
                <a:spcPct val="120000"/>
              </a:lnSpc>
            </a:pPr>
            <a:endParaRPr lang="en-US" sz="900" u="sng" dirty="0" smtClean="0"/>
          </a:p>
          <a:p>
            <a:pPr>
              <a:lnSpc>
                <a:spcPct val="120000"/>
              </a:lnSpc>
            </a:pPr>
            <a:r>
              <a:rPr lang="en-US" u="sng" dirty="0" smtClean="0"/>
              <a:t>LED method:</a:t>
            </a:r>
          </a:p>
          <a:p>
            <a:pPr marL="342900" indent="-34290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Worked well in 2015</a:t>
            </a:r>
            <a:endParaRPr lang="en-US" dirty="0"/>
          </a:p>
          <a:p>
            <a:pPr marL="342900" indent="-34290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Failing LED were replaced during WS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u="sng" dirty="0" smtClean="0"/>
              <a:t>Occupancy method: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Noticed dependency on the beam conditions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Study still ongoing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en-US" dirty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en-US" dirty="0"/>
          </a:p>
          <a:p>
            <a:r>
              <a:rPr lang="en-US" sz="2400" b="1" dirty="0">
                <a:solidFill>
                  <a:srgbClr val="B20225"/>
                </a:solidFill>
              </a:rPr>
              <a:t>Plans for 2016 data-taking</a:t>
            </a:r>
            <a:r>
              <a:rPr lang="en-US" b="1" dirty="0">
                <a:solidFill>
                  <a:srgbClr val="B20225"/>
                </a:solidFill>
              </a:rPr>
              <a:t/>
            </a:r>
            <a:br>
              <a:rPr lang="en-US" b="1" dirty="0">
                <a:solidFill>
                  <a:srgbClr val="B20225"/>
                </a:solidFill>
              </a:rPr>
            </a:br>
            <a:endParaRPr lang="en-US" sz="1100" b="1" dirty="0">
              <a:solidFill>
                <a:srgbClr val="B20225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Run LED method for both ECAL and HCAL automatically at the start of each fill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Run occupancy method for each fill (without applying the results) to study the dependency on the beam conditions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860243">
            <a:off x="7489051" y="148993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Marie-Noelle,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Jean Francois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t="50338" b="2699"/>
          <a:stretch/>
        </p:blipFill>
        <p:spPr>
          <a:xfrm>
            <a:off x="4956382" y="1427934"/>
            <a:ext cx="4187618" cy="23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7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>
                <a:latin typeface="+mn-lt"/>
              </a:rPr>
              <a:t>π</a:t>
            </a:r>
            <a:r>
              <a:rPr lang="en-US" baseline="30000" dirty="0" smtClean="0"/>
              <a:t>0</a:t>
            </a:r>
            <a:r>
              <a:rPr lang="en-US" dirty="0" smtClean="0"/>
              <a:t> calibration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950" y="881232"/>
            <a:ext cx="8696960" cy="5038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B20225"/>
                </a:solidFill>
              </a:rPr>
              <a:t>Work during </a:t>
            </a:r>
            <a:r>
              <a:rPr lang="en-US" sz="2200" b="1" dirty="0" smtClean="0">
                <a:solidFill>
                  <a:srgbClr val="B20225"/>
                </a:solidFill>
              </a:rPr>
              <a:t>WS</a:t>
            </a:r>
          </a:p>
          <a:p>
            <a:pPr>
              <a:lnSpc>
                <a:spcPct val="120000"/>
              </a:lnSpc>
            </a:pPr>
            <a:endParaRPr lang="en-US" sz="1100" b="1" dirty="0" smtClean="0">
              <a:solidFill>
                <a:srgbClr val="B20225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Dedicated </a:t>
            </a:r>
            <a:r>
              <a:rPr lang="en-US" dirty="0" err="1"/>
              <a:t>conddb</a:t>
            </a:r>
            <a:r>
              <a:rPr lang="en-US" dirty="0"/>
              <a:t> provided for September data that </a:t>
            </a:r>
            <a:r>
              <a:rPr lang="en-US" dirty="0" smtClean="0"/>
              <a:t>was </a:t>
            </a:r>
            <a:r>
              <a:rPr lang="en-US" dirty="0"/>
              <a:t>affected by a π</a:t>
            </a:r>
            <a:r>
              <a:rPr lang="en-US" baseline="30000" dirty="0"/>
              <a:t>0</a:t>
            </a:r>
            <a:r>
              <a:rPr lang="en-US" dirty="0" smtClean="0"/>
              <a:t> </a:t>
            </a:r>
            <a:r>
              <a:rPr lang="en-US" dirty="0"/>
              <a:t>mass shift (local tag calo-20160104, included into a global tag cond-20160123)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u="sng" dirty="0" smtClean="0"/>
              <a:t>Ongoing work: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Speed up the </a:t>
            </a:r>
            <a:r>
              <a:rPr lang="en-US" dirty="0" smtClean="0"/>
              <a:t>procedure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Investigate over- and under-calibration of</a:t>
            </a:r>
            <a:br>
              <a:rPr lang="en-US" dirty="0" smtClean="0"/>
            </a:br>
            <a:r>
              <a:rPr lang="en-US" dirty="0" smtClean="0"/>
              <a:t>ECAL cells in the central region</a:t>
            </a:r>
          </a:p>
          <a:p>
            <a:pPr>
              <a:lnSpc>
                <a:spcPct val="120000"/>
              </a:lnSpc>
              <a:buClr>
                <a:srgbClr val="FE0032"/>
              </a:buClr>
              <a:buSzPct val="130000"/>
            </a:pPr>
            <a:r>
              <a:rPr lang="en-US" dirty="0" smtClean="0">
                <a:solidFill>
                  <a:srgbClr val="FE0032"/>
                </a:solidFill>
                <a:sym typeface="Wingdings"/>
              </a:rPr>
              <a:t>      </a:t>
            </a:r>
            <a:r>
              <a:rPr lang="en-US" dirty="0" smtClean="0">
                <a:sym typeface="Wingdings"/>
              </a:rPr>
              <a:t> Improve event selection</a:t>
            </a:r>
            <a:endParaRPr lang="en-US" dirty="0"/>
          </a:p>
          <a:p>
            <a:endParaRPr lang="en-US" sz="2400" b="1" dirty="0">
              <a:solidFill>
                <a:srgbClr val="B20225"/>
              </a:solidFill>
            </a:endParaRPr>
          </a:p>
          <a:p>
            <a:endParaRPr lang="en-US" sz="1100" b="1" dirty="0" smtClean="0">
              <a:solidFill>
                <a:srgbClr val="B20225"/>
              </a:solidFill>
            </a:endParaRPr>
          </a:p>
          <a:p>
            <a:r>
              <a:rPr lang="en-US" sz="2400" b="1" dirty="0" smtClean="0">
                <a:solidFill>
                  <a:srgbClr val="B20225"/>
                </a:solidFill>
              </a:rPr>
              <a:t>Plans </a:t>
            </a:r>
            <a:r>
              <a:rPr lang="en-US" sz="2400" b="1" dirty="0">
                <a:solidFill>
                  <a:srgbClr val="B20225"/>
                </a:solidFill>
              </a:rPr>
              <a:t>for 2016 data-taking</a:t>
            </a:r>
            <a:r>
              <a:rPr lang="en-US" b="1" dirty="0">
                <a:solidFill>
                  <a:srgbClr val="B20225"/>
                </a:solidFill>
              </a:rPr>
              <a:t/>
            </a:r>
            <a:br>
              <a:rPr lang="en-US" b="1" dirty="0">
                <a:solidFill>
                  <a:srgbClr val="B20225"/>
                </a:solidFill>
              </a:rPr>
            </a:br>
            <a:endParaRPr lang="en-US" sz="1100" b="1" dirty="0">
              <a:solidFill>
                <a:srgbClr val="B20225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/>
              <a:t>Before data-taking correct for the over-/under calibration of central cells by using MC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/>
              <a:t>Perform calibrations during the TS</a:t>
            </a:r>
            <a:endParaRPr lang="en-US" dirty="0"/>
          </a:p>
        </p:txBody>
      </p:sp>
      <p:pic>
        <p:nvPicPr>
          <p:cNvPr id="9" name="Picture 8" descr="Screen Shot 2016-02-24 at 14.29.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3"/>
          <a:stretch/>
        </p:blipFill>
        <p:spPr>
          <a:xfrm>
            <a:off x="5319571" y="2375380"/>
            <a:ext cx="3760363" cy="26805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860243">
            <a:off x="7489051" y="148993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Dasha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Jean Francois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4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Monitoring and Alarms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" y="873760"/>
            <a:ext cx="8696960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Work in progress: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Show development of alignment constants </a:t>
            </a:r>
            <a:br>
              <a:rPr lang="en-US" sz="2000" dirty="0" smtClean="0"/>
            </a:br>
            <a:r>
              <a:rPr lang="en-US" sz="2000" dirty="0" smtClean="0"/>
              <a:t>during the alignment procedure in presenter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Show the stability </a:t>
            </a:r>
            <a:r>
              <a:rPr lang="en-US" sz="2000" dirty="0"/>
              <a:t>of the alignment </a:t>
            </a:r>
            <a:r>
              <a:rPr lang="en-US" sz="2000" dirty="0" smtClean="0"/>
              <a:t>constants</a:t>
            </a:r>
            <a:br>
              <a:rPr lang="en-US" sz="2000" dirty="0" smtClean="0"/>
            </a:br>
            <a:r>
              <a:rPr lang="en-US" sz="2000" dirty="0" smtClean="0"/>
              <a:t>over time in presenter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larm </a:t>
            </a:r>
            <a:r>
              <a:rPr lang="en-US" sz="2000" dirty="0"/>
              <a:t>if </a:t>
            </a:r>
            <a:r>
              <a:rPr lang="en-US" sz="2000" dirty="0" smtClean="0"/>
              <a:t>something goes</a:t>
            </a:r>
            <a:r>
              <a:rPr lang="en-US" sz="2000" i="1" dirty="0" smtClean="0"/>
              <a:t> </a:t>
            </a:r>
            <a:r>
              <a:rPr lang="en-US" sz="2000" i="1" dirty="0"/>
              <a:t>wrong</a:t>
            </a:r>
            <a:r>
              <a:rPr lang="en-US" sz="2000" dirty="0"/>
              <a:t>: </a:t>
            </a:r>
            <a:r>
              <a:rPr lang="en-US" sz="2000" dirty="0" smtClean="0"/>
              <a:t>change</a:t>
            </a:r>
            <a:br>
              <a:rPr lang="en-US" sz="2000" dirty="0" smtClean="0"/>
            </a:br>
            <a:r>
              <a:rPr lang="en-US" sz="2000" dirty="0" smtClean="0"/>
              <a:t>in constants too large, no convergence was</a:t>
            </a:r>
            <a:br>
              <a:rPr lang="en-US" sz="2000" dirty="0" smtClean="0"/>
            </a:br>
            <a:r>
              <a:rPr lang="en-US" sz="2000" dirty="0" smtClean="0"/>
              <a:t>reached…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b="1" dirty="0" smtClean="0"/>
              <a:t>Developing procedure for case of alarms</a:t>
            </a:r>
            <a:endParaRPr lang="en-US" sz="2000" b="1" dirty="0"/>
          </a:p>
        </p:txBody>
      </p:sp>
      <p:pic>
        <p:nvPicPr>
          <p:cNvPr id="6" name="Picture 5" descr="Screen Shot 2016-03-08 at 14.05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09" y="3472262"/>
            <a:ext cx="3533828" cy="2986876"/>
          </a:xfrm>
          <a:prstGeom prst="rect">
            <a:avLst/>
          </a:prstGeom>
        </p:spPr>
      </p:pic>
      <p:pic>
        <p:nvPicPr>
          <p:cNvPr id="7" name="Picture 6" descr="VeloConvergenc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52987" y="492591"/>
            <a:ext cx="2304442" cy="3402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837560">
            <a:off x="7554989" y="3580321"/>
            <a:ext cx="163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Thanks, Clara!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82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pic>
        <p:nvPicPr>
          <p:cNvPr id="8" name="Picture 7" descr="10gkv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6" y="3148883"/>
            <a:ext cx="4589064" cy="3258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" y="962570"/>
            <a:ext cx="86969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Many studies done during WS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Improvements in performance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Improvements in speed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Some small improvements/studies still to be made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Further work on the monitoring required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Getting ready for data-taking!</a:t>
            </a:r>
          </a:p>
        </p:txBody>
      </p:sp>
    </p:spTree>
    <p:extLst>
      <p:ext uri="{BB962C8B-B14F-4D97-AF65-F5344CB8AC3E}">
        <p14:creationId xmlns:p14="http://schemas.microsoft.com/office/powerpoint/2010/main" val="112099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Overview alignments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00" y="910053"/>
            <a:ext cx="8900160" cy="519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B20225"/>
                </a:solidFill>
              </a:rPr>
              <a:t>Alignments</a:t>
            </a:r>
          </a:p>
          <a:p>
            <a:pPr marL="92075">
              <a:lnSpc>
                <a:spcPct val="110000"/>
              </a:lnSpc>
            </a:pPr>
            <a:endParaRPr lang="en-US" sz="1100" b="1" dirty="0">
              <a:sym typeface="Wingdings"/>
            </a:endParaRP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sym typeface="Wingdings"/>
              </a:rPr>
              <a:t>VELO alignment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Alignment of both halves for translations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and rotations </a:t>
            </a:r>
            <a:r>
              <a:rPr lang="en-US" dirty="0">
                <a:solidFill>
                  <a:srgbClr val="000000"/>
                </a:solidFill>
              </a:rPr>
              <a:t>in x, y and z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</a:rPr>
              <a:t>Tracker alignment</a:t>
            </a:r>
            <a:r>
              <a:rPr lang="en-US" dirty="0" smtClean="0">
                <a:solidFill>
                  <a:srgbClr val="000000"/>
                </a:solidFill>
              </a:rPr>
              <a:t>: Alignment of TT, IT and OT for translations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/>
              <a:t>x, rotations and translations in z (online) and translations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 rotations </a:t>
            </a:r>
            <a:r>
              <a:rPr lang="en-US" dirty="0"/>
              <a:t>in y (offline).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</a:rPr>
              <a:t>RICH mirror alignment</a:t>
            </a:r>
            <a:r>
              <a:rPr lang="en-US" dirty="0">
                <a:solidFill>
                  <a:srgbClr val="000000"/>
                </a:solidFill>
              </a:rPr>
              <a:t>: Alignment of all individual mirrors </a:t>
            </a:r>
            <a:r>
              <a:rPr lang="en-US" dirty="0" smtClean="0">
                <a:solidFill>
                  <a:srgbClr val="000000"/>
                </a:solidFill>
              </a:rPr>
              <a:t>for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rotations </a:t>
            </a:r>
            <a:r>
              <a:rPr lang="en-US" dirty="0">
                <a:solidFill>
                  <a:srgbClr val="000000"/>
                </a:solidFill>
              </a:rPr>
              <a:t>around x and y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+mj-lt"/>
              <a:buAutoNum type="arabicPeriod"/>
            </a:pPr>
            <a:r>
              <a:rPr lang="en-US" b="1" dirty="0" err="1" smtClean="0">
                <a:solidFill>
                  <a:srgbClr val="000000"/>
                </a:solidFill>
              </a:rPr>
              <a:t>Muon</a:t>
            </a:r>
            <a:r>
              <a:rPr lang="en-US" b="1" dirty="0" smtClean="0">
                <a:solidFill>
                  <a:srgbClr val="000000"/>
                </a:solidFill>
              </a:rPr>
              <a:t> alignment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Alignment of both halves of each station for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translations </a:t>
            </a:r>
            <a:r>
              <a:rPr lang="en-US" dirty="0">
                <a:solidFill>
                  <a:srgbClr val="000000"/>
                </a:solidFill>
              </a:rPr>
              <a:t>in x and y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266700" indent="-2667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Run on the HLT-farm at the beginning of every fill in the same order as above.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23102" y="1595432"/>
            <a:ext cx="587298" cy="1962805"/>
          </a:xfrm>
          <a:prstGeom prst="rightBrace">
            <a:avLst>
              <a:gd name="adj1" fmla="val 7000"/>
              <a:gd name="adj2" fmla="val 50000"/>
            </a:avLst>
          </a:prstGeom>
          <a:ln w="57150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28743" y="2098911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Automatic update</a:t>
            </a:r>
            <a:br>
              <a:rPr lang="en-US" b="1" dirty="0" smtClean="0">
                <a:solidFill>
                  <a:srgbClr val="FE0032"/>
                </a:solidFill>
              </a:rPr>
            </a:br>
            <a:r>
              <a:rPr lang="en-US" b="1" dirty="0" smtClean="0">
                <a:solidFill>
                  <a:srgbClr val="FE0032"/>
                </a:solidFill>
              </a:rPr>
              <a:t>of</a:t>
            </a:r>
          </a:p>
          <a:p>
            <a:r>
              <a:rPr lang="en-US" b="1" dirty="0" smtClean="0">
                <a:solidFill>
                  <a:srgbClr val="FE0032"/>
                </a:solidFill>
              </a:rPr>
              <a:t>alignment constants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6409960" y="3663198"/>
            <a:ext cx="587298" cy="1647914"/>
          </a:xfrm>
          <a:prstGeom prst="rightBrace">
            <a:avLst>
              <a:gd name="adj1" fmla="val 7000"/>
              <a:gd name="adj2" fmla="val 50000"/>
            </a:avLst>
          </a:prstGeom>
          <a:ln w="57150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97258" y="4088159"/>
            <a:ext cx="187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Monitoring mode</a:t>
            </a:r>
            <a:br>
              <a:rPr lang="en-US" b="1" dirty="0" smtClean="0">
                <a:solidFill>
                  <a:srgbClr val="FE0032"/>
                </a:solidFill>
              </a:rPr>
            </a:br>
            <a:r>
              <a:rPr lang="en-US" b="1" dirty="0" smtClean="0">
                <a:solidFill>
                  <a:srgbClr val="FE0032"/>
                </a:solidFill>
              </a:rPr>
              <a:t> only</a:t>
            </a:r>
            <a:endParaRPr lang="en-US" b="1" dirty="0">
              <a:solidFill>
                <a:srgbClr val="FE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5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Overview calibrations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00" y="865648"/>
            <a:ext cx="8900160" cy="8069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>
              <a:lnSpc>
                <a:spcPct val="150000"/>
              </a:lnSpc>
            </a:pPr>
            <a:r>
              <a:rPr lang="en-US" sz="2400" b="1" dirty="0" smtClean="0">
                <a:solidFill>
                  <a:srgbClr val="B20225"/>
                </a:solidFill>
              </a:rPr>
              <a:t>Calibrations</a:t>
            </a:r>
          </a:p>
          <a:p>
            <a:pPr marL="177800" indent="-1778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OT calibration: </a:t>
            </a:r>
            <a:r>
              <a:rPr lang="en-US" dirty="0"/>
              <a:t>Global time alignment for all </a:t>
            </a:r>
            <a:r>
              <a:rPr lang="en-US" dirty="0" smtClean="0"/>
              <a:t>modules, extract </a:t>
            </a:r>
            <a:r>
              <a:rPr lang="en-US" dirty="0"/>
              <a:t>the global time delay t</a:t>
            </a:r>
            <a:r>
              <a:rPr lang="en-US" baseline="-25000" dirty="0"/>
              <a:t>0</a:t>
            </a:r>
            <a:r>
              <a:rPr lang="en-US" dirty="0"/>
              <a:t> caused by a difference in collision time and the phase of the LHC clock received at LHCb</a:t>
            </a:r>
            <a:r>
              <a:rPr lang="en-US" dirty="0" smtClean="0"/>
              <a:t>.</a:t>
            </a:r>
          </a:p>
          <a:p>
            <a:pPr marL="177800" indent="-1778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b="1" dirty="0" smtClean="0"/>
              <a:t>RICH calibration: </a:t>
            </a:r>
          </a:p>
          <a:p>
            <a:pPr marL="635000" lvl="2" indent="-177800">
              <a:lnSpc>
                <a:spcPct val="15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b="1" dirty="0" smtClean="0"/>
              <a:t>Refractive </a:t>
            </a:r>
            <a:r>
              <a:rPr lang="en-US" b="1" dirty="0"/>
              <a:t>index calibration</a:t>
            </a:r>
            <a:r>
              <a:rPr lang="en-US" dirty="0"/>
              <a:t>: </a:t>
            </a:r>
            <a:r>
              <a:rPr lang="en-US" dirty="0" smtClean="0"/>
              <a:t>correct </a:t>
            </a:r>
            <a:r>
              <a:rPr lang="en-US" dirty="0"/>
              <a:t>the refractive index calculated from hardware </a:t>
            </a:r>
            <a:r>
              <a:rPr lang="en-US" dirty="0" smtClean="0"/>
              <a:t>sensors.</a:t>
            </a:r>
          </a:p>
          <a:p>
            <a:pPr marL="635000" lvl="2" indent="-177800">
              <a:lnSpc>
                <a:spcPct val="15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b="1" dirty="0" smtClean="0"/>
              <a:t>HPD </a:t>
            </a:r>
            <a:r>
              <a:rPr lang="en-US" b="1" dirty="0"/>
              <a:t>Image calibration</a:t>
            </a:r>
            <a:r>
              <a:rPr lang="en-US" dirty="0"/>
              <a:t>: </a:t>
            </a:r>
            <a:r>
              <a:rPr lang="en-US" dirty="0" smtClean="0"/>
              <a:t>calibration of the image </a:t>
            </a:r>
            <a:r>
              <a:rPr lang="en-US" dirty="0"/>
              <a:t>for each anode element. </a:t>
            </a:r>
            <a:endParaRPr lang="en-US" b="1" dirty="0" smtClean="0"/>
          </a:p>
          <a:p>
            <a:pPr marL="177800" indent="-1778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Calorimeter calibration: </a:t>
            </a:r>
            <a:r>
              <a:rPr lang="en-US" dirty="0"/>
              <a:t>Occupancy method and LED monitoring </a:t>
            </a:r>
            <a:r>
              <a:rPr lang="en-US" dirty="0" smtClean="0"/>
              <a:t>system, adjust the high </a:t>
            </a:r>
            <a:r>
              <a:rPr lang="en-US" dirty="0"/>
              <a:t>voltage </a:t>
            </a:r>
            <a:r>
              <a:rPr lang="en-US" dirty="0" smtClean="0"/>
              <a:t>to compensate </a:t>
            </a:r>
            <a:r>
              <a:rPr lang="en-US" dirty="0"/>
              <a:t>for the aging of the </a:t>
            </a:r>
            <a:r>
              <a:rPr lang="en-US" dirty="0" smtClean="0"/>
              <a:t>detector</a:t>
            </a:r>
          </a:p>
          <a:p>
            <a:pPr marL="177800" indent="-1778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b="1" dirty="0" smtClean="0"/>
              <a:t>Run on the monitoring histograms for </a:t>
            </a:r>
            <a:r>
              <a:rPr lang="en-US" b="1" dirty="0" smtClean="0">
                <a:latin typeface="Times New Roman"/>
                <a:cs typeface="Times New Roman"/>
              </a:rPr>
              <a:t>~</a:t>
            </a:r>
            <a:r>
              <a:rPr lang="en-US" b="1" dirty="0" smtClean="0"/>
              <a:t>every run (OT and RICH) or every fill (Calorimeter).</a:t>
            </a:r>
          </a:p>
          <a:p>
            <a:pPr marL="177800" indent="-1778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endParaRPr lang="en-US" dirty="0"/>
          </a:p>
          <a:p>
            <a:pPr marL="177800" indent="-1778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b="1" dirty="0"/>
              <a:t>π</a:t>
            </a:r>
            <a:r>
              <a:rPr lang="en-US" b="1" baseline="30000" dirty="0"/>
              <a:t>0</a:t>
            </a:r>
            <a:r>
              <a:rPr lang="en-US" b="1" dirty="0" smtClean="0"/>
              <a:t> calibration</a:t>
            </a:r>
            <a:r>
              <a:rPr lang="en-US" dirty="0" smtClean="0"/>
              <a:t>: Calibrate the gain in each cell using </a:t>
            </a:r>
            <a:r>
              <a:rPr lang="en-US" dirty="0"/>
              <a:t>the π</a:t>
            </a:r>
            <a:r>
              <a:rPr lang="en-US" baseline="30000" dirty="0"/>
              <a:t>0</a:t>
            </a:r>
            <a:r>
              <a:rPr lang="en-US" dirty="0"/>
              <a:t> mass </a:t>
            </a:r>
            <a:r>
              <a:rPr lang="en-US" dirty="0" smtClean="0"/>
              <a:t>distribution with π</a:t>
            </a:r>
            <a:r>
              <a:rPr lang="en-US" baseline="30000" dirty="0" smtClean="0"/>
              <a:t>0</a:t>
            </a:r>
            <a:r>
              <a:rPr lang="el-GR" dirty="0" smtClean="0"/>
              <a:t>→</a:t>
            </a:r>
            <a:r>
              <a:rPr lang="en-US" dirty="0" err="1" smtClean="0"/>
              <a:t>γγ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      Run on the alignment farm during 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8925" indent="-285750">
              <a:lnSpc>
                <a:spcPct val="120000"/>
              </a:lnSpc>
              <a:buFont typeface="Arial"/>
              <a:buChar char="•"/>
            </a:pPr>
            <a:endParaRPr lang="en-US" b="1" dirty="0" smtClean="0">
              <a:solidFill>
                <a:srgbClr val="000000"/>
              </a:solidFill>
            </a:endParaRPr>
          </a:p>
          <a:p>
            <a:pPr marL="746125" lvl="1" indent="-285750">
              <a:lnSpc>
                <a:spcPct val="120000"/>
              </a:lnSpc>
              <a:buFont typeface="Arial"/>
              <a:buChar char="•"/>
            </a:pPr>
            <a:endParaRPr lang="en-US" b="1" dirty="0" smtClean="0">
              <a:solidFill>
                <a:srgbClr val="000000"/>
              </a:solidFill>
            </a:endParaRPr>
          </a:p>
          <a:p>
            <a:pPr marL="288925" indent="-285750">
              <a:lnSpc>
                <a:spcPct val="120000"/>
              </a:lnSpc>
              <a:buFont typeface="Arial"/>
              <a:buChar char="•"/>
            </a:pPr>
            <a:endParaRPr lang="en-US" b="1" dirty="0">
              <a:solidFill>
                <a:srgbClr val="000000"/>
              </a:solidFill>
            </a:endParaRPr>
          </a:p>
          <a:p>
            <a:pPr marL="3175">
              <a:lnSpc>
                <a:spcPct val="120000"/>
              </a:lnSpc>
            </a:pPr>
            <a:endParaRPr lang="en-US" b="1" dirty="0">
              <a:solidFill>
                <a:srgbClr val="000000"/>
              </a:solidFill>
            </a:endParaRPr>
          </a:p>
          <a:p>
            <a:pPr marL="377825" indent="-285750">
              <a:lnSpc>
                <a:spcPct val="110000"/>
              </a:lnSpc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3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VELO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13567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860243">
            <a:off x="8149505" y="119968"/>
            <a:ext cx="1003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Giulio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Silvia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27590" y="6403131"/>
            <a:ext cx="1458841" cy="11504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800" y="1081116"/>
            <a:ext cx="8754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Runs automatically every fill since beginning of run2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5 minutes to collect data, 2 minutes to run alignment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Updated ~10 fills, ~every week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Align in </a:t>
            </a:r>
            <a:r>
              <a:rPr lang="en-US" dirty="0" err="1" smtClean="0"/>
              <a:t>Txyz</a:t>
            </a:r>
            <a:r>
              <a:rPr lang="en-US" dirty="0" smtClean="0"/>
              <a:t>, </a:t>
            </a:r>
            <a:r>
              <a:rPr lang="en-US" dirty="0" err="1" smtClean="0"/>
              <a:t>Rxyz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Stability studies, tuning of thresholds for update of alignment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Study on on chi2/</a:t>
            </a:r>
            <a:r>
              <a:rPr lang="en-US" dirty="0" err="1" smtClean="0"/>
              <a:t>ndof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Study on module-alignment =&gt; not needed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88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Tracker alignment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13567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860243">
            <a:off x="8149505" y="119968"/>
            <a:ext cx="1003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Giulio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Silvia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27590" y="6403131"/>
            <a:ext cx="1458841" cy="11504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800" y="1081116"/>
            <a:ext cx="875472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Runs automatically every fill since beginning of run2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12 minutes to collect data, 5 minutes to run alignment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Updated ~5 fills, ~twice every week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Align in XXX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Stability studies, tuning of thresholds for update of alignment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Study on which DOF should be used regularly, which once a year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Internal tracker alignment using Z-&gt; </a:t>
            </a:r>
            <a:r>
              <a:rPr lang="en-US" dirty="0" err="1" smtClean="0"/>
              <a:t>mumu</a:t>
            </a:r>
            <a:r>
              <a:rPr lang="en-US" dirty="0" smtClean="0"/>
              <a:t> tracks offline, </a:t>
            </a:r>
            <a:r>
              <a:rPr lang="en-US" dirty="0" err="1" smtClean="0"/>
              <a:t>Wouter</a:t>
            </a:r>
            <a:r>
              <a:rPr lang="en-US" dirty="0" smtClean="0"/>
              <a:t>, tested by Stephen on 2015 data, useful once a year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143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err="1" smtClean="0"/>
              <a:t>Muon</a:t>
            </a:r>
            <a:r>
              <a:rPr lang="en-US" dirty="0" smtClean="0"/>
              <a:t> alignment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13567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860243">
            <a:off x="8149505" y="119968"/>
            <a:ext cx="1003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Giulio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Silvia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27590" y="6403131"/>
            <a:ext cx="1458841" cy="11504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800" y="1081116"/>
            <a:ext cx="8754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Runs automatically every fill since beginning of run2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XXX minutes to collect data, XXX minutes to run alignment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Monitoring mode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Align in XXX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Stable (as expected)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Updated after moving the </a:t>
            </a:r>
            <a:r>
              <a:rPr lang="en-US" dirty="0" err="1" smtClean="0"/>
              <a:t>muon</a:t>
            </a:r>
            <a:r>
              <a:rPr lang="en-US" dirty="0" smtClean="0"/>
              <a:t> chamber beginning of the year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11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RICH Mirror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lignment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13567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860243">
            <a:off x="8149505" y="119968"/>
            <a:ext cx="1003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Giulio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Silvia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27590" y="6403131"/>
            <a:ext cx="1458841" cy="11504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800" y="1081116"/>
            <a:ext cx="87547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Runs automatically every fill since beginning of the year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1h to collect data, 20 minutes to run alignment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Monitoring mode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Align each mirror in </a:t>
            </a:r>
            <a:r>
              <a:rPr lang="en-US" dirty="0" err="1" smtClean="0"/>
              <a:t>Ryz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Updated at the beginning of the year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Stable within one magnet polarity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Improved speed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Improved stability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664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OT global t</a:t>
            </a:r>
            <a:r>
              <a:rPr lang="en-US" baseline="-25000" dirty="0" smtClean="0"/>
              <a:t>0</a:t>
            </a:r>
            <a:r>
              <a:rPr lang="en-US" dirty="0" smtClean="0"/>
              <a:t> calibration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43479" y="6513567"/>
            <a:ext cx="2449317" cy="365125"/>
          </a:xfrm>
        </p:spPr>
        <p:txBody>
          <a:bodyPr/>
          <a:lstStyle/>
          <a:p>
            <a:r>
              <a:rPr lang="en-GB" dirty="0" smtClean="0"/>
              <a:t>LHCb Week </a:t>
            </a:r>
            <a:r>
              <a:rPr lang="en-GB" dirty="0" smtClean="0"/>
              <a:t>September </a:t>
            </a:r>
            <a:r>
              <a:rPr lang="en-GB" dirty="0" smtClean="0"/>
              <a:t>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5623" y="969719"/>
            <a:ext cx="8900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860243">
            <a:off x="7702199" y="190769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Philippe,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Lucia</a:t>
            </a:r>
          </a:p>
        </p:txBody>
      </p:sp>
    </p:spTree>
    <p:extLst>
      <p:ext uri="{BB962C8B-B14F-4D97-AF65-F5344CB8AC3E}">
        <p14:creationId xmlns:p14="http://schemas.microsoft.com/office/powerpoint/2010/main" val="21899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smtClean="0"/>
              <a:t>RICH calibrations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897" y="1006263"/>
            <a:ext cx="890016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Everything stable and working since beginning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of run2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Resolutions now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run1</a:t>
            </a:r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5699022" y="32547889"/>
            <a:ext cx="3920273" cy="1587635"/>
          </a:xfrm>
          <a:prstGeom prst="rect">
            <a:avLst/>
          </a:prstGeom>
        </p:spPr>
      </p:pic>
      <p:pic>
        <p:nvPicPr>
          <p:cNvPr id="9" name="Picture 8" descr="Screen Shot 2016-02-25 at 18.00.4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7"/>
          <a:stretch/>
        </p:blipFill>
        <p:spPr>
          <a:xfrm>
            <a:off x="25711417" y="30258811"/>
            <a:ext cx="2786886" cy="1911474"/>
          </a:xfrm>
          <a:prstGeom prst="rect">
            <a:avLst/>
          </a:prstGeom>
        </p:spPr>
      </p:pic>
      <p:pic>
        <p:nvPicPr>
          <p:cNvPr id="10" name="Picture 9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5851422" y="32700289"/>
            <a:ext cx="3920273" cy="1587635"/>
          </a:xfrm>
          <a:prstGeom prst="rect">
            <a:avLst/>
          </a:prstGeom>
        </p:spPr>
      </p:pic>
      <p:pic>
        <p:nvPicPr>
          <p:cNvPr id="11" name="Picture 10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6003822" y="32852689"/>
            <a:ext cx="3920273" cy="1587635"/>
          </a:xfrm>
          <a:prstGeom prst="rect">
            <a:avLst/>
          </a:prstGeom>
        </p:spPr>
      </p:pic>
      <p:pic>
        <p:nvPicPr>
          <p:cNvPr id="12" name="Picture 11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5161560" y="4547403"/>
            <a:ext cx="3920273" cy="1587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4650" y="4284031"/>
            <a:ext cx="371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HPD image w/o and w/ </a:t>
            </a:r>
            <a:r>
              <a:rPr lang="en-US" sz="1400" b="1" dirty="0" err="1" smtClean="0"/>
              <a:t>Sobel</a:t>
            </a:r>
            <a:r>
              <a:rPr lang="en-US" sz="1400" b="1" dirty="0" smtClean="0"/>
              <a:t> filter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860243">
            <a:off x="7888696" y="237803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Chris,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Jibo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pic>
        <p:nvPicPr>
          <p:cNvPr id="6" name="Picture 5" descr="RICH1_ck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19" y="3243346"/>
            <a:ext cx="4294688" cy="31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0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21299</TotalTime>
  <Words>658</Words>
  <Application>Microsoft Macintosh PowerPoint</Application>
  <PresentationFormat>On-screen Show (4:3)</PresentationFormat>
  <Paragraphs>168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Overview alignments</vt:lpstr>
      <vt:lpstr>Overview calibrations</vt:lpstr>
      <vt:lpstr>VELO alignment</vt:lpstr>
      <vt:lpstr>Tracker alignment</vt:lpstr>
      <vt:lpstr>Muon alignment</vt:lpstr>
      <vt:lpstr>RICH Mirror Alignment</vt:lpstr>
      <vt:lpstr>OT global t0 calibration</vt:lpstr>
      <vt:lpstr>RICH calibrations</vt:lpstr>
      <vt:lpstr>Calorimeter calibrations</vt:lpstr>
      <vt:lpstr>π0 calibration</vt:lpstr>
      <vt:lpstr>Monitoring and Alarms</vt:lpstr>
      <vt:lpstr>Conclusion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1588</cp:revision>
  <cp:lastPrinted>2016-01-03T10:46:56Z</cp:lastPrinted>
  <dcterms:created xsi:type="dcterms:W3CDTF">2013-12-05T15:25:25Z</dcterms:created>
  <dcterms:modified xsi:type="dcterms:W3CDTF">2016-09-09T19:21:23Z</dcterms:modified>
</cp:coreProperties>
</file>