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5" r:id="rId3"/>
    <p:sldId id="283" r:id="rId4"/>
    <p:sldId id="270" r:id="rId5"/>
    <p:sldId id="279" r:id="rId6"/>
    <p:sldId id="280" r:id="rId7"/>
    <p:sldId id="272" r:id="rId8"/>
    <p:sldId id="281" r:id="rId9"/>
    <p:sldId id="282" r:id="rId10"/>
    <p:sldId id="264" r:id="rId11"/>
    <p:sldId id="265" r:id="rId12"/>
    <p:sldId id="266" r:id="rId13"/>
    <p:sldId id="267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00"/>
    <a:srgbClr val="FF00FF"/>
    <a:srgbClr val="B20225"/>
    <a:srgbClr val="FE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58" autoAdjust="0"/>
  </p:normalViewPr>
  <p:slideViewPr>
    <p:cSldViewPr snapToGrid="0" snapToObjects="1">
      <p:cViewPr>
        <p:scale>
          <a:sx n="174" d="100"/>
          <a:sy n="174" d="100"/>
        </p:scale>
        <p:origin x="-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4CB9A-016F-6242-8B2D-F3C4F3C57476}" type="datetimeFigureOut">
              <a:rPr lang="en-US" smtClean="0"/>
              <a:t>10/09/2016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91C9F-9132-7C48-87A9-4C125AB2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5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585D-641A-4C40-96F2-62AC4E209C9F}" type="datetimeFigureOut">
              <a:rPr lang="en-US" smtClean="0"/>
              <a:t>10/09/2016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E155C-89BC-C34E-A131-B23D7353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835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E155C-89BC-C34E-A131-B23D7353AC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51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07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4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398"/>
            <a:ext cx="8229600" cy="75152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47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42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70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0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35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63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6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03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416560" y="-10160"/>
            <a:ext cx="10080625" cy="936625"/>
          </a:xfrm>
          <a:prstGeom prst="rect">
            <a:avLst/>
          </a:prstGeom>
          <a:solidFill>
            <a:srgbClr val="B20225"/>
          </a:solidFill>
          <a:ln w="9525">
            <a:solidFill>
              <a:srgbClr val="B20225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kern="12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62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s://indico.cern.ch/event/485525/contribution/3/attachments/1225518/1793819/presBCAM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320" y="1746581"/>
            <a:ext cx="9520028" cy="2896539"/>
          </a:xfrm>
          <a:prstGeom prst="rect">
            <a:avLst/>
          </a:prstGeom>
          <a:solidFill>
            <a:srgbClr val="B20225"/>
          </a:solidFill>
          <a:ln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72720" y="3911600"/>
            <a:ext cx="9672428" cy="46736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548640" y="-284480"/>
            <a:ext cx="10556240" cy="1402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62560" y="3917111"/>
            <a:ext cx="8800397" cy="634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</a:rPr>
              <a:t>09/</a:t>
            </a:r>
            <a:r>
              <a:rPr lang="en-US" sz="2000" b="1" dirty="0" smtClean="0">
                <a:solidFill>
                  <a:schemeClr val="bg1"/>
                </a:solidFill>
              </a:rPr>
              <a:t>09/</a:t>
            </a:r>
            <a:r>
              <a:rPr lang="en-US" sz="2000" b="1" dirty="0" smtClean="0">
                <a:solidFill>
                  <a:schemeClr val="bg1"/>
                </a:solidFill>
              </a:rPr>
              <a:t>2016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	  Claire Prouve  -  University of Bristol			   		</a:t>
            </a:r>
            <a:r>
              <a:rPr lang="en-US" sz="2000" b="1" dirty="0" smtClean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8815" y="2036276"/>
            <a:ext cx="836414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Alignment </a:t>
            </a:r>
            <a:r>
              <a:rPr lang="en-US" sz="5400" b="1" dirty="0" smtClean="0">
                <a:solidFill>
                  <a:schemeClr val="bg1"/>
                </a:solidFill>
              </a:rPr>
              <a:t>and </a:t>
            </a:r>
            <a:r>
              <a:rPr lang="en-US" sz="5400" b="1" dirty="0" smtClean="0">
                <a:solidFill>
                  <a:schemeClr val="bg1"/>
                </a:solidFill>
              </a:rPr>
              <a:t>Calibration report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5600" y="4295894"/>
            <a:ext cx="799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</a:t>
            </a:r>
            <a:r>
              <a:rPr lang="en-US" dirty="0" smtClean="0">
                <a:solidFill>
                  <a:schemeClr val="bg1"/>
                </a:solidFill>
              </a:rPr>
              <a:t>n behalf of the Alignment &amp; Calibration group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01600" y="6319520"/>
            <a:ext cx="9926320" cy="53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9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OT </a:t>
            </a:r>
            <a:r>
              <a:rPr lang="en-US" dirty="0"/>
              <a:t>C</a:t>
            </a:r>
            <a:r>
              <a:rPr lang="en-US" dirty="0" smtClean="0"/>
              <a:t>alibration</a:t>
            </a:r>
            <a:endParaRPr lang="en-US" dirty="0"/>
          </a:p>
        </p:txBody>
      </p:sp>
      <p:pic>
        <p:nvPicPr>
          <p:cNvPr id="6" name="Picture 5" descr="OTdeltat0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6"/>
          <a:stretch/>
        </p:blipFill>
        <p:spPr>
          <a:xfrm rot="5400000">
            <a:off x="6252703" y="2242195"/>
            <a:ext cx="1911974" cy="39874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860243">
            <a:off x="7702199" y="190769"/>
            <a:ext cx="1701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Philippe,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Lucia</a:t>
            </a:r>
          </a:p>
        </p:txBody>
      </p:sp>
      <p:sp>
        <p:nvSpPr>
          <p:cNvPr id="9" name="Rectangle 8"/>
          <p:cNvSpPr/>
          <p:nvPr/>
        </p:nvSpPr>
        <p:spPr>
          <a:xfrm>
            <a:off x="892099" y="1000368"/>
            <a:ext cx="7399162" cy="962801"/>
          </a:xfrm>
          <a:prstGeom prst="rect">
            <a:avLst/>
          </a:prstGeom>
          <a:solidFill>
            <a:srgbClr val="FE0032">
              <a:alpha val="50000"/>
            </a:srgbClr>
          </a:solidFill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Calibration of global time delay </a:t>
            </a:r>
            <a:r>
              <a:rPr lang="en-US" dirty="0">
                <a:solidFill>
                  <a:srgbClr val="000000"/>
                </a:solidFill>
              </a:rPr>
              <a:t>caused by a difference in collision time and the phase of the LHC clock received at LHCb</a:t>
            </a:r>
            <a:r>
              <a:rPr lang="en-US" dirty="0" smtClean="0">
                <a:solidFill>
                  <a:srgbClr val="000000"/>
                </a:solidFill>
              </a:rPr>
              <a:t> t</a:t>
            </a:r>
            <a:r>
              <a:rPr lang="en-US" baseline="-25000" dirty="0" smtClean="0">
                <a:solidFill>
                  <a:srgbClr val="000000"/>
                </a:solidFill>
              </a:rPr>
              <a:t>0</a:t>
            </a:r>
            <a:r>
              <a:rPr lang="en-US" dirty="0" smtClean="0">
                <a:solidFill>
                  <a:srgbClr val="000000"/>
                </a:solidFill>
              </a:rPr>
              <a:t> (online) and time differences between different OTIS chips </a:t>
            </a:r>
            <a:r>
              <a:rPr lang="en-US" dirty="0" err="1" smtClean="0">
                <a:solidFill>
                  <a:srgbClr val="000000"/>
                </a:solidFill>
              </a:rPr>
              <a:t>t</a:t>
            </a:r>
            <a:r>
              <a:rPr lang="en-US" baseline="-25000" dirty="0" err="1" smtClean="0">
                <a:solidFill>
                  <a:srgbClr val="000000"/>
                </a:solidFill>
              </a:rPr>
              <a:t>OTIS</a:t>
            </a:r>
            <a:r>
              <a:rPr lang="en-US" dirty="0" smtClean="0">
                <a:solidFill>
                  <a:srgbClr val="000000"/>
                </a:solidFill>
              </a:rPr>
              <a:t>(offline).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978702"/>
              </p:ext>
            </p:extLst>
          </p:nvPr>
        </p:nvGraphicFramePr>
        <p:xfrm>
          <a:off x="361434" y="2112742"/>
          <a:ext cx="8325366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395"/>
                <a:gridCol w="1448870"/>
                <a:gridCol w="1868157"/>
                <a:gridCol w="2088558"/>
                <a:gridCol w="1364386"/>
              </a:tblGrid>
              <a:tr h="618284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Update of constants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Frequency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Data sample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collect</a:t>
                      </a:r>
                      <a:r>
                        <a:rPr lang="en-US" b="1" baseline="0" dirty="0" smtClean="0"/>
                        <a:t> data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 run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Automatic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 run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Min. bias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O(min)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O(min)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61434" y="2118196"/>
            <a:ext cx="8325366" cy="1005466"/>
          </a:xfrm>
          <a:prstGeom prst="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9776" y="3121215"/>
            <a:ext cx="88135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dirty="0" smtClean="0"/>
              <a:t>Stable running since beginning of Run II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dirty="0" smtClean="0"/>
              <a:t>Offline calibration for each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OTIS</a:t>
            </a:r>
            <a:r>
              <a:rPr lang="en-US" dirty="0" smtClean="0"/>
              <a:t> applied,</a:t>
            </a:r>
            <a:br>
              <a:rPr lang="en-US" dirty="0" smtClean="0"/>
            </a:br>
            <a:r>
              <a:rPr lang="en-US" dirty="0" smtClean="0"/>
              <a:t>only expected to change due to hardware </a:t>
            </a:r>
            <a:br>
              <a:rPr lang="en-US" dirty="0" smtClean="0"/>
            </a:br>
            <a:r>
              <a:rPr lang="en-US" dirty="0" smtClean="0"/>
              <a:t>interventions</a:t>
            </a:r>
            <a:br>
              <a:rPr lang="en-US" dirty="0" smtClean="0"/>
            </a:br>
            <a:r>
              <a:rPr lang="en-US" dirty="0" smtClean="0">
                <a:sym typeface="Wingdings"/>
              </a:rPr>
              <a:t> perform </a:t>
            </a:r>
            <a:r>
              <a:rPr lang="en-US" dirty="0" smtClean="0">
                <a:latin typeface="Times New Roman"/>
                <a:cs typeface="Times New Roman"/>
                <a:sym typeface="Wingdings"/>
              </a:rPr>
              <a:t>~</a:t>
            </a:r>
            <a:r>
              <a:rPr lang="en-US" dirty="0" smtClean="0">
                <a:sym typeface="Wingdings"/>
              </a:rPr>
              <a:t>once a year</a:t>
            </a:r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endParaRPr lang="en-US" dirty="0">
              <a:sym typeface="Wingdings"/>
            </a:endParaRPr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dirty="0" smtClean="0">
                <a:sym typeface="Wingdings"/>
              </a:rPr>
              <a:t>Resolution improved from 3ns in Run I to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2.43 ns (Monolayer alignment + global t</a:t>
            </a:r>
            <a:r>
              <a:rPr lang="en-US" baseline="-25000" dirty="0" smtClean="0">
                <a:sym typeface="Wingdings"/>
              </a:rPr>
              <a:t>0</a:t>
            </a:r>
            <a:r>
              <a:rPr lang="en-US" dirty="0" smtClean="0">
                <a:sym typeface="Wingdings"/>
              </a:rPr>
              <a:t> calibration)</a:t>
            </a:r>
            <a:br>
              <a:rPr lang="en-US" dirty="0" smtClean="0">
                <a:sym typeface="Wingdings"/>
              </a:rPr>
            </a:br>
            <a:r>
              <a:rPr lang="en-US" b="1" dirty="0" smtClean="0">
                <a:sym typeface="Wingdings"/>
              </a:rPr>
              <a:t>2.40 ns </a:t>
            </a:r>
            <a:r>
              <a:rPr lang="en-US" dirty="0" smtClean="0">
                <a:sym typeface="Wingdings"/>
              </a:rPr>
              <a:t>(Monolayer alignment + global t</a:t>
            </a:r>
            <a:r>
              <a:rPr lang="en-US" baseline="-25000" dirty="0" smtClean="0">
                <a:sym typeface="Wingdings"/>
              </a:rPr>
              <a:t>0</a:t>
            </a:r>
            <a:r>
              <a:rPr lang="en-US" dirty="0" smtClean="0">
                <a:sym typeface="Wingdings"/>
              </a:rPr>
              <a:t> calibration + offline </a:t>
            </a:r>
            <a:r>
              <a:rPr lang="en-US" dirty="0" err="1" smtClean="0">
                <a:sym typeface="Wingdings"/>
              </a:rPr>
              <a:t>t</a:t>
            </a:r>
            <a:r>
              <a:rPr lang="en-US" baseline="-25000" dirty="0" err="1" smtClean="0">
                <a:sym typeface="Wingdings"/>
              </a:rPr>
              <a:t>OTIS</a:t>
            </a:r>
            <a:r>
              <a:rPr lang="en-US" dirty="0" smtClean="0">
                <a:sym typeface="Wingdings"/>
              </a:rPr>
              <a:t> calibration) </a:t>
            </a:r>
          </a:p>
          <a:p>
            <a:pPr>
              <a:buClr>
                <a:srgbClr val="B20225"/>
              </a:buClr>
              <a:buSzPct val="130000"/>
            </a:pPr>
            <a:endParaRPr lang="en-US" dirty="0">
              <a:sym typeface="Wingdings"/>
            </a:endParaRPr>
          </a:p>
          <a:p>
            <a:pPr>
              <a:buClr>
                <a:srgbClr val="B20225"/>
              </a:buClr>
              <a:buSzPct val="130000"/>
            </a:pPr>
            <a:r>
              <a:rPr lang="en-US" dirty="0" smtClean="0">
                <a:sym typeface="Wingdings"/>
              </a:rPr>
              <a:t> DB update for </a:t>
            </a:r>
            <a:r>
              <a:rPr lang="en-US" dirty="0" err="1" smtClean="0">
                <a:sym typeface="Wingdings"/>
              </a:rPr>
              <a:t>condDB</a:t>
            </a:r>
            <a:r>
              <a:rPr lang="en-US" dirty="0" smtClean="0">
                <a:sym typeface="Wingdings"/>
              </a:rPr>
              <a:t> and simulation  with new resolution planned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95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81711"/>
              </p:ext>
            </p:extLst>
          </p:nvPr>
        </p:nvGraphicFramePr>
        <p:xfrm>
          <a:off x="361434" y="2005788"/>
          <a:ext cx="8325366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395"/>
                <a:gridCol w="1448870"/>
                <a:gridCol w="1868157"/>
                <a:gridCol w="2088558"/>
                <a:gridCol w="1364386"/>
              </a:tblGrid>
              <a:tr h="618284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Update of constants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Frequency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Data sample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collect</a:t>
                      </a:r>
                      <a:r>
                        <a:rPr lang="en-US" b="1" baseline="0" dirty="0" smtClean="0"/>
                        <a:t> data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 run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Automatic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 run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HLT1 line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 min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O(min)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892099" y="1080658"/>
            <a:ext cx="7399162" cy="661720"/>
          </a:xfrm>
          <a:prstGeom prst="rect">
            <a:avLst/>
          </a:prstGeom>
          <a:solidFill>
            <a:srgbClr val="FE0032">
              <a:alpha val="50000"/>
            </a:srgbClr>
          </a:solidFill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Calibration of refractive index and HPD image shift.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smtClean="0"/>
              <a:t>RICH calibrations</a:t>
            </a:r>
            <a:endParaRPr lang="en-US" dirty="0"/>
          </a:p>
        </p:txBody>
      </p:sp>
      <p:pic>
        <p:nvPicPr>
          <p:cNvPr id="8" name="Picture 7" descr="Screen Shot 2016-02-24 at 12.04.1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" t="6658" r="2383" b="4230"/>
          <a:stretch/>
        </p:blipFill>
        <p:spPr>
          <a:xfrm>
            <a:off x="25699022" y="32547889"/>
            <a:ext cx="3920273" cy="1587635"/>
          </a:xfrm>
          <a:prstGeom prst="rect">
            <a:avLst/>
          </a:prstGeom>
        </p:spPr>
      </p:pic>
      <p:pic>
        <p:nvPicPr>
          <p:cNvPr id="9" name="Picture 8" descr="Screen Shot 2016-02-25 at 18.00.4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7"/>
          <a:stretch/>
        </p:blipFill>
        <p:spPr>
          <a:xfrm>
            <a:off x="25711417" y="30258811"/>
            <a:ext cx="2786886" cy="1911474"/>
          </a:xfrm>
          <a:prstGeom prst="rect">
            <a:avLst/>
          </a:prstGeom>
        </p:spPr>
      </p:pic>
      <p:pic>
        <p:nvPicPr>
          <p:cNvPr id="10" name="Picture 9" descr="Screen Shot 2016-02-24 at 12.04.1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" t="6658" r="2383" b="4230"/>
          <a:stretch/>
        </p:blipFill>
        <p:spPr>
          <a:xfrm>
            <a:off x="25851422" y="32700289"/>
            <a:ext cx="3920273" cy="1587635"/>
          </a:xfrm>
          <a:prstGeom prst="rect">
            <a:avLst/>
          </a:prstGeom>
        </p:spPr>
      </p:pic>
      <p:pic>
        <p:nvPicPr>
          <p:cNvPr id="11" name="Picture 10" descr="Screen Shot 2016-02-24 at 12.04.1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" t="6658" r="2383" b="4230"/>
          <a:stretch/>
        </p:blipFill>
        <p:spPr>
          <a:xfrm>
            <a:off x="26003822" y="32852689"/>
            <a:ext cx="3920273" cy="1587635"/>
          </a:xfrm>
          <a:prstGeom prst="rect">
            <a:avLst/>
          </a:prstGeom>
        </p:spPr>
      </p:pic>
      <p:pic>
        <p:nvPicPr>
          <p:cNvPr id="12" name="Picture 11" descr="Screen Shot 2016-02-24 at 12.04.1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" t="6658" r="2383" b="4230"/>
          <a:stretch/>
        </p:blipFill>
        <p:spPr>
          <a:xfrm>
            <a:off x="5161560" y="4897466"/>
            <a:ext cx="3920273" cy="15876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64650" y="4634094"/>
            <a:ext cx="371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HPD image w/o and w/ </a:t>
            </a:r>
            <a:r>
              <a:rPr lang="en-US" sz="1400" b="1" dirty="0" err="1" smtClean="0"/>
              <a:t>Sobel</a:t>
            </a:r>
            <a:r>
              <a:rPr lang="en-US" sz="1400" b="1" dirty="0" smtClean="0"/>
              <a:t> filter</a:t>
            </a:r>
            <a:endParaRPr lang="en-US" sz="1400" b="1" dirty="0"/>
          </a:p>
        </p:txBody>
      </p:sp>
      <p:sp>
        <p:nvSpPr>
          <p:cNvPr id="15" name="TextBox 14"/>
          <p:cNvSpPr txBox="1"/>
          <p:nvPr/>
        </p:nvSpPr>
        <p:spPr>
          <a:xfrm rot="860243">
            <a:off x="7888696" y="237803"/>
            <a:ext cx="1701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Chris,</a:t>
            </a:r>
          </a:p>
          <a:p>
            <a:r>
              <a:rPr lang="en-US" sz="2000" b="1" dirty="0" err="1" smtClean="0">
                <a:solidFill>
                  <a:srgbClr val="0000FF"/>
                </a:solidFill>
              </a:rPr>
              <a:t>Jibo</a:t>
            </a:r>
            <a:endParaRPr lang="en-US" sz="2000" b="1" dirty="0" smtClean="0">
              <a:solidFill>
                <a:srgbClr val="0000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1434" y="2011242"/>
            <a:ext cx="8325366" cy="1005466"/>
          </a:xfrm>
          <a:prstGeom prst="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305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Calorimeter </a:t>
            </a:r>
            <a:r>
              <a:rPr lang="en-US" dirty="0" smtClean="0"/>
              <a:t>C</a:t>
            </a:r>
            <a:r>
              <a:rPr lang="en-US" dirty="0" smtClean="0"/>
              <a:t>alibration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860243">
            <a:off x="7489051" y="148993"/>
            <a:ext cx="1701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Marie-Noelle,</a:t>
            </a:r>
          </a:p>
          <a:p>
            <a:r>
              <a:rPr lang="en-US" sz="2000" b="1" dirty="0">
                <a:solidFill>
                  <a:srgbClr val="0000FF"/>
                </a:solidFill>
              </a:rPr>
              <a:t>Jean Francois</a:t>
            </a:r>
            <a:endParaRPr lang="en-US" sz="2000" b="1" dirty="0" smtClean="0">
              <a:solidFill>
                <a:srgbClr val="0000FF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176776"/>
              </p:ext>
            </p:extLst>
          </p:nvPr>
        </p:nvGraphicFramePr>
        <p:xfrm>
          <a:off x="361434" y="2005788"/>
          <a:ext cx="8325366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395"/>
                <a:gridCol w="1448870"/>
                <a:gridCol w="1868157"/>
                <a:gridCol w="2088558"/>
                <a:gridCol w="1364386"/>
              </a:tblGrid>
              <a:tr h="618284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Update of constants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Frequency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Data sample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collect</a:t>
                      </a:r>
                      <a:r>
                        <a:rPr lang="en-US" b="1" baseline="0" dirty="0" smtClean="0"/>
                        <a:t> data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 run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Automatic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 fill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Min. bias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O(1h) of</a:t>
                      </a:r>
                      <a:r>
                        <a:rPr lang="en-US" baseline="0" dirty="0" smtClean="0"/>
                        <a:t> LED 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O(min)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92099" y="1080658"/>
            <a:ext cx="7399162" cy="661720"/>
          </a:xfrm>
          <a:prstGeom prst="rect">
            <a:avLst/>
          </a:prstGeom>
          <a:solidFill>
            <a:srgbClr val="FE0032">
              <a:alpha val="50000"/>
            </a:srgbClr>
          </a:solidFill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LED calibration of the gain of the photomultipliers.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1434" y="2011242"/>
            <a:ext cx="8325366" cy="1005466"/>
          </a:xfrm>
          <a:prstGeom prst="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158" y="3203953"/>
            <a:ext cx="4869124" cy="2967123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473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>
                <a:latin typeface="+mn-lt"/>
              </a:rPr>
              <a:t>Calorimeter π</a:t>
            </a:r>
            <a:r>
              <a:rPr lang="en-US" baseline="30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alibration</a:t>
            </a:r>
            <a:endParaRPr lang="en-US" dirty="0"/>
          </a:p>
        </p:txBody>
      </p:sp>
      <p:pic>
        <p:nvPicPr>
          <p:cNvPr id="9" name="Picture 8" descr="Screen Shot 2016-02-24 at 14.29.1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63"/>
          <a:stretch/>
        </p:blipFill>
        <p:spPr>
          <a:xfrm>
            <a:off x="5263875" y="3376756"/>
            <a:ext cx="3760363" cy="26805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860243">
            <a:off x="7489051" y="148993"/>
            <a:ext cx="1701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00FF"/>
                </a:solidFill>
              </a:rPr>
              <a:t>Dasha</a:t>
            </a:r>
            <a:r>
              <a:rPr lang="en-US" sz="2000" b="1" dirty="0" smtClean="0">
                <a:solidFill>
                  <a:srgbClr val="0000FF"/>
                </a:solidFill>
              </a:rPr>
              <a:t>,</a:t>
            </a:r>
          </a:p>
          <a:p>
            <a:r>
              <a:rPr lang="en-US" sz="2000" b="1" dirty="0">
                <a:solidFill>
                  <a:srgbClr val="0000FF"/>
                </a:solidFill>
              </a:rPr>
              <a:t>Jean Francois</a:t>
            </a:r>
            <a:endParaRPr lang="en-US" sz="2000" b="1" dirty="0" smtClean="0">
              <a:solidFill>
                <a:srgbClr val="0000FF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094356"/>
              </p:ext>
            </p:extLst>
          </p:nvPr>
        </p:nvGraphicFramePr>
        <p:xfrm>
          <a:off x="361434" y="2005788"/>
          <a:ext cx="8325366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395"/>
                <a:gridCol w="1502250"/>
                <a:gridCol w="1814777"/>
                <a:gridCol w="2088558"/>
                <a:gridCol w="1364386"/>
              </a:tblGrid>
              <a:tr h="618284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Update of constants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Frequency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Data sample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collect</a:t>
                      </a:r>
                      <a:r>
                        <a:rPr lang="en-US" b="1" baseline="0" dirty="0" smtClean="0"/>
                        <a:t> data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 run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~</a:t>
                      </a:r>
                      <a:r>
                        <a:rPr lang="en-US" dirty="0" smtClean="0"/>
                        <a:t>1 per month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Min. bias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3-4 days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hours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92099" y="1080658"/>
            <a:ext cx="7399162" cy="661720"/>
          </a:xfrm>
          <a:prstGeom prst="rect">
            <a:avLst/>
          </a:prstGeom>
          <a:solidFill>
            <a:srgbClr val="FE0032">
              <a:alpha val="50000"/>
            </a:srgbClr>
          </a:solidFill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Calibration by fitting the Pi0 mass for each calorimeter cell.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1434" y="2011242"/>
            <a:ext cx="8325366" cy="1005466"/>
          </a:xfrm>
          <a:prstGeom prst="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740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8" name="Picture 7" descr="10gkv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6" y="3148883"/>
            <a:ext cx="4589064" cy="32582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" y="962570"/>
            <a:ext cx="869696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400" dirty="0" smtClean="0"/>
              <a:t>Many studies done during WS</a:t>
            </a:r>
          </a:p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400" dirty="0" smtClean="0"/>
              <a:t>Improvements in performance</a:t>
            </a:r>
          </a:p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400" dirty="0" smtClean="0"/>
              <a:t>Improvements in speed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400" dirty="0" smtClean="0"/>
              <a:t>Some small improvements/studies still to be made</a:t>
            </a:r>
          </a:p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400" dirty="0" smtClean="0"/>
              <a:t>Further work on the monitoring required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400" dirty="0" smtClean="0"/>
              <a:t>Getting ready for data-taking!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991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6" name="Picture 5" descr="LHCb_Trigger_Split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75" r="31822"/>
          <a:stretch/>
        </p:blipFill>
        <p:spPr>
          <a:xfrm>
            <a:off x="5968395" y="1491417"/>
            <a:ext cx="3093303" cy="46644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964" y="955165"/>
            <a:ext cx="5982301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Perform alignment and calibration of </a:t>
            </a:r>
            <a:r>
              <a:rPr lang="en-US" dirty="0" err="1" smtClean="0"/>
              <a:t>subdetectors</a:t>
            </a:r>
            <a:r>
              <a:rPr lang="en-US" dirty="0" smtClean="0"/>
              <a:t> ‘in real-time’</a:t>
            </a:r>
          </a:p>
          <a:p>
            <a:pPr>
              <a:buClr>
                <a:srgbClr val="FE0032"/>
              </a:buClr>
              <a:buSzPct val="130000"/>
            </a:pPr>
            <a:r>
              <a:rPr lang="en-US" dirty="0" smtClean="0">
                <a:solidFill>
                  <a:srgbClr val="FE0032"/>
                </a:solidFill>
                <a:sym typeface="Wingdings"/>
              </a:rPr>
              <a:t>	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Same constants in the trigger and the offline </a:t>
            </a:r>
            <a:br>
              <a:rPr lang="en-US" dirty="0" smtClean="0"/>
            </a:br>
            <a:r>
              <a:rPr lang="en-US" dirty="0" smtClean="0"/>
              <a:t>              reconstruction</a:t>
            </a:r>
          </a:p>
          <a:p>
            <a:pPr>
              <a:buClr>
                <a:srgbClr val="FE0032"/>
              </a:buClr>
              <a:buSzPct val="130000"/>
            </a:pPr>
            <a:r>
              <a:rPr lang="en-US" dirty="0"/>
              <a:t>	</a:t>
            </a:r>
            <a:r>
              <a:rPr lang="en-US" dirty="0" smtClean="0">
                <a:solidFill>
                  <a:srgbClr val="FE0032"/>
                </a:solidFill>
                <a:sym typeface="Wingdings"/>
              </a:rPr>
              <a:t></a:t>
            </a:r>
            <a:r>
              <a:rPr lang="en-US" dirty="0" smtClean="0">
                <a:sym typeface="Wingdings"/>
              </a:rPr>
              <a:t> Use of PID information in HLT2</a:t>
            </a:r>
            <a:endParaRPr lang="en-US" dirty="0" smtClean="0"/>
          </a:p>
          <a:p>
            <a:pPr>
              <a:buClr>
                <a:srgbClr val="FE0032"/>
              </a:buClr>
              <a:buSzPct val="130000"/>
            </a:pPr>
            <a:r>
              <a:rPr lang="en-US" dirty="0" smtClean="0">
                <a:solidFill>
                  <a:srgbClr val="FE0032"/>
                </a:solidFill>
                <a:sym typeface="Wingdings"/>
              </a:rPr>
              <a:t>	 </a:t>
            </a:r>
            <a:r>
              <a:rPr lang="en-US" dirty="0" smtClean="0"/>
              <a:t>Best possible trigger performance</a:t>
            </a:r>
          </a:p>
          <a:p>
            <a:pPr>
              <a:buClr>
                <a:srgbClr val="FE0032"/>
              </a:buClr>
              <a:buSzPct val="130000"/>
            </a:pPr>
            <a:endParaRPr lang="en-US" dirty="0" smtClean="0"/>
          </a:p>
          <a:p>
            <a:pPr marL="285750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Requirements: fast + evaluated in real-time</a:t>
            </a:r>
          </a:p>
          <a:p>
            <a:pPr marL="285750" indent="-285750">
              <a:buClr>
                <a:srgbClr val="FE0032"/>
              </a:buClr>
              <a:buSzPct val="130000"/>
              <a:buFont typeface="Arial"/>
              <a:buChar char="•"/>
            </a:pPr>
            <a:endParaRPr lang="en-US" dirty="0" smtClean="0"/>
          </a:p>
          <a:p>
            <a:pPr marL="285750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/>
              <a:t>Buffer events to disk before running </a:t>
            </a:r>
            <a:r>
              <a:rPr lang="en-US" dirty="0" smtClean="0"/>
              <a:t>HLT2</a:t>
            </a:r>
          </a:p>
          <a:p>
            <a:pPr marL="285750" indent="-285750">
              <a:buClr>
                <a:srgbClr val="FE0032"/>
              </a:buClr>
              <a:buSzPct val="130000"/>
              <a:buFont typeface="Arial"/>
              <a:buChar char="•"/>
            </a:pPr>
            <a:endParaRPr lang="en-US" dirty="0" smtClean="0"/>
          </a:p>
          <a:p>
            <a:pPr marL="285750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u="sng" dirty="0" smtClean="0"/>
              <a:t>Alignments + π</a:t>
            </a:r>
            <a:r>
              <a:rPr lang="en-US" u="sng" baseline="30000" dirty="0" smtClean="0"/>
              <a:t>0</a:t>
            </a:r>
            <a:r>
              <a:rPr lang="en-US" u="sng" dirty="0" smtClean="0"/>
              <a:t> calibration:</a:t>
            </a:r>
          </a:p>
          <a:p>
            <a:pPr lvl="1">
              <a:buClr>
                <a:srgbClr val="FE0032"/>
              </a:buClr>
              <a:buSzPct val="130000"/>
            </a:pPr>
            <a:r>
              <a:rPr lang="en-US" dirty="0" smtClean="0"/>
              <a:t>Use HLT farm with </a:t>
            </a:r>
            <a:r>
              <a:rPr lang="en-US" dirty="0">
                <a:latin typeface="Times New Roman"/>
                <a:cs typeface="Times New Roman"/>
              </a:rPr>
              <a:t>~</a:t>
            </a:r>
            <a:r>
              <a:rPr lang="en-US" dirty="0" smtClean="0"/>
              <a:t>1800 nodes</a:t>
            </a:r>
          </a:p>
          <a:p>
            <a:pPr>
              <a:buClr>
                <a:srgbClr val="FE0032"/>
              </a:buClr>
              <a:buSzPct val="130000"/>
            </a:pPr>
            <a:r>
              <a:rPr lang="en-US" dirty="0"/>
              <a:t> </a:t>
            </a:r>
            <a:r>
              <a:rPr lang="en-US" dirty="0" smtClean="0"/>
              <a:t>   	Collect results on single node and evaluate the 	alignment constants </a:t>
            </a:r>
          </a:p>
          <a:p>
            <a:pPr marL="285750" indent="-285750">
              <a:buClr>
                <a:srgbClr val="FE0032"/>
              </a:buClr>
              <a:buSzPct val="130000"/>
              <a:buFont typeface="Arial"/>
              <a:buChar char="•"/>
            </a:pPr>
            <a:endParaRPr lang="en-US" dirty="0" smtClean="0"/>
          </a:p>
          <a:p>
            <a:pPr marL="285750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u="sng" dirty="0" smtClean="0"/>
              <a:t>Calibrations:</a:t>
            </a:r>
          </a:p>
          <a:p>
            <a:pPr>
              <a:buClr>
                <a:srgbClr val="FE0032"/>
              </a:buClr>
              <a:buSzPct val="130000"/>
            </a:pPr>
            <a:r>
              <a:rPr lang="en-US" dirty="0"/>
              <a:t>	</a:t>
            </a:r>
            <a:r>
              <a:rPr lang="en-US" dirty="0" smtClean="0"/>
              <a:t>Run on monitoring histograms</a:t>
            </a:r>
            <a:endParaRPr lang="en-US" dirty="0"/>
          </a:p>
          <a:p>
            <a:pPr>
              <a:buClr>
                <a:srgbClr val="FE0032"/>
              </a:buClr>
              <a:buSzPct val="130000"/>
            </a:pPr>
            <a:endParaRPr lang="en-US" dirty="0" smtClean="0"/>
          </a:p>
          <a:p>
            <a:pPr>
              <a:buClr>
                <a:srgbClr val="FE0032"/>
              </a:buClr>
              <a:buSzPct val="130000"/>
            </a:pP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25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11" name="Picture 10" descr="Lhcbview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76"/>
          <a:stretch/>
        </p:blipFill>
        <p:spPr>
          <a:xfrm>
            <a:off x="993263" y="1927233"/>
            <a:ext cx="7000867" cy="3568091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Left Bracket 4"/>
          <p:cNvSpPr/>
          <p:nvPr/>
        </p:nvSpPr>
        <p:spPr>
          <a:xfrm rot="5400000">
            <a:off x="1621567" y="1961843"/>
            <a:ext cx="207588" cy="598368"/>
          </a:xfrm>
          <a:prstGeom prst="leftBracket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/>
          <p:cNvSpPr/>
          <p:nvPr/>
        </p:nvSpPr>
        <p:spPr>
          <a:xfrm rot="5400000">
            <a:off x="2160901" y="2061580"/>
            <a:ext cx="207588" cy="398893"/>
          </a:xfrm>
          <a:prstGeom prst="leftBracket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ket 15"/>
          <p:cNvSpPr/>
          <p:nvPr/>
        </p:nvSpPr>
        <p:spPr>
          <a:xfrm rot="5400000">
            <a:off x="2469007" y="2182450"/>
            <a:ext cx="207587" cy="157151"/>
          </a:xfrm>
          <a:prstGeom prst="leftBracket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/>
          <p:cNvSpPr/>
          <p:nvPr/>
        </p:nvSpPr>
        <p:spPr>
          <a:xfrm rot="5400000">
            <a:off x="3904345" y="2029927"/>
            <a:ext cx="207588" cy="466290"/>
          </a:xfrm>
          <a:prstGeom prst="leftBracket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/>
          <p:cNvSpPr/>
          <p:nvPr/>
        </p:nvSpPr>
        <p:spPr>
          <a:xfrm rot="5400000">
            <a:off x="4491611" y="1955750"/>
            <a:ext cx="207588" cy="610551"/>
          </a:xfrm>
          <a:prstGeom prst="leftBracket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/>
          <p:cNvSpPr/>
          <p:nvPr/>
        </p:nvSpPr>
        <p:spPr>
          <a:xfrm rot="5400000">
            <a:off x="6045239" y="1685871"/>
            <a:ext cx="207588" cy="1150309"/>
          </a:xfrm>
          <a:prstGeom prst="leftBracket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ket 20"/>
          <p:cNvSpPr/>
          <p:nvPr/>
        </p:nvSpPr>
        <p:spPr>
          <a:xfrm rot="16200000">
            <a:off x="2160902" y="5183255"/>
            <a:ext cx="207588" cy="398893"/>
          </a:xfrm>
          <a:prstGeom prst="leftBracket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ket 21"/>
          <p:cNvSpPr/>
          <p:nvPr/>
        </p:nvSpPr>
        <p:spPr>
          <a:xfrm rot="16200000">
            <a:off x="3904345" y="5149557"/>
            <a:ext cx="207588" cy="466291"/>
          </a:xfrm>
          <a:prstGeom prst="leftBracket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ket 22"/>
          <p:cNvSpPr/>
          <p:nvPr/>
        </p:nvSpPr>
        <p:spPr>
          <a:xfrm rot="16200000">
            <a:off x="5250493" y="5054805"/>
            <a:ext cx="207588" cy="655798"/>
          </a:xfrm>
          <a:prstGeom prst="leftBracket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ket 23"/>
          <p:cNvSpPr/>
          <p:nvPr/>
        </p:nvSpPr>
        <p:spPr>
          <a:xfrm rot="16200000">
            <a:off x="4491611" y="5077425"/>
            <a:ext cx="207588" cy="610551"/>
          </a:xfrm>
          <a:prstGeom prst="leftBracket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7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VELO alignment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860243">
            <a:off x="8149505" y="119968"/>
            <a:ext cx="1003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00FF"/>
                </a:solidFill>
              </a:rPr>
              <a:t>Giulio</a:t>
            </a:r>
            <a:r>
              <a:rPr lang="en-US" sz="2000" b="1" dirty="0" smtClean="0">
                <a:solidFill>
                  <a:srgbClr val="0000FF"/>
                </a:solidFill>
              </a:rPr>
              <a:t>,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Silvia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539792"/>
              </p:ext>
            </p:extLst>
          </p:nvPr>
        </p:nvGraphicFramePr>
        <p:xfrm>
          <a:off x="361434" y="2005788"/>
          <a:ext cx="8325366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395"/>
                <a:gridCol w="1448870"/>
                <a:gridCol w="1868157"/>
                <a:gridCol w="2088558"/>
                <a:gridCol w="1364386"/>
              </a:tblGrid>
              <a:tr h="618284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Update of constants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Frequency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Data sample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collect</a:t>
                      </a:r>
                      <a:r>
                        <a:rPr lang="en-US" b="1" baseline="0" dirty="0" smtClean="0"/>
                        <a:t> data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 run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Automatic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 fill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Min. bias + beam gas</a:t>
                      </a:r>
                      <a:r>
                        <a:rPr lang="en-US" baseline="0" dirty="0" smtClean="0"/>
                        <a:t> events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min.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min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pic>
        <p:nvPicPr>
          <p:cNvPr id="14" name="Picture 13" descr="Velo_stability_Tx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286" y="3378251"/>
            <a:ext cx="3538714" cy="186709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92099" y="1080658"/>
            <a:ext cx="7399162" cy="661720"/>
          </a:xfrm>
          <a:prstGeom prst="rect">
            <a:avLst/>
          </a:prstGeom>
          <a:solidFill>
            <a:srgbClr val="FE0032">
              <a:alpha val="50000"/>
            </a:srgbClr>
          </a:solidFill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Alignment of both halves for </a:t>
            </a:r>
            <a:r>
              <a:rPr lang="en-US" dirty="0" smtClean="0">
                <a:solidFill>
                  <a:schemeClr val="tx1"/>
                </a:solidFill>
              </a:rPr>
              <a:t>translations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rotations </a:t>
            </a:r>
            <a:r>
              <a:rPr lang="en-US" dirty="0">
                <a:solidFill>
                  <a:schemeClr val="tx1"/>
                </a:solidFill>
              </a:rPr>
              <a:t>in x, y and z.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61434" y="2011242"/>
            <a:ext cx="8325366" cy="1274706"/>
          </a:xfrm>
          <a:prstGeom prst="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4931" y="3451253"/>
            <a:ext cx="3182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dirty="0" smtClean="0"/>
              <a:t>Stable running since beginning of Run II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dirty="0" smtClean="0"/>
              <a:t>Alignment constants updated  every 2-3 fills</a:t>
            </a:r>
            <a:endParaRPr lang="en-US" dirty="0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888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VELO alignment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860243">
            <a:off x="8149505" y="119968"/>
            <a:ext cx="1003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00FF"/>
                </a:solidFill>
              </a:rPr>
              <a:t>Giulio</a:t>
            </a:r>
            <a:r>
              <a:rPr lang="en-US" sz="2000" b="1" dirty="0" smtClean="0">
                <a:solidFill>
                  <a:srgbClr val="0000FF"/>
                </a:solidFill>
              </a:rPr>
              <a:t>,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Silvia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963" y="836682"/>
            <a:ext cx="5226861" cy="5623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u="sng" dirty="0" smtClean="0"/>
              <a:t>Study on alignment of individual modules:</a:t>
            </a:r>
          </a:p>
          <a:p>
            <a:pPr marL="285750" indent="-285750">
              <a:lnSpc>
                <a:spcPct val="120000"/>
              </a:lnSpc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dirty="0"/>
              <a:t>Module misalignment can </a:t>
            </a:r>
            <a:r>
              <a:rPr lang="en-US" dirty="0" smtClean="0"/>
              <a:t>degrade alignment if </a:t>
            </a:r>
            <a:br>
              <a:rPr lang="en-US" dirty="0" smtClean="0"/>
            </a:br>
            <a:r>
              <a:rPr lang="en-US" dirty="0" smtClean="0"/>
              <a:t>4 - 8μm in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x</a:t>
            </a:r>
            <a:r>
              <a:rPr lang="en-US" dirty="0" smtClean="0"/>
              <a:t>, T</a:t>
            </a:r>
            <a:r>
              <a:rPr lang="en-US" baseline="-25000" dirty="0" smtClean="0"/>
              <a:t>y</a:t>
            </a:r>
            <a:endParaRPr lang="en-US" dirty="0" smtClean="0"/>
          </a:p>
          <a:p>
            <a:pPr marL="285750" indent="-285750">
              <a:lnSpc>
                <a:spcPct val="120000"/>
              </a:lnSpc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dirty="0" smtClean="0"/>
              <a:t>Alignment of modules for main degrees of </a:t>
            </a:r>
            <a:br>
              <a:rPr lang="en-US" dirty="0" smtClean="0"/>
            </a:br>
            <a:r>
              <a:rPr lang="en-US" dirty="0" smtClean="0"/>
              <a:t>freedom: </a:t>
            </a:r>
            <a:r>
              <a:rPr lang="en-US" dirty="0" err="1"/>
              <a:t>T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smtClean="0"/>
              <a:t>T</a:t>
            </a:r>
            <a:r>
              <a:rPr lang="en-US" baseline="-25000" dirty="0" smtClean="0"/>
              <a:t>y</a:t>
            </a:r>
            <a:r>
              <a:rPr lang="en-US" dirty="0" smtClean="0"/>
              <a:t> and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z</a:t>
            </a:r>
            <a:endParaRPr lang="en-US" baseline="-25000" dirty="0" smtClean="0"/>
          </a:p>
          <a:p>
            <a:pPr marL="285750" indent="-285750">
              <a:lnSpc>
                <a:spcPct val="120000"/>
              </a:lnSpc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dirty="0" smtClean="0"/>
              <a:t>4 fills from the beginning of 2016 data taking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FE0032"/>
                </a:solidFill>
                <a:sym typeface="Wingdings"/>
              </a:rPr>
              <a:t></a:t>
            </a:r>
            <a:r>
              <a:rPr lang="en-US" b="1" dirty="0" smtClean="0">
                <a:sym typeface="Wingdings"/>
              </a:rPr>
              <a:t> Compatible with statistical fluctuations,</a:t>
            </a:r>
            <a:br>
              <a:rPr lang="en-US" b="1" dirty="0" smtClean="0">
                <a:sym typeface="Wingdings"/>
              </a:rPr>
            </a:br>
            <a:r>
              <a:rPr lang="en-US" b="1" dirty="0" smtClean="0">
                <a:sym typeface="Wingdings"/>
              </a:rPr>
              <a:t> no frequent modular alignment needed.</a:t>
            </a:r>
          </a:p>
          <a:p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pPr>
              <a:lnSpc>
                <a:spcPct val="120000"/>
              </a:lnSpc>
            </a:pPr>
            <a:r>
              <a:rPr lang="en-US" u="sng" dirty="0" smtClean="0">
                <a:sym typeface="Wingdings"/>
              </a:rPr>
              <a:t>Study on χ</a:t>
            </a:r>
            <a:r>
              <a:rPr lang="en-US" u="sng" baseline="30000" dirty="0" smtClean="0">
                <a:sym typeface="Wingdings"/>
              </a:rPr>
              <a:t>2</a:t>
            </a:r>
            <a:r>
              <a:rPr lang="en-US" u="sng" dirty="0" smtClean="0">
                <a:sym typeface="Wingdings"/>
              </a:rPr>
              <a:t> convergence criteria:</a:t>
            </a:r>
          </a:p>
          <a:p>
            <a:pPr marL="285750" indent="-285750">
              <a:lnSpc>
                <a:spcPct val="120000"/>
              </a:lnSpc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dirty="0" smtClean="0">
                <a:sym typeface="Wingdings"/>
              </a:rPr>
              <a:t>Convergence reached if </a:t>
            </a:r>
            <a:r>
              <a:rPr lang="en-US" dirty="0">
                <a:sym typeface="Wingdings"/>
              </a:rPr>
              <a:t>χ</a:t>
            </a:r>
            <a:r>
              <a:rPr lang="en-US" baseline="30000" dirty="0">
                <a:sym typeface="Wingdings"/>
              </a:rPr>
              <a:t>2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/</a:t>
            </a:r>
            <a:r>
              <a:rPr lang="en-US" dirty="0" err="1" smtClean="0">
                <a:sym typeface="Wingdings"/>
              </a:rPr>
              <a:t>n</a:t>
            </a:r>
            <a:r>
              <a:rPr lang="en-US" baseline="-25000" dirty="0" err="1" smtClean="0">
                <a:sym typeface="Wingdings"/>
              </a:rPr>
              <a:t>dof</a:t>
            </a:r>
            <a:r>
              <a:rPr lang="en-US" dirty="0" smtClean="0">
                <a:sym typeface="Wingdings"/>
              </a:rPr>
              <a:t> &lt; 2</a:t>
            </a:r>
          </a:p>
          <a:p>
            <a:pPr marL="285750" indent="-285750">
              <a:lnSpc>
                <a:spcPct val="120000"/>
              </a:lnSpc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dirty="0" smtClean="0">
                <a:sym typeface="Wingdings"/>
              </a:rPr>
              <a:t>Update of alignment constants dependent on change in constants</a:t>
            </a:r>
          </a:p>
          <a:p>
            <a:pPr marL="285750" indent="-285750">
              <a:lnSpc>
                <a:spcPct val="120000"/>
              </a:lnSpc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dirty="0"/>
              <a:t>Plot the variation of the alignment constants as a function </a:t>
            </a:r>
            <a:r>
              <a:rPr lang="en-US" dirty="0" smtClean="0"/>
              <a:t>of</a:t>
            </a:r>
            <a:r>
              <a:rPr lang="en-US" dirty="0" smtClean="0">
                <a:sym typeface="Wingdings"/>
              </a:rPr>
              <a:t> </a:t>
            </a:r>
            <a:r>
              <a:rPr lang="en-US" dirty="0">
                <a:sym typeface="Wingdings"/>
              </a:rPr>
              <a:t>χ</a:t>
            </a:r>
            <a:r>
              <a:rPr lang="en-US" baseline="30000" dirty="0">
                <a:sym typeface="Wingdings"/>
              </a:rPr>
              <a:t>2</a:t>
            </a:r>
            <a:r>
              <a:rPr lang="en-US" dirty="0">
                <a:sym typeface="Wingdings"/>
              </a:rPr>
              <a:t> /</a:t>
            </a:r>
            <a:r>
              <a:rPr lang="en-US" dirty="0" err="1">
                <a:sym typeface="Wingdings"/>
              </a:rPr>
              <a:t>n</a:t>
            </a:r>
            <a:r>
              <a:rPr lang="en-US" baseline="-25000" dirty="0" err="1">
                <a:sym typeface="Wingdings"/>
              </a:rPr>
              <a:t>dof</a:t>
            </a:r>
            <a:r>
              <a:rPr lang="en-US" dirty="0">
                <a:sym typeface="Wingdings"/>
              </a:rPr>
              <a:t> </a:t>
            </a:r>
            <a:endParaRPr lang="en-US" dirty="0" smtClean="0">
              <a:sym typeface="Wingdings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FE0032"/>
                </a:solidFill>
                <a:sym typeface="Wingdings"/>
              </a:rPr>
              <a:t></a:t>
            </a:r>
            <a:r>
              <a:rPr lang="en-US" dirty="0" smtClean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All triggered updates have </a:t>
            </a:r>
            <a:r>
              <a:rPr lang="en-US" b="1" dirty="0">
                <a:sym typeface="Wingdings"/>
              </a:rPr>
              <a:t>χ</a:t>
            </a:r>
            <a:r>
              <a:rPr lang="en-US" b="1" baseline="30000" dirty="0">
                <a:sym typeface="Wingdings"/>
              </a:rPr>
              <a:t>2</a:t>
            </a:r>
            <a:r>
              <a:rPr lang="en-US" b="1" dirty="0">
                <a:sym typeface="Wingdings"/>
              </a:rPr>
              <a:t> /</a:t>
            </a:r>
            <a:r>
              <a:rPr lang="en-US" b="1" dirty="0" err="1">
                <a:sym typeface="Wingdings"/>
              </a:rPr>
              <a:t>n</a:t>
            </a:r>
            <a:r>
              <a:rPr lang="en-US" b="1" baseline="-25000" dirty="0" err="1">
                <a:sym typeface="Wingdings"/>
              </a:rPr>
              <a:t>dof</a:t>
            </a:r>
            <a:r>
              <a:rPr lang="en-US" b="1" dirty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 &gt; 200</a:t>
            </a:r>
            <a:endParaRPr lang="en-US" b="1" dirty="0" smtClean="0"/>
          </a:p>
        </p:txBody>
      </p:sp>
      <p:pic>
        <p:nvPicPr>
          <p:cNvPr id="6" name="Picture 5" descr="Screen Shot 2016-09-10 at 20.48.0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7"/>
          <a:stretch/>
        </p:blipFill>
        <p:spPr>
          <a:xfrm>
            <a:off x="5310825" y="965200"/>
            <a:ext cx="3833175" cy="2656013"/>
          </a:xfrm>
          <a:prstGeom prst="rect">
            <a:avLst/>
          </a:prstGeom>
        </p:spPr>
      </p:pic>
      <p:pic>
        <p:nvPicPr>
          <p:cNvPr id="7" name="Picture 6" descr="Screen Shot 2016-09-10 at 20.54.46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5" t="3641" b="5795"/>
          <a:stretch/>
        </p:blipFill>
        <p:spPr>
          <a:xfrm>
            <a:off x="5946562" y="4013642"/>
            <a:ext cx="3197438" cy="23039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5340742" y="4119557"/>
            <a:ext cx="96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</a:t>
            </a:r>
            <a:r>
              <a:rPr lang="en-US" baseline="-25000" dirty="0" err="1" smtClean="0"/>
              <a:t>x</a:t>
            </a:r>
            <a:r>
              <a:rPr lang="en-US" dirty="0" smtClean="0"/>
              <a:t>[mm]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228455" y="6168110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/>
              </a:rPr>
              <a:t>χ</a:t>
            </a:r>
            <a:r>
              <a:rPr lang="en-US" baseline="30000" dirty="0">
                <a:sym typeface="Wingdings"/>
              </a:rPr>
              <a:t>2</a:t>
            </a:r>
            <a:r>
              <a:rPr lang="en-US" dirty="0">
                <a:sym typeface="Wingdings"/>
              </a:rPr>
              <a:t> /</a:t>
            </a:r>
            <a:r>
              <a:rPr lang="en-US" dirty="0" err="1">
                <a:sym typeface="Wingdings"/>
              </a:rPr>
              <a:t>n</a:t>
            </a:r>
            <a:r>
              <a:rPr lang="en-US" baseline="-25000" dirty="0" err="1">
                <a:sym typeface="Wingdings"/>
              </a:rPr>
              <a:t>dof</a:t>
            </a:r>
            <a:r>
              <a:rPr lang="en-US" dirty="0">
                <a:sym typeface="Wingdings"/>
              </a:rPr>
              <a:t> 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848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Tracker alignment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075018"/>
              </p:ext>
            </p:extLst>
          </p:nvPr>
        </p:nvGraphicFramePr>
        <p:xfrm>
          <a:off x="361434" y="2005788"/>
          <a:ext cx="8325366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395"/>
                <a:gridCol w="1448870"/>
                <a:gridCol w="1868157"/>
                <a:gridCol w="2088558"/>
                <a:gridCol w="1364386"/>
              </a:tblGrid>
              <a:tr h="618284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Update of constants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Frequency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Data sample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collect</a:t>
                      </a:r>
                      <a:r>
                        <a:rPr lang="en-US" b="1" baseline="0" dirty="0" smtClean="0"/>
                        <a:t> data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 run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Automatic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 fill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30000" dirty="0" smtClean="0"/>
                        <a:t>0</a:t>
                      </a:r>
                      <a:r>
                        <a:rPr lang="en-US" dirty="0" smtClean="0"/>
                        <a:t> sample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 min.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 min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892099" y="1080658"/>
            <a:ext cx="7399162" cy="661720"/>
          </a:xfrm>
          <a:prstGeom prst="rect">
            <a:avLst/>
          </a:prstGeom>
          <a:solidFill>
            <a:srgbClr val="FE0032">
              <a:alpha val="50000"/>
            </a:srgbClr>
          </a:solidFill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Alignment of </a:t>
            </a:r>
            <a:r>
              <a:rPr lang="en-US" dirty="0" smtClean="0">
                <a:solidFill>
                  <a:schemeClr val="tx1"/>
                </a:solidFill>
              </a:rPr>
              <a:t>each IT, TT and OT box for translations in x and z and IT boxes for rotations in z (online) and translations and rotations around y (offline).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61434" y="2011242"/>
            <a:ext cx="8325366" cy="1274706"/>
          </a:xfrm>
          <a:prstGeom prst="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440358">
            <a:off x="6929341" y="159367"/>
            <a:ext cx="2621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Francesca</a:t>
            </a:r>
            <a:r>
              <a:rPr lang="en-US" sz="2000" b="1" dirty="0" smtClean="0">
                <a:solidFill>
                  <a:srgbClr val="0000FF"/>
                </a:solidFill>
              </a:rPr>
              <a:t>, </a:t>
            </a:r>
            <a:r>
              <a:rPr lang="en-US" sz="2000" b="1" dirty="0">
                <a:solidFill>
                  <a:srgbClr val="0000FF"/>
                </a:solidFill>
              </a:rPr>
              <a:t>Lucia, Maurizio</a:t>
            </a:r>
            <a:r>
              <a:rPr lang="en-US" sz="2000" b="1" dirty="0" smtClean="0">
                <a:solidFill>
                  <a:srgbClr val="0000FF"/>
                </a:solidFill>
              </a:rPr>
              <a:t>, </a:t>
            </a:r>
            <a:r>
              <a:rPr lang="en-US" sz="2000" b="1" dirty="0" err="1" smtClean="0">
                <a:solidFill>
                  <a:srgbClr val="0000FF"/>
                </a:solidFill>
              </a:rPr>
              <a:t>Wouter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endParaRPr lang="en-US" sz="2000" b="1" dirty="0" smtClean="0">
              <a:solidFill>
                <a:srgbClr val="0000FF"/>
              </a:solidFill>
            </a:endParaRPr>
          </a:p>
        </p:txBody>
      </p:sp>
      <p:pic>
        <p:nvPicPr>
          <p:cNvPr id="5" name="Picture 4" descr="Tracker_stability_T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357" y="3543037"/>
            <a:ext cx="4826643" cy="2546629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3403049"/>
            <a:ext cx="5807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dirty="0" smtClean="0"/>
              <a:t>Stable running since beginning of Run II</a:t>
            </a:r>
            <a:endParaRPr lang="en-US" dirty="0"/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endParaRPr lang="en-US" dirty="0" smtClean="0"/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dirty="0"/>
              <a:t>Alignment constants updated  every </a:t>
            </a:r>
            <a:r>
              <a:rPr lang="en-US" dirty="0" smtClean="0"/>
              <a:t>4-5 fills</a:t>
            </a:r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endParaRPr lang="en-US" dirty="0"/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dirty="0" smtClean="0"/>
              <a:t>Internal alignment performed manually at the start of the year using </a:t>
            </a:r>
            <a:r>
              <a:rPr lang="en-US" dirty="0" err="1" smtClean="0"/>
              <a:t>Z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err="1" smtClean="0"/>
              <a:t>μμ</a:t>
            </a:r>
            <a:r>
              <a:rPr lang="en-US" dirty="0" smtClean="0"/>
              <a:t> tracks from </a:t>
            </a:r>
            <a:r>
              <a:rPr lang="en-US" smtClean="0"/>
              <a:t>2015 data</a:t>
            </a:r>
            <a:endParaRPr lang="en-US" dirty="0"/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0897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hiicad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5"/>
          <a:stretch/>
        </p:blipFill>
        <p:spPr>
          <a:xfrm>
            <a:off x="6391617" y="1024585"/>
            <a:ext cx="2878331" cy="473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Tracker alignment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666" y="822181"/>
            <a:ext cx="8634604" cy="5576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u="sng" dirty="0" smtClean="0"/>
              <a:t>To be done: </a:t>
            </a: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Evaluation of alignment with high momentum tracks and </a:t>
            </a:r>
            <a:br>
              <a:rPr lang="en-US" dirty="0" smtClean="0"/>
            </a:br>
            <a:r>
              <a:rPr lang="en-US" dirty="0" smtClean="0"/>
              <a:t>tracks from J/</a:t>
            </a:r>
            <a:r>
              <a:rPr lang="en-US" dirty="0" err="1" smtClean="0"/>
              <a:t>Ψ</a:t>
            </a:r>
            <a:r>
              <a:rPr lang="en-US" dirty="0" smtClean="0"/>
              <a:t> events</a:t>
            </a: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/>
              <a:t>Study different alignment </a:t>
            </a:r>
            <a:r>
              <a:rPr lang="en-US" dirty="0" smtClean="0"/>
              <a:t>configurations</a:t>
            </a: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tability study for IT: correlation between movement seen by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BCAM </a:t>
            </a: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Pavol's talk</a:t>
            </a:r>
            <a:r>
              <a:rPr lang="en-US" dirty="0" smtClean="0"/>
              <a:t>) and tracker alignment under study</a:t>
            </a: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Stability </a:t>
            </a:r>
            <a:r>
              <a:rPr lang="en-US" dirty="0"/>
              <a:t>study </a:t>
            </a:r>
            <a:r>
              <a:rPr lang="en-US" dirty="0" smtClean="0"/>
              <a:t>for </a:t>
            </a:r>
            <a:r>
              <a:rPr lang="en-US" dirty="0"/>
              <a:t>OT and </a:t>
            </a:r>
            <a:r>
              <a:rPr lang="en-US" dirty="0" smtClean="0"/>
              <a:t>TT: stability of alignment </a:t>
            </a:r>
            <a:br>
              <a:rPr lang="en-US" dirty="0" smtClean="0"/>
            </a:br>
            <a:r>
              <a:rPr lang="en-US" dirty="0" smtClean="0"/>
              <a:t>constants of the different elements</a:t>
            </a:r>
          </a:p>
          <a:p>
            <a:pPr>
              <a:lnSpc>
                <a:spcPct val="120000"/>
              </a:lnSpc>
            </a:pPr>
            <a:endParaRPr lang="en-US" sz="1100" dirty="0">
              <a:sym typeface="Wingdings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B20225"/>
                </a:solidFill>
              </a:rPr>
              <a:t>Plans for 2016 data-taking</a:t>
            </a:r>
            <a:r>
              <a:rPr lang="en-US" sz="2000" b="1" dirty="0">
                <a:solidFill>
                  <a:srgbClr val="B20225"/>
                </a:solidFill>
              </a:rPr>
              <a:t/>
            </a:r>
            <a:br>
              <a:rPr lang="en-US" sz="2000" b="1" dirty="0">
                <a:solidFill>
                  <a:srgbClr val="B20225"/>
                </a:solidFill>
              </a:rPr>
            </a:br>
            <a:endParaRPr lang="en-US" sz="1050" b="1" dirty="0" smtClean="0">
              <a:solidFill>
                <a:srgbClr val="B20225"/>
              </a:solidFill>
            </a:endParaRP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Detector </a:t>
            </a:r>
            <a:r>
              <a:rPr lang="en-US" dirty="0"/>
              <a:t>was opened and </a:t>
            </a:r>
            <a:r>
              <a:rPr lang="en-US" dirty="0" smtClean="0"/>
              <a:t>IT2C </a:t>
            </a:r>
            <a:r>
              <a:rPr lang="en-US" dirty="0"/>
              <a:t>box was moved </a:t>
            </a:r>
            <a:r>
              <a:rPr lang="en-US" dirty="0" smtClean="0"/>
              <a:t>(</a:t>
            </a:r>
            <a:r>
              <a:rPr lang="en-US" dirty="0" smtClean="0">
                <a:latin typeface="Times New Roman"/>
                <a:cs typeface="Times New Roman"/>
              </a:rPr>
              <a:t>~</a:t>
            </a:r>
            <a:r>
              <a:rPr lang="en-US" dirty="0" smtClean="0"/>
              <a:t>1mm in 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E0032"/>
                </a:solidFill>
                <a:sym typeface="Wingdings"/>
              </a:rPr>
              <a:t></a:t>
            </a:r>
            <a:r>
              <a:rPr lang="en-US" dirty="0">
                <a:sym typeface="Wingdings"/>
              </a:rPr>
              <a:t> expect significant misalignment at the start</a:t>
            </a:r>
            <a:endParaRPr lang="en-US" dirty="0"/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alignment with big data-sample and  all degrees of </a:t>
            </a:r>
            <a:br>
              <a:rPr lang="en-US" dirty="0"/>
            </a:br>
            <a:r>
              <a:rPr lang="en-US" dirty="0"/>
              <a:t>freedom at the beginning of data-</a:t>
            </a:r>
            <a:r>
              <a:rPr lang="en-US" dirty="0" smtClean="0"/>
              <a:t>taking</a:t>
            </a: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Alignment in y with magnet-off data</a:t>
            </a: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Use D</a:t>
            </a:r>
            <a:r>
              <a:rPr lang="en-US" baseline="30000" dirty="0" smtClean="0"/>
              <a:t>0</a:t>
            </a:r>
            <a:r>
              <a:rPr lang="en-US" dirty="0" smtClean="0"/>
              <a:t> events plus high-momentum tracks (and possibly </a:t>
            </a:r>
            <a:r>
              <a:rPr lang="en-US" dirty="0"/>
              <a:t>J/</a:t>
            </a:r>
            <a:r>
              <a:rPr lang="en-US" dirty="0" err="1" smtClean="0"/>
              <a:t>Ψ</a:t>
            </a:r>
            <a:r>
              <a:rPr lang="en-US" dirty="0" smtClean="0"/>
              <a:t> events)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77075" y="1045577"/>
            <a:ext cx="2366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IT1 A side X-coordinate 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19055" y="3330055"/>
            <a:ext cx="2280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IT1 C side X-</a:t>
            </a:r>
            <a:r>
              <a:rPr lang="en-US" sz="1600" b="1" smtClean="0">
                <a:solidFill>
                  <a:srgbClr val="000000"/>
                </a:solidFill>
              </a:rPr>
              <a:t>coordinate s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306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err="1" smtClean="0"/>
              <a:t>Muon</a:t>
            </a:r>
            <a:r>
              <a:rPr lang="en-US" dirty="0" smtClean="0"/>
              <a:t> alignment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974535"/>
              </p:ext>
            </p:extLst>
          </p:nvPr>
        </p:nvGraphicFramePr>
        <p:xfrm>
          <a:off x="361434" y="1794122"/>
          <a:ext cx="8325366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395"/>
                <a:gridCol w="1448870"/>
                <a:gridCol w="1868157"/>
                <a:gridCol w="2088558"/>
                <a:gridCol w="1364386"/>
              </a:tblGrid>
              <a:tr h="618284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Update of constants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Frequency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Data sample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collect</a:t>
                      </a:r>
                      <a:r>
                        <a:rPr lang="en-US" b="1" baseline="0" dirty="0" smtClean="0"/>
                        <a:t> data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 run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Monitoring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mode only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 fill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J/</a:t>
                      </a:r>
                      <a:r>
                        <a:rPr lang="en-US" dirty="0" err="1" smtClean="0"/>
                        <a:t>ψ</a:t>
                      </a:r>
                      <a:r>
                        <a:rPr lang="en-US" baseline="0" dirty="0" smtClean="0"/>
                        <a:t> sample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hours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 min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892099" y="999248"/>
            <a:ext cx="7399162" cy="661720"/>
          </a:xfrm>
          <a:prstGeom prst="rect">
            <a:avLst/>
          </a:prstGeom>
          <a:solidFill>
            <a:srgbClr val="FE0032">
              <a:alpha val="50000"/>
            </a:srgbClr>
          </a:solidFill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Alignment of both halves of each </a:t>
            </a:r>
            <a:r>
              <a:rPr lang="en-US" dirty="0" smtClean="0">
                <a:solidFill>
                  <a:srgbClr val="000000"/>
                </a:solidFill>
              </a:rPr>
              <a:t>station </a:t>
            </a:r>
            <a:r>
              <a:rPr lang="en-US" dirty="0">
                <a:solidFill>
                  <a:srgbClr val="000000"/>
                </a:solidFill>
              </a:rPr>
              <a:t>for </a:t>
            </a:r>
            <a:r>
              <a:rPr lang="en-US" dirty="0" smtClean="0">
                <a:solidFill>
                  <a:srgbClr val="000000"/>
                </a:solidFill>
              </a:rPr>
              <a:t>translations </a:t>
            </a:r>
            <a:r>
              <a:rPr lang="en-US" dirty="0">
                <a:solidFill>
                  <a:srgbClr val="000000"/>
                </a:solidFill>
              </a:rPr>
              <a:t>in x and </a:t>
            </a:r>
            <a:r>
              <a:rPr lang="en-US" dirty="0" smtClean="0">
                <a:solidFill>
                  <a:srgbClr val="000000"/>
                </a:solidFill>
              </a:rPr>
              <a:t>y.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1434" y="1799576"/>
            <a:ext cx="8325366" cy="1274706"/>
          </a:xfrm>
          <a:prstGeom prst="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3403049"/>
            <a:ext cx="58070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dirty="0" smtClean="0"/>
              <a:t>Stable running since beginning of Run II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dirty="0" smtClean="0"/>
              <a:t>First alignment 2016:</a:t>
            </a:r>
            <a:endParaRPr lang="en-US" dirty="0"/>
          </a:p>
          <a:p>
            <a:pPr marL="742950" lvl="1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Misalignment of M1 of </a:t>
            </a:r>
            <a:r>
              <a:rPr lang="en-US" dirty="0">
                <a:latin typeface="Times New Roman"/>
                <a:cs typeface="Times New Roman"/>
              </a:rPr>
              <a:t>~</a:t>
            </a:r>
            <a:r>
              <a:rPr lang="en-US" dirty="0" smtClean="0"/>
              <a:t>2mm in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x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>
                <a:sym typeface="Wingdings"/>
              </a:rPr>
              <a:t> mechanically moved</a:t>
            </a:r>
          </a:p>
          <a:p>
            <a:pPr marL="742950" lvl="1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>
                <a:sym typeface="Wingdings"/>
              </a:rPr>
              <a:t>New </a:t>
            </a:r>
            <a:r>
              <a:rPr lang="en-US" dirty="0" err="1" smtClean="0">
                <a:sym typeface="Wingdings"/>
              </a:rPr>
              <a:t>condDB</a:t>
            </a:r>
            <a:r>
              <a:rPr lang="en-US" dirty="0" smtClean="0">
                <a:sym typeface="Wingdings"/>
              </a:rPr>
              <a:t> release and LUT for L0 produced </a:t>
            </a:r>
            <a:endParaRPr lang="en-US" dirty="0" smtClean="0"/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endParaRPr lang="en-US" dirty="0"/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dirty="0" smtClean="0"/>
              <a:t>Stable conditions with variations well below required precision of 1mm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860243">
            <a:off x="7604508" y="208530"/>
            <a:ext cx="1701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Silvia,</a:t>
            </a:r>
          </a:p>
          <a:p>
            <a:r>
              <a:rPr lang="en-US" sz="2000" b="1" dirty="0" err="1" smtClean="0">
                <a:solidFill>
                  <a:srgbClr val="0000FF"/>
                </a:solidFill>
              </a:rPr>
              <a:t>Stefania</a:t>
            </a:r>
            <a:endParaRPr lang="en-US" sz="2000" b="1" dirty="0" smtClean="0">
              <a:solidFill>
                <a:srgbClr val="0000FF"/>
              </a:solidFill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MuonA_stability_Tx_f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774" y="3139413"/>
            <a:ext cx="3487226" cy="1839927"/>
          </a:xfrm>
          <a:prstGeom prst="rect">
            <a:avLst/>
          </a:prstGeom>
        </p:spPr>
      </p:pic>
      <p:pic>
        <p:nvPicPr>
          <p:cNvPr id="6" name="Picture 5" descr="MuonA_stability_Ty_fd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8"/>
          <a:stretch/>
        </p:blipFill>
        <p:spPr>
          <a:xfrm>
            <a:off x="5656774" y="4713567"/>
            <a:ext cx="3487226" cy="18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06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RICH Mirror alignment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401006"/>
              </p:ext>
            </p:extLst>
          </p:nvPr>
        </p:nvGraphicFramePr>
        <p:xfrm>
          <a:off x="361434" y="2005788"/>
          <a:ext cx="8325366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395"/>
                <a:gridCol w="1448870"/>
                <a:gridCol w="1868157"/>
                <a:gridCol w="2088558"/>
                <a:gridCol w="1364386"/>
              </a:tblGrid>
              <a:tr h="618284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Update of constants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Frequency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Data sample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collect</a:t>
                      </a:r>
                      <a:r>
                        <a:rPr lang="en-US" b="1" baseline="0" dirty="0" smtClean="0"/>
                        <a:t> data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 run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Monitoring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mode only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 fill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HLT1 line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 hours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 min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(both RICHs)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892099" y="1080658"/>
            <a:ext cx="7399162" cy="661720"/>
          </a:xfrm>
          <a:prstGeom prst="rect">
            <a:avLst/>
          </a:prstGeom>
          <a:solidFill>
            <a:srgbClr val="FE0032">
              <a:alpha val="50000"/>
            </a:srgbClr>
          </a:solidFill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Alignment of </a:t>
            </a:r>
            <a:r>
              <a:rPr lang="en-US" dirty="0" smtClean="0">
                <a:solidFill>
                  <a:srgbClr val="000000"/>
                </a:solidFill>
              </a:rPr>
              <a:t>each mirror for rotations about local y and z axes.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1434" y="2011242"/>
            <a:ext cx="8325366" cy="1274706"/>
          </a:xfrm>
          <a:prstGeom prst="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6762" y="3988577"/>
            <a:ext cx="318204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dirty="0" smtClean="0"/>
              <a:t>Automatic running since beginning of 2016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dirty="0" smtClean="0"/>
              <a:t>Alignment constants updated at the beginning of data taking this year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860243">
            <a:off x="7897576" y="194857"/>
            <a:ext cx="17015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Anatoly,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Claire, </a:t>
            </a:r>
          </a:p>
          <a:p>
            <a:r>
              <a:rPr lang="en-US" sz="2000" b="1" dirty="0" err="1" smtClean="0">
                <a:solidFill>
                  <a:srgbClr val="0000FF"/>
                </a:solidFill>
              </a:rPr>
              <a:t>Paras</a:t>
            </a:r>
            <a:endParaRPr lang="en-US" sz="2000" b="1" dirty="0" smtClean="0">
              <a:solidFill>
                <a:srgbClr val="0000FF"/>
              </a:solidFill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00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21187</TotalTime>
  <Words>638</Words>
  <Application>Microsoft Macintosh PowerPoint</Application>
  <PresentationFormat>On-screen Show (4:3)</PresentationFormat>
  <Paragraphs>236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Overview</vt:lpstr>
      <vt:lpstr>Overview</vt:lpstr>
      <vt:lpstr>VELO alignment </vt:lpstr>
      <vt:lpstr>VELO alignment </vt:lpstr>
      <vt:lpstr>Tracker alignment</vt:lpstr>
      <vt:lpstr>Tracker alignment</vt:lpstr>
      <vt:lpstr>Muon alignment</vt:lpstr>
      <vt:lpstr>RICH Mirror alignment</vt:lpstr>
      <vt:lpstr>OT Calibration</vt:lpstr>
      <vt:lpstr>RICH calibrations</vt:lpstr>
      <vt:lpstr>Calorimeter Calibration</vt:lpstr>
      <vt:lpstr>Calorimeter π0 Calibration</vt:lpstr>
      <vt:lpstr>Conclusion</vt:lpstr>
    </vt:vector>
  </TitlesOfParts>
  <Company>Particle Physics Research Group, School of 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Prouve</dc:creator>
  <cp:lastModifiedBy>Claire Prouve</cp:lastModifiedBy>
  <cp:revision>1833</cp:revision>
  <cp:lastPrinted>2016-01-03T10:46:56Z</cp:lastPrinted>
  <dcterms:created xsi:type="dcterms:W3CDTF">2013-12-05T15:25:25Z</dcterms:created>
  <dcterms:modified xsi:type="dcterms:W3CDTF">2016-09-10T21:41:17Z</dcterms:modified>
</cp:coreProperties>
</file>