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3" r:id="rId3"/>
    <p:sldId id="282" r:id="rId4"/>
    <p:sldId id="278" r:id="rId5"/>
    <p:sldId id="279" r:id="rId6"/>
    <p:sldId id="266" r:id="rId7"/>
    <p:sldId id="276" r:id="rId8"/>
    <p:sldId id="277" r:id="rId9"/>
    <p:sldId id="281" r:id="rId10"/>
    <p:sldId id="284" r:id="rId11"/>
    <p:sldId id="262" r:id="rId12"/>
    <p:sldId id="286" r:id="rId13"/>
    <p:sldId id="268" r:id="rId14"/>
    <p:sldId id="274" r:id="rId15"/>
    <p:sldId id="271" r:id="rId16"/>
    <p:sldId id="285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58" autoAdjust="0"/>
  </p:normalViewPr>
  <p:slideViewPr>
    <p:cSldViewPr snapToGrid="0" snapToObjects="1">
      <p:cViewPr>
        <p:scale>
          <a:sx n="121" d="100"/>
          <a:sy n="121" d="100"/>
        </p:scale>
        <p:origin x="-62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CB9A-016F-6242-8B2D-F3C4F3C57476}" type="datetimeFigureOut">
              <a:rPr lang="en-US" smtClean="0"/>
              <a:t>22/05/2016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1C9F-9132-7C48-87A9-4C125AB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585D-641A-4C40-96F2-62AC4E209C9F}" type="datetimeFigureOut">
              <a:rPr lang="en-US" smtClean="0"/>
              <a:t>22/05/2016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155C-89BC-C34E-A131-B23D7353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3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13B-1411-1140-A662-2F47D181B99B}" type="datetime1">
              <a:rPr lang="en-GB" smtClean="0"/>
              <a:t>22/05/2016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7A9F-9E28-0D4E-9833-951BF5D9CA05}" type="datetime1">
              <a:rPr lang="en-GB" smtClean="0"/>
              <a:t>22/05/2016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6B-FE8D-9742-8EDD-EDC8CE8AC41D}" type="datetime1">
              <a:rPr lang="en-GB" smtClean="0"/>
              <a:t>22/05/2016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14AE-C1B1-0545-B311-990EA8A1CC74}" type="datetime1">
              <a:rPr lang="en-GB" smtClean="0"/>
              <a:t>22/05/2016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4E78-CA3B-0543-99F7-F360AA1BAB66}" type="datetime1">
              <a:rPr lang="en-GB" smtClean="0"/>
              <a:t>22/05/2016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9A7B-0FC9-4245-90C0-2A041D804182}" type="datetime1">
              <a:rPr lang="en-GB" smtClean="0"/>
              <a:t>22/05/2016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8DEA-3C30-A349-BE7F-8135C1B34C22}" type="datetime1">
              <a:rPr lang="en-GB" smtClean="0"/>
              <a:t>22/05/2016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4AEC-2DCA-2246-B525-3A3FB7CF5E14}" type="datetime1">
              <a:rPr lang="en-GB" smtClean="0"/>
              <a:t>22/05/2016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E946-9346-2047-80F1-DE23D774957A}" type="datetime1">
              <a:rPr lang="en-GB" smtClean="0"/>
              <a:t>22/05/2016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C907-F833-204A-9ACC-1555ABD1125B}" type="datetime1">
              <a:rPr lang="en-GB" smtClean="0"/>
              <a:t>22/05/2016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D667-196F-0E4E-A45F-D4F242D679A4}" type="datetime1">
              <a:rPr lang="en-GB" smtClean="0"/>
              <a:t>22/05/2016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81CE4-03A5-0747-B055-F3659B393D87}" type="datetime1">
              <a:rPr lang="en-GB" smtClean="0"/>
              <a:t>22/05/2016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72720" y="3911600"/>
            <a:ext cx="9672428" cy="46736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98815" y="3917111"/>
            <a:ext cx="7324793" cy="6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23</a:t>
            </a:r>
            <a:r>
              <a:rPr lang="en-US" sz="2000" dirty="0" smtClean="0">
                <a:solidFill>
                  <a:schemeClr val="tx1"/>
                </a:solidFill>
              </a:rPr>
              <a:t>/05/2016</a:t>
            </a:r>
            <a:r>
              <a:rPr lang="en-US" sz="2000" dirty="0" smtClean="0">
                <a:solidFill>
                  <a:schemeClr val="tx1"/>
                </a:solidFill>
              </a:rPr>
              <a:t>		Claire Prouve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Rich Mirror Alignment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588" y="4945760"/>
            <a:ext cx="7535601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sz="2000" dirty="0" smtClean="0"/>
              <a:t>How does </a:t>
            </a:r>
            <a:r>
              <a:rPr lang="en-US" sz="2000" dirty="0" smtClean="0"/>
              <a:t>it </a:t>
            </a:r>
            <a:r>
              <a:rPr lang="en-US" sz="2000" dirty="0" smtClean="0"/>
              <a:t>work?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sz="2000" dirty="0" smtClean="0"/>
              <a:t>What’s new in 2016?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sz="2000" dirty="0" smtClean="0"/>
              <a:t>Current status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13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Current status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47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alignment 2016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-3467" y="819573"/>
            <a:ext cx="9228805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Started from completely unaligned mirrors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Calculated the magnification factors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In the global </a:t>
            </a:r>
            <a:r>
              <a:rPr lang="en-US" sz="2000" dirty="0"/>
              <a:t>tag </a:t>
            </a:r>
            <a:r>
              <a:rPr lang="en-US" sz="2000" dirty="0" smtClean="0"/>
              <a:t>cond</a:t>
            </a:r>
            <a:r>
              <a:rPr lang="en-US" sz="2000" dirty="0"/>
              <a:t>-</a:t>
            </a:r>
            <a:r>
              <a:rPr lang="en-US" sz="2000" dirty="0" smtClean="0"/>
              <a:t>20160517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Improvement in resolution </a:t>
            </a:r>
            <a:r>
              <a:rPr lang="en-US" sz="2000" dirty="0" err="1" smtClean="0"/>
              <a:t>w.r.t</a:t>
            </a:r>
            <a:r>
              <a:rPr lang="en-US" sz="2000" dirty="0" smtClean="0"/>
              <a:t>. </a:t>
            </a:r>
            <a:r>
              <a:rPr lang="en-US" sz="2000" dirty="0" smtClean="0"/>
              <a:t>last alignment:</a:t>
            </a:r>
            <a:r>
              <a:rPr lang="en-US" sz="2000" dirty="0"/>
              <a:t> </a:t>
            </a:r>
            <a:r>
              <a:rPr lang="en-US" sz="2000" dirty="0" smtClean="0"/>
              <a:t>RICH1 </a:t>
            </a:r>
            <a:r>
              <a:rPr lang="en-US" sz="2000" dirty="0" smtClean="0"/>
              <a:t>0.1 </a:t>
            </a:r>
            <a:r>
              <a:rPr lang="en-US" sz="2000" dirty="0" err="1" smtClean="0"/>
              <a:t>mrad</a:t>
            </a:r>
            <a:r>
              <a:rPr lang="en-US" sz="2000" dirty="0" smtClean="0"/>
              <a:t>,</a:t>
            </a:r>
            <a:r>
              <a:rPr lang="en-US" sz="2000" dirty="0"/>
              <a:t> </a:t>
            </a:r>
            <a:r>
              <a:rPr lang="en-US" sz="2000" dirty="0" smtClean="0"/>
              <a:t>RICH2 unchanged</a:t>
            </a:r>
            <a:endParaRPr lang="en-US" sz="2000" dirty="0" smtClean="0"/>
          </a:p>
        </p:txBody>
      </p:sp>
      <p:pic>
        <p:nvPicPr>
          <p:cNvPr id="4" name="Picture 3" descr="Screen Shot 2016-05-23 at 08.58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3517951"/>
            <a:ext cx="4449993" cy="3228531"/>
          </a:xfrm>
          <a:prstGeom prst="rect">
            <a:avLst/>
          </a:prstGeom>
        </p:spPr>
      </p:pic>
      <p:pic>
        <p:nvPicPr>
          <p:cNvPr id="7" name="Picture 6" descr="Screen Shot 2016-05-23 at 08.58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56" y="3528446"/>
            <a:ext cx="4463112" cy="3238049"/>
          </a:xfrm>
          <a:prstGeom prst="rect">
            <a:avLst/>
          </a:prstGeom>
        </p:spPr>
      </p:pic>
      <p:sp>
        <p:nvSpPr>
          <p:cNvPr id="1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7695" y="3177096"/>
            <a:ext cx="3615480" cy="646331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RICH1 Cherenkov angle resolution </a:t>
            </a:r>
            <a:br>
              <a:rPr lang="en-US" b="1" dirty="0" smtClean="0"/>
            </a:br>
            <a:r>
              <a:rPr lang="en-US" b="1" dirty="0" smtClean="0"/>
              <a:t>per iteration of first alignment 2016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5112984" y="3179306"/>
            <a:ext cx="3615480" cy="646331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RICH2 Cherenkov angle resolution</a:t>
            </a:r>
            <a:br>
              <a:rPr lang="en-US" b="1" dirty="0" smtClean="0"/>
            </a:br>
            <a:r>
              <a:rPr lang="en-US" b="1" dirty="0" smtClean="0"/>
              <a:t>per iteration of </a:t>
            </a:r>
            <a:r>
              <a:rPr lang="en-US" b="1" dirty="0"/>
              <a:t>first alignment </a:t>
            </a:r>
            <a:r>
              <a:rPr lang="en-US" b="1" dirty="0" smtClean="0"/>
              <a:t>2016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054122" y="5479053"/>
            <a:ext cx="1311908" cy="388362"/>
          </a:xfrm>
          <a:prstGeom prst="ellipse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82986" y="4955226"/>
            <a:ext cx="2571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</a:rPr>
              <a:t>Fluctuation of single mirror</a:t>
            </a:r>
            <a:br>
              <a:rPr lang="en-US" sz="1400" dirty="0" smtClean="0">
                <a:solidFill>
                  <a:srgbClr val="008000"/>
                </a:solidFill>
              </a:rPr>
            </a:br>
            <a:r>
              <a:rPr lang="en-US" sz="1400" dirty="0" smtClean="0">
                <a:solidFill>
                  <a:srgbClr val="008000"/>
                </a:solidFill>
              </a:rPr>
              <a:t>due to not-optimal data sample</a:t>
            </a:r>
            <a:endParaRPr lang="en-US" sz="1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1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news &amp; future plans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9906" y="892192"/>
            <a:ext cx="8679584" cy="5352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E0032"/>
              </a:buClr>
            </a:pPr>
            <a:r>
              <a:rPr lang="en-US" sz="2000" u="sng" dirty="0" smtClean="0"/>
              <a:t>All following alignments: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000" dirty="0" smtClean="0"/>
              <a:t>Performed with all new improvements, starting from new database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000" dirty="0" smtClean="0"/>
              <a:t>Converged after first iteration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000" dirty="0" smtClean="0"/>
              <a:t>~ 6 minutes per alignment</a:t>
            </a:r>
            <a:br>
              <a:rPr lang="en-US" sz="2000" dirty="0" smtClean="0"/>
            </a:br>
            <a:r>
              <a:rPr lang="en-US" sz="900" dirty="0" smtClean="0">
                <a:solidFill>
                  <a:schemeClr val="bg1"/>
                </a:solidFill>
              </a:rPr>
              <a:t>s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000" dirty="0" smtClean="0"/>
              <a:t>Alignment </a:t>
            </a:r>
            <a:r>
              <a:rPr lang="en-US" sz="2000" dirty="0"/>
              <a:t>will be run for each fill to monitor </a:t>
            </a:r>
            <a:r>
              <a:rPr lang="en-US" sz="2000" dirty="0" smtClean="0"/>
              <a:t>behavior </a:t>
            </a:r>
            <a:r>
              <a:rPr lang="en-US" sz="2000" dirty="0"/>
              <a:t>over </a:t>
            </a:r>
            <a:r>
              <a:rPr lang="en-US" sz="2000" dirty="0" smtClean="0"/>
              <a:t>time</a:t>
            </a:r>
          </a:p>
          <a:p>
            <a:pPr>
              <a:lnSpc>
                <a:spcPct val="150000"/>
              </a:lnSpc>
              <a:buClr>
                <a:srgbClr val="FE0032"/>
              </a:buClr>
            </a:pPr>
            <a:endParaRPr lang="en-US" sz="2000" dirty="0" smtClean="0"/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000" dirty="0" smtClean="0"/>
              <a:t>Tune scale factors for RICH1 HLT1 line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000" dirty="0" smtClean="0"/>
              <a:t>Update to </a:t>
            </a:r>
            <a:r>
              <a:rPr lang="en-US" sz="2000" dirty="0" err="1" smtClean="0"/>
              <a:t>AlignmentOnline</a:t>
            </a:r>
            <a:r>
              <a:rPr lang="en-US" sz="2000" dirty="0" smtClean="0"/>
              <a:t> v11 (use newest Brunel version)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000" dirty="0" smtClean="0"/>
              <a:t>Monitoring (most parts done, need to be put together when </a:t>
            </a:r>
            <a:r>
              <a:rPr lang="en-US" sz="2000" dirty="0" err="1" smtClean="0"/>
              <a:t>Roel</a:t>
            </a:r>
            <a:r>
              <a:rPr lang="en-US" sz="2000" dirty="0" smtClean="0"/>
              <a:t> is ready)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Parallelize the fits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Tune the factor in front of the regularization term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0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plots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Run-17470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651" y="1324598"/>
            <a:ext cx="4240363" cy="3088659"/>
          </a:xfrm>
          <a:prstGeom prst="rect">
            <a:avLst/>
          </a:prstGeom>
        </p:spPr>
      </p:pic>
      <p:pic>
        <p:nvPicPr>
          <p:cNvPr id="7" name="Picture 6" descr="Run-17443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8" y="1324598"/>
            <a:ext cx="4240363" cy="30886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8819" y="1171420"/>
            <a:ext cx="2649838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 previous </a:t>
            </a:r>
            <a:r>
              <a:rPr lang="en-US" b="1" dirty="0" smtClean="0"/>
              <a:t>alignment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69729" y="1210320"/>
            <a:ext cx="2465947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</a:t>
            </a:r>
            <a:r>
              <a:rPr lang="en-US" b="1" dirty="0" smtClean="0"/>
              <a:t> new</a:t>
            </a:r>
            <a:r>
              <a:rPr lang="en-US" b="1" dirty="0" smtClean="0"/>
              <a:t> </a:t>
            </a:r>
            <a:r>
              <a:rPr lang="en-US" b="1" dirty="0" smtClean="0"/>
              <a:t>alignment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7731515" y="2392158"/>
            <a:ext cx="164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Chris Jones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204957" y="2381668"/>
            <a:ext cx="164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Chris Jones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7242" y="1886691"/>
            <a:ext cx="21305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baseline="-25000" dirty="0" err="1" smtClean="0"/>
              <a:t>θ</a:t>
            </a:r>
            <a:r>
              <a:rPr lang="en-US" dirty="0" smtClean="0"/>
              <a:t> = 1.88 </a:t>
            </a:r>
            <a:r>
              <a:rPr lang="en-US" dirty="0" err="1" smtClean="0"/>
              <a:t>mrad</a:t>
            </a:r>
            <a:endParaRPr lang="en-US" dirty="0" smtClean="0"/>
          </a:p>
          <a:p>
            <a:r>
              <a:rPr lang="en-US" sz="1600" dirty="0" smtClean="0"/>
              <a:t>(no HPD corrections)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079270" y="1855203"/>
            <a:ext cx="21305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baseline="-25000" dirty="0" err="1" smtClean="0"/>
              <a:t>θ</a:t>
            </a:r>
            <a:r>
              <a:rPr lang="en-US" dirty="0" smtClean="0"/>
              <a:t> = 1.76 </a:t>
            </a:r>
            <a:r>
              <a:rPr lang="en-US" dirty="0" err="1" smtClean="0"/>
              <a:t>mrad</a:t>
            </a:r>
            <a:endParaRPr lang="en-US" dirty="0" smtClean="0"/>
          </a:p>
          <a:p>
            <a:r>
              <a:rPr lang="en-US" sz="1600" dirty="0" smtClean="0"/>
              <a:t>(no HPD corrections)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0369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Backup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Cherenkov angle resolution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Screen Shot 2015-07-12 at 14.21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7"/>
          <a:stretch/>
        </p:blipFill>
        <p:spPr>
          <a:xfrm>
            <a:off x="0" y="1710893"/>
            <a:ext cx="6083300" cy="31528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438" y="1049627"/>
            <a:ext cx="705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Limiting factors to Cherenkov angle resolution: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4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New HLT Lines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12769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Screen Shot 2015-07-12 at 14.53.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" t="34296" b="34385"/>
          <a:stretch/>
        </p:blipFill>
        <p:spPr>
          <a:xfrm>
            <a:off x="4849450" y="1154599"/>
            <a:ext cx="4183743" cy="2561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94210" y="1354025"/>
            <a:ext cx="1206955" cy="94466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5-07-12 at 15.40.1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4" r="4353"/>
          <a:stretch/>
        </p:blipFill>
        <p:spPr>
          <a:xfrm>
            <a:off x="4985251" y="4062058"/>
            <a:ext cx="3977714" cy="27119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00350" y="3588394"/>
            <a:ext cx="1962614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Track </a:t>
            </a:r>
            <a:r>
              <a:rPr lang="en-US" sz="1400" dirty="0" err="1" smtClean="0"/>
              <a:t>pseudorapidity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819590" y="1980976"/>
            <a:ext cx="2233446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Track azimuthal angle / rad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470" y="818727"/>
            <a:ext cx="4713009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Trigger on tracks that will populate the hardest-to-populate mirror-pairs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Wingdings" charset="0"/>
              <a:buChar char="è"/>
            </a:pPr>
            <a:r>
              <a:rPr lang="en-US" sz="2000" dirty="0" smtClean="0"/>
              <a:t>usually the very outer mirrors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Other tracks in the events will populate the rest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74166" y="886935"/>
            <a:ext cx="2434902" cy="36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8312250" y="4062057"/>
            <a:ext cx="978027" cy="41985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00350" y="6441265"/>
            <a:ext cx="1962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Track </a:t>
            </a:r>
            <a:r>
              <a:rPr lang="en-US" sz="1400" dirty="0" err="1" smtClean="0"/>
              <a:t>pseudorapidity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00031" y="3757662"/>
            <a:ext cx="2434902" cy="36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99413" y="3305001"/>
            <a:ext cx="4629047" cy="1271379"/>
          </a:xfrm>
          <a:prstGeom prst="roundRect">
            <a:avLst/>
          </a:prstGeom>
          <a:noFill/>
          <a:ln w="5715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rgbClr val="000000"/>
                </a:solidFill>
              </a:rPr>
              <a:t>RICH2 line</a:t>
            </a:r>
            <a:r>
              <a:rPr lang="en-US" u="sng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 &gt; 40 </a:t>
            </a:r>
            <a:r>
              <a:rPr lang="en-US" dirty="0" err="1" smtClean="0">
                <a:solidFill>
                  <a:srgbClr val="000000"/>
                </a:solidFill>
              </a:rPr>
              <a:t>GeV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b="1" dirty="0" smtClean="0">
                <a:solidFill>
                  <a:srgbClr val="000000"/>
                </a:solidFill>
              </a:rPr>
              <a:t>&amp;&amp;</a:t>
            </a:r>
            <a:r>
              <a:rPr lang="en-US" dirty="0" smtClean="0">
                <a:solidFill>
                  <a:srgbClr val="000000"/>
                </a:solidFill>
              </a:rPr>
              <a:t>    χ</a:t>
            </a:r>
            <a:r>
              <a:rPr 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&lt; 2   </a:t>
            </a:r>
            <a:r>
              <a:rPr lang="en-US" b="1" dirty="0" smtClean="0">
                <a:solidFill>
                  <a:srgbClr val="000000"/>
                </a:solidFill>
              </a:rPr>
              <a:t>&amp;&amp;</a:t>
            </a:r>
            <a:r>
              <a:rPr lang="en-US" dirty="0" smtClean="0">
                <a:solidFill>
                  <a:srgbClr val="000000"/>
                </a:solidFill>
              </a:rPr>
              <a:t>     2.65 &lt; </a:t>
            </a:r>
            <a:r>
              <a:rPr lang="en-US" dirty="0" err="1" smtClean="0">
                <a:solidFill>
                  <a:srgbClr val="000000"/>
                </a:solidFill>
              </a:rPr>
              <a:t>η</a:t>
            </a:r>
            <a:r>
              <a:rPr lang="en-US" dirty="0" smtClean="0">
                <a:solidFill>
                  <a:srgbClr val="000000"/>
                </a:solidFill>
              </a:rPr>
              <a:t> &lt; 2.80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(-2.59 &lt; </a:t>
            </a:r>
            <a:r>
              <a:rPr lang="en-US" dirty="0" err="1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-2.49)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  ( -0.65 &lt;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 smtClean="0">
                <a:solidFill>
                  <a:srgbClr val="000000"/>
                </a:solidFill>
              </a:rPr>
              <a:t>0.55)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(0.45 &lt; </a:t>
            </a:r>
            <a:r>
              <a:rPr lang="en-US" dirty="0" err="1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0.65) 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   (2.49 &lt;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2.59)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99413" y="4755499"/>
            <a:ext cx="4629047" cy="1271379"/>
          </a:xfrm>
          <a:prstGeom prst="roundRect">
            <a:avLst/>
          </a:prstGeom>
          <a:noFill/>
          <a:ln w="5715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rgbClr val="000000"/>
                </a:solidFill>
              </a:rPr>
              <a:t>RICH1 line</a:t>
            </a:r>
            <a:r>
              <a:rPr lang="en-US" u="sng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 &gt; 10 </a:t>
            </a:r>
            <a:r>
              <a:rPr lang="en-US" dirty="0" err="1" smtClean="0">
                <a:solidFill>
                  <a:srgbClr val="000000"/>
                </a:solidFill>
              </a:rPr>
              <a:t>GeV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b="1" dirty="0" smtClean="0">
                <a:solidFill>
                  <a:srgbClr val="000000"/>
                </a:solidFill>
              </a:rPr>
              <a:t>&amp;&amp;</a:t>
            </a:r>
            <a:r>
              <a:rPr lang="en-US" dirty="0" smtClean="0">
                <a:solidFill>
                  <a:srgbClr val="000000"/>
                </a:solidFill>
              </a:rPr>
              <a:t>    χ</a:t>
            </a:r>
            <a:r>
              <a:rPr 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&lt; 2    </a:t>
            </a:r>
            <a:r>
              <a:rPr lang="en-US" b="1" dirty="0" smtClean="0">
                <a:solidFill>
                  <a:srgbClr val="000000"/>
                </a:solidFill>
              </a:rPr>
              <a:t>&amp;&amp;</a:t>
            </a:r>
            <a:r>
              <a:rPr lang="en-US" dirty="0" smtClean="0">
                <a:solidFill>
                  <a:srgbClr val="000000"/>
                </a:solidFill>
              </a:rPr>
              <a:t>     1.6 &lt; </a:t>
            </a:r>
            <a:r>
              <a:rPr lang="en-US" dirty="0" err="1" smtClean="0">
                <a:solidFill>
                  <a:srgbClr val="000000"/>
                </a:solidFill>
              </a:rPr>
              <a:t>η</a:t>
            </a:r>
            <a:r>
              <a:rPr lang="en-US" dirty="0" smtClean="0">
                <a:solidFill>
                  <a:srgbClr val="000000"/>
                </a:solidFill>
              </a:rPr>
              <a:t> &lt; 2.04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-2.65 &lt; </a:t>
            </a:r>
            <a:r>
              <a:rPr lang="en-US" dirty="0" err="1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-2.3)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  (-0.8 &lt;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 smtClean="0">
                <a:solidFill>
                  <a:srgbClr val="000000"/>
                </a:solidFill>
              </a:rPr>
              <a:t>0.5) 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(0.5 &lt; </a:t>
            </a:r>
            <a:r>
              <a:rPr lang="en-US" dirty="0" err="1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0.8)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  (2.3 &lt;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2.65)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0897" y="6245280"/>
            <a:ext cx="4806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Need to reconstruct ~10 times less events!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8200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Magnification coefficients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62972" y="980421"/>
            <a:ext cx="8858004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Magnification coefficients:</a:t>
            </a:r>
            <a:r>
              <a:rPr lang="en-US" dirty="0" smtClean="0"/>
              <a:t> Translate the tilt on the detector plane into actual mirror tilts </a:t>
            </a:r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u="sng" dirty="0" smtClean="0"/>
              <a:t>Magnification coefficients are calculated new for each iteration: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Introduce 8 rotations: primary and secondary mirrors rotated around ±y and </a:t>
            </a:r>
            <a:r>
              <a:rPr lang="en-US" dirty="0"/>
              <a:t>±</a:t>
            </a:r>
            <a:r>
              <a:rPr lang="en-US" dirty="0" smtClean="0"/>
              <a:t>z axis respectively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Rotate about 0.3 </a:t>
            </a:r>
            <a:r>
              <a:rPr lang="en-US" dirty="0" err="1" smtClean="0"/>
              <a:t>mrad</a:t>
            </a:r>
            <a:r>
              <a:rPr lang="en-US" dirty="0" smtClean="0"/>
              <a:t> ( half the resolution of RICH2)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Reconstruct events for each rotation and evaluate the tilts on the detector plane</a:t>
            </a:r>
          </a:p>
          <a:p>
            <a:pPr>
              <a:lnSpc>
                <a:spcPct val="150000"/>
              </a:lnSpc>
              <a:buClr>
                <a:srgbClr val="B20225"/>
              </a:buClr>
            </a:pPr>
            <a:endParaRPr lang="en-US" dirty="0"/>
          </a:p>
          <a:p>
            <a:pPr>
              <a:lnSpc>
                <a:spcPct val="150000"/>
              </a:lnSpc>
              <a:buClr>
                <a:srgbClr val="B20225"/>
              </a:buClr>
            </a:pPr>
            <a:r>
              <a:rPr lang="en-US" b="1" dirty="0" smtClean="0"/>
              <a:t>Need to reconstruct all events 9 times!</a:t>
            </a:r>
          </a:p>
        </p:txBody>
      </p:sp>
      <p:pic>
        <p:nvPicPr>
          <p:cNvPr id="12" name="Picture 11" descr="Screen Shot 2015-07-12 at 12.1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2" y="1354979"/>
            <a:ext cx="2522226" cy="5550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5067" y="1971376"/>
            <a:ext cx="195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Misalignments</a:t>
            </a:r>
            <a:r>
              <a:rPr lang="en-US" dirty="0">
                <a:solidFill>
                  <a:srgbClr val="FE0032"/>
                </a:solidFill>
              </a:rPr>
              <a:t/>
            </a:r>
            <a:br>
              <a:rPr lang="en-US" dirty="0">
                <a:solidFill>
                  <a:srgbClr val="FE0032"/>
                </a:solidFill>
              </a:rPr>
            </a:br>
            <a:r>
              <a:rPr lang="en-US" dirty="0">
                <a:solidFill>
                  <a:srgbClr val="FE0032"/>
                </a:solidFill>
              </a:rPr>
              <a:t>o</a:t>
            </a:r>
            <a:r>
              <a:rPr lang="en-US" dirty="0" smtClean="0">
                <a:solidFill>
                  <a:srgbClr val="FE0032"/>
                </a:solidFill>
              </a:rPr>
              <a:t>n detector plane</a:t>
            </a:r>
            <a:endParaRPr lang="en-US" dirty="0">
              <a:solidFill>
                <a:srgbClr val="FE003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56482" y="1815855"/>
            <a:ext cx="1302671" cy="367369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839055" y="1742122"/>
            <a:ext cx="131411" cy="313222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5-07-12 at 13.04.5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84"/>
          <a:stretch/>
        </p:blipFill>
        <p:spPr>
          <a:xfrm>
            <a:off x="3559153" y="1370328"/>
            <a:ext cx="2430988" cy="6745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09583" y="2123776"/>
            <a:ext cx="195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Mirror tilts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743860" y="1910063"/>
            <a:ext cx="0" cy="27316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00622" y="1910063"/>
            <a:ext cx="498307" cy="29264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6" name="Picture 15" descr="Screen Shot 2015-07-12 at 14.20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8" y="5897152"/>
            <a:ext cx="5143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6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RICH Mirror Alignment</a:t>
            </a:r>
            <a:endParaRPr lang="en-US" dirty="0"/>
          </a:p>
        </p:txBody>
      </p:sp>
      <p:pic>
        <p:nvPicPr>
          <p:cNvPr id="11" name="Picture 10" descr="Screen Shot 2015-07-09 at 16.07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98" y="1875147"/>
            <a:ext cx="3415553" cy="3998696"/>
          </a:xfrm>
          <a:prstGeom prst="rect">
            <a:avLst/>
          </a:prstGeom>
        </p:spPr>
      </p:pic>
      <p:pic>
        <p:nvPicPr>
          <p:cNvPr id="12" name="Picture 11" descr="Screen Shot 2015-07-09 at 16.07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649" y="1982346"/>
            <a:ext cx="2886696" cy="39672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798" y="909782"/>
            <a:ext cx="2875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RICH 1: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87308" y="924720"/>
            <a:ext cx="2875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RICH 2: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50706" y="3295810"/>
            <a:ext cx="734669" cy="262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2720" y="5417264"/>
            <a:ext cx="734669" cy="262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38314" y="4320598"/>
            <a:ext cx="734669" cy="262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4323" y="5951376"/>
            <a:ext cx="876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Misaligned mirrors will affect the PID due to incorrectly predicted Cherenkov angle!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52351" y="3133927"/>
            <a:ext cx="114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Primary mirrors</a:t>
            </a:r>
            <a:endParaRPr lang="en-US" b="1" dirty="0">
              <a:solidFill>
                <a:srgbClr val="FE003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40838" y="3123431"/>
            <a:ext cx="114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Primary mirrors</a:t>
            </a:r>
            <a:endParaRPr lang="en-US" b="1" dirty="0">
              <a:solidFill>
                <a:srgbClr val="FE003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67698" y="2172164"/>
            <a:ext cx="12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Secondary mirrors</a:t>
            </a:r>
            <a:endParaRPr lang="en-US" b="1" dirty="0">
              <a:solidFill>
                <a:srgbClr val="FE003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2345556"/>
            <a:ext cx="12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Secondary mirrors</a:t>
            </a:r>
            <a:endParaRPr lang="en-US" b="1" dirty="0">
              <a:solidFill>
                <a:srgbClr val="FE0032"/>
              </a:solidFill>
            </a:endParaRPr>
          </a:p>
        </p:txBody>
      </p:sp>
      <p:cxnSp>
        <p:nvCxnSpPr>
          <p:cNvPr id="24" name="Straight Arrow Connector 23"/>
          <p:cNvCxnSpPr>
            <a:stCxn id="19" idx="1"/>
          </p:cNvCxnSpPr>
          <p:nvPr/>
        </p:nvCxnSpPr>
        <p:spPr>
          <a:xfrm flipH="1">
            <a:off x="2644807" y="3457093"/>
            <a:ext cx="1007544" cy="101123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399161" y="3446597"/>
            <a:ext cx="599107" cy="174597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83692" y="2643898"/>
            <a:ext cx="665353" cy="479533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12821" y="2859276"/>
            <a:ext cx="787412" cy="436534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06369" y="981754"/>
            <a:ext cx="2592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 primary mirrors</a:t>
            </a:r>
          </a:p>
          <a:p>
            <a:r>
              <a:rPr lang="en-US" sz="2000" dirty="0" smtClean="0"/>
              <a:t>16 secondary mirrors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777870" y="1016985"/>
            <a:ext cx="2814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54 primary mirrors</a:t>
            </a:r>
          </a:p>
          <a:p>
            <a:r>
              <a:rPr lang="en-US" sz="2000" dirty="0" smtClean="0"/>
              <a:t>40 secondary mirrors</a:t>
            </a:r>
            <a:endParaRPr lang="en-US" sz="2000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23" name="Straight Arrow Connector 22"/>
          <p:cNvCxnSpPr>
            <a:stCxn id="26" idx="1"/>
          </p:cNvCxnSpPr>
          <p:nvPr/>
        </p:nvCxnSpPr>
        <p:spPr>
          <a:xfrm flipH="1">
            <a:off x="2434902" y="2293865"/>
            <a:ext cx="813604" cy="24622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48506" y="1970699"/>
            <a:ext cx="114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Photon Detectors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027234" y="2293865"/>
            <a:ext cx="539852" cy="158278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25331" y="1956229"/>
            <a:ext cx="114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Photon Detectors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957" y="3310281"/>
            <a:ext cx="12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20225"/>
                </a:solidFill>
              </a:rPr>
              <a:t>No more Aerogel!</a:t>
            </a:r>
            <a:endParaRPr lang="en-US" b="1" dirty="0">
              <a:solidFill>
                <a:srgbClr val="B20225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991669" y="3615681"/>
            <a:ext cx="633931" cy="82559"/>
          </a:xfrm>
          <a:prstGeom prst="straightConnector1">
            <a:avLst/>
          </a:prstGeom>
          <a:ln w="38100" cmpd="sng">
            <a:solidFill>
              <a:srgbClr val="B2022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47691" y="3514312"/>
            <a:ext cx="67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48609" y="3883644"/>
            <a:ext cx="67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60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Misalignment</a:t>
            </a:r>
            <a:endParaRPr lang="en-US" dirty="0"/>
          </a:p>
        </p:txBody>
      </p:sp>
      <p:pic>
        <p:nvPicPr>
          <p:cNvPr id="5" name="Picture 4" descr="Screen Shot 2015-07-09 at 14.53.5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t="5368"/>
          <a:stretch/>
        </p:blipFill>
        <p:spPr>
          <a:xfrm>
            <a:off x="3248550" y="984552"/>
            <a:ext cx="3149506" cy="2574781"/>
          </a:xfrm>
          <a:prstGeom prst="rect">
            <a:avLst/>
          </a:prstGeom>
        </p:spPr>
      </p:pic>
      <p:pic>
        <p:nvPicPr>
          <p:cNvPr id="6" name="Picture 5" descr="Screen Shot 2015-07-09 at 14.56.4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"/>
          <a:stretch/>
        </p:blipFill>
        <p:spPr>
          <a:xfrm>
            <a:off x="-25576" y="970450"/>
            <a:ext cx="2063345" cy="234066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32316" y="3311118"/>
            <a:ext cx="272877" cy="18893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38055" y="974056"/>
            <a:ext cx="3160002" cy="260578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79411" y="2755462"/>
            <a:ext cx="1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E0032"/>
                </a:solidFill>
              </a:rPr>
              <a:t>Proj</a:t>
            </a:r>
            <a:r>
              <a:rPr lang="en-US" b="1" dirty="0" smtClean="0">
                <a:solidFill>
                  <a:srgbClr val="FE0032"/>
                </a:solidFill>
              </a:rPr>
              <a:t>. Track </a:t>
            </a:r>
            <a:br>
              <a:rPr lang="en-US" b="1" dirty="0" smtClean="0">
                <a:solidFill>
                  <a:srgbClr val="FE0032"/>
                </a:solidFill>
              </a:rPr>
            </a:br>
            <a:r>
              <a:rPr lang="en-US" b="1" dirty="0" smtClean="0">
                <a:solidFill>
                  <a:srgbClr val="FE0032"/>
                </a:solidFill>
              </a:rPr>
              <a:t>position</a:t>
            </a:r>
            <a:endParaRPr lang="en-US" b="1" dirty="0">
              <a:solidFill>
                <a:srgbClr val="FE003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967249" y="2435780"/>
            <a:ext cx="619220" cy="408709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68732" y="3206316"/>
            <a:ext cx="208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Real track position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295114" y="2247157"/>
            <a:ext cx="0" cy="106396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 flipH="1">
            <a:off x="4684895" y="2313380"/>
            <a:ext cx="121979" cy="122400"/>
          </a:xfrm>
          <a:prstGeom prst="ellipse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805193" y="1634768"/>
            <a:ext cx="241391" cy="483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48057" y="1278648"/>
            <a:ext cx="1794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Misalignment</a:t>
            </a:r>
            <a:endParaRPr lang="en-US" b="1" dirty="0"/>
          </a:p>
        </p:txBody>
      </p:sp>
      <p:cxnSp>
        <p:nvCxnSpPr>
          <p:cNvPr id="38" name="Elbow Connector 37"/>
          <p:cNvCxnSpPr/>
          <p:nvPr/>
        </p:nvCxnSpPr>
        <p:spPr>
          <a:xfrm flipV="1">
            <a:off x="1133498" y="1101648"/>
            <a:ext cx="2115052" cy="136452"/>
          </a:xfrm>
          <a:prstGeom prst="bentConnector3">
            <a:avLst>
              <a:gd name="adj1" fmla="val 378"/>
            </a:avLst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dThetavphiRec030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449110" y="4036521"/>
            <a:ext cx="4277034" cy="2695527"/>
          </a:xfrm>
          <a:prstGeom prst="rect">
            <a:avLst/>
          </a:prstGeom>
        </p:spPr>
      </p:pic>
      <p:pic>
        <p:nvPicPr>
          <p:cNvPr id="41" name="Picture 40" descr="dThetavphiRec030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" b="3893"/>
          <a:stretch/>
        </p:blipFill>
        <p:spPr>
          <a:xfrm>
            <a:off x="4848692" y="4099497"/>
            <a:ext cx="4419600" cy="2807050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 flipH="1">
            <a:off x="5173135" y="2077428"/>
            <a:ext cx="121979" cy="1224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3277168" y="5098690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Cherenkov angle resolution / rad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556885" y="6529942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azimuthal angle/ rad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874912" y="3841359"/>
            <a:ext cx="33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Misaligned mirror: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05064" y="3830085"/>
            <a:ext cx="33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Aligned mirror: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577920" y="1038672"/>
            <a:ext cx="233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Identify misalignment:</a:t>
            </a:r>
            <a:endParaRPr lang="en-US" u="sng" dirty="0"/>
          </a:p>
        </p:txBody>
      </p:sp>
      <p:sp>
        <p:nvSpPr>
          <p:cNvPr id="81" name="TextBox 80"/>
          <p:cNvSpPr txBox="1"/>
          <p:nvPr/>
        </p:nvSpPr>
        <p:spPr>
          <a:xfrm>
            <a:off x="6577920" y="3157058"/>
            <a:ext cx="195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Misalignments</a:t>
            </a:r>
            <a:r>
              <a:rPr lang="en-US" dirty="0">
                <a:solidFill>
                  <a:srgbClr val="FE0032"/>
                </a:solidFill>
              </a:rPr>
              <a:t/>
            </a:r>
            <a:br>
              <a:rPr lang="en-US" dirty="0">
                <a:solidFill>
                  <a:srgbClr val="FE0032"/>
                </a:solidFill>
              </a:rPr>
            </a:br>
            <a:r>
              <a:rPr lang="en-US" dirty="0">
                <a:solidFill>
                  <a:srgbClr val="FE0032"/>
                </a:solidFill>
              </a:rPr>
              <a:t>o</a:t>
            </a:r>
            <a:r>
              <a:rPr lang="en-US" dirty="0" smtClean="0">
                <a:solidFill>
                  <a:srgbClr val="FE0032"/>
                </a:solidFill>
              </a:rPr>
              <a:t>n detector plane</a:t>
            </a:r>
            <a:endParaRPr lang="en-US" dirty="0">
              <a:solidFill>
                <a:srgbClr val="FE0032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007080" y="1901153"/>
            <a:ext cx="0" cy="534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71030" y="878240"/>
            <a:ext cx="208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Detector plane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3678" y="1133136"/>
            <a:ext cx="545754" cy="21600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5-Point Star 53"/>
          <p:cNvSpPr/>
          <p:nvPr/>
        </p:nvSpPr>
        <p:spPr>
          <a:xfrm>
            <a:off x="5960046" y="284860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/>
          <p:cNvSpPr/>
          <p:nvPr/>
        </p:nvSpPr>
        <p:spPr>
          <a:xfrm>
            <a:off x="6164921" y="2129840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6117916" y="178892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5525171" y="1080656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5-Point Star 58"/>
          <p:cNvSpPr/>
          <p:nvPr/>
        </p:nvSpPr>
        <p:spPr>
          <a:xfrm>
            <a:off x="4418171" y="125404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/>
          <p:cNvSpPr/>
          <p:nvPr/>
        </p:nvSpPr>
        <p:spPr>
          <a:xfrm>
            <a:off x="4098296" y="1679344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4324161" y="292332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504456" y="1410883"/>
            <a:ext cx="2815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Δθ</a:t>
            </a:r>
            <a:r>
              <a:rPr lang="en-US" sz="2400" baseline="-25000" dirty="0" err="1"/>
              <a:t>C</a:t>
            </a:r>
            <a:r>
              <a:rPr lang="en-US" sz="2400" dirty="0"/>
              <a:t>(</a:t>
            </a:r>
            <a:r>
              <a:rPr lang="en-US" sz="2400" dirty="0" err="1"/>
              <a:t>Φ</a:t>
            </a:r>
            <a:r>
              <a:rPr lang="en-US" sz="2400" dirty="0"/>
              <a:t>) </a:t>
            </a:r>
            <a:r>
              <a:rPr lang="en-US" sz="2400" dirty="0" smtClean="0"/>
              <a:t> = </a:t>
            </a:r>
            <a:r>
              <a:rPr lang="en-US" sz="2400" dirty="0" err="1" smtClean="0"/>
              <a:t>θ</a:t>
            </a:r>
            <a:r>
              <a:rPr lang="en-US" sz="2400" baseline="-25000" dirty="0" err="1" smtClean="0"/>
              <a:t>meas</a:t>
            </a:r>
            <a:r>
              <a:rPr lang="en-US" sz="2400" baseline="-25000" dirty="0" smtClean="0"/>
              <a:t>.</a:t>
            </a:r>
            <a:r>
              <a:rPr lang="en-US" sz="2400" dirty="0" smtClean="0"/>
              <a:t>- </a:t>
            </a:r>
            <a:r>
              <a:rPr lang="en-US" sz="2400" dirty="0" err="1" smtClean="0"/>
              <a:t>θ</a:t>
            </a:r>
            <a:r>
              <a:rPr lang="en-US" sz="2400" baseline="-25000" dirty="0" err="1" smtClean="0"/>
              <a:t>exp</a:t>
            </a:r>
            <a:r>
              <a:rPr lang="en-US" sz="2400" baseline="-250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-1240462" y="5098690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Cherenkov angle resolution / rad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7092175" y="6543220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azimuthal angle/ rad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504456" y="2274863"/>
            <a:ext cx="28482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Δθ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(</a:t>
            </a:r>
            <a:r>
              <a:rPr lang="en-US" sz="2400" dirty="0" err="1" smtClean="0"/>
              <a:t>Φ</a:t>
            </a:r>
            <a:r>
              <a:rPr lang="en-US" sz="2400" dirty="0"/>
              <a:t>) = </a:t>
            </a:r>
            <a:r>
              <a:rPr lang="en-US" sz="2400" dirty="0" err="1"/>
              <a:t>ρ</a:t>
            </a:r>
            <a:r>
              <a:rPr lang="en-US" sz="2400" baseline="-25000" dirty="0" err="1"/>
              <a:t>y</a:t>
            </a:r>
            <a:r>
              <a:rPr lang="en-US" sz="2400" dirty="0"/>
              <a:t> 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n-US" sz="2400" dirty="0" err="1"/>
              <a:t>Φ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             + </a:t>
            </a:r>
            <a:r>
              <a:rPr lang="en-US" sz="2400" dirty="0" err="1" smtClean="0"/>
              <a:t>ρ</a:t>
            </a:r>
            <a:r>
              <a:rPr lang="en-US" sz="2400" baseline="-25000" dirty="0" err="1" smtClean="0"/>
              <a:t>z</a:t>
            </a:r>
            <a:r>
              <a:rPr lang="en-US" sz="2400" dirty="0" smtClean="0"/>
              <a:t> sin(</a:t>
            </a:r>
            <a:r>
              <a:rPr lang="en-US" sz="2400" dirty="0" err="1"/>
              <a:t>Φ</a:t>
            </a:r>
            <a:r>
              <a:rPr lang="en-US" sz="2400" dirty="0"/>
              <a:t>) </a:t>
            </a:r>
          </a:p>
          <a:p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092175" y="2666052"/>
            <a:ext cx="600855" cy="540264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092175" y="2996884"/>
            <a:ext cx="637810" cy="209432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9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Overview procedure</a:t>
            </a:r>
            <a:endParaRPr lang="en-US" dirty="0"/>
          </a:p>
        </p:txBody>
      </p: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 descr="proced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3" y="939722"/>
            <a:ext cx="7640555" cy="5730417"/>
          </a:xfrm>
          <a:prstGeom prst="rect">
            <a:avLst/>
          </a:prstGeom>
        </p:spPr>
      </p:pic>
      <p:pic>
        <p:nvPicPr>
          <p:cNvPr id="34" name="Picture 33" descr="dThetavphiRec030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7" b="9412"/>
          <a:stretch/>
        </p:blipFill>
        <p:spPr>
          <a:xfrm>
            <a:off x="6779943" y="2109750"/>
            <a:ext cx="2412094" cy="16584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240" y="1184119"/>
            <a:ext cx="1358481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Events from HLT1 line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3735" y="1179681"/>
            <a:ext cx="1243031" cy="661265"/>
          </a:xfrm>
          <a:prstGeom prst="round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626766" y="1270050"/>
            <a:ext cx="220404" cy="467999"/>
          </a:xfrm>
          <a:prstGeom prst="rightArrow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9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What’s new in 2016?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05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Disentangling mirror-pairs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 descr="Screen Shot 2016-05-21 at 12.5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" y="1377558"/>
            <a:ext cx="7009870" cy="115626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46934" y="908282"/>
            <a:ext cx="8774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Each pair of </a:t>
            </a:r>
            <a:r>
              <a:rPr lang="en-US" sz="2000" b="1" dirty="0" smtClean="0"/>
              <a:t>primary mirror </a:t>
            </a:r>
            <a:r>
              <a:rPr lang="en-US" sz="2000" b="1" i="1" dirty="0" smtClean="0"/>
              <a:t>p</a:t>
            </a:r>
            <a:r>
              <a:rPr lang="en-US" sz="2000" dirty="0" smtClean="0"/>
              <a:t> and </a:t>
            </a:r>
            <a:r>
              <a:rPr lang="en-US" sz="2000" b="1" dirty="0" smtClean="0"/>
              <a:t>secondary mirror </a:t>
            </a:r>
            <a:r>
              <a:rPr lang="en-US" sz="2000" b="1" i="1" dirty="0" smtClean="0"/>
              <a:t>s</a:t>
            </a:r>
            <a:r>
              <a:rPr lang="en-US" sz="2000" dirty="0" smtClean="0"/>
              <a:t> has 2 equations: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23583" y="1448486"/>
            <a:ext cx="472287" cy="545806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23583" y="2010241"/>
            <a:ext cx="472287" cy="545806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08881" y="1438399"/>
            <a:ext cx="472287" cy="545806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08881" y="2000154"/>
            <a:ext cx="472287" cy="545806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216" y="1448486"/>
            <a:ext cx="472287" cy="545806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216" y="2010241"/>
            <a:ext cx="472287" cy="545806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69572" y="1448486"/>
            <a:ext cx="472287" cy="545806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69572" y="2010241"/>
            <a:ext cx="472287" cy="545806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4857" y="1448896"/>
            <a:ext cx="545753" cy="545806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4857" y="2010651"/>
            <a:ext cx="545753" cy="545806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05186" y="1432537"/>
            <a:ext cx="551220" cy="552489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05186" y="1994292"/>
            <a:ext cx="551220" cy="552489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11550" y="1448896"/>
            <a:ext cx="546189" cy="545806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11550" y="2010651"/>
            <a:ext cx="546189" cy="545806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5935" y="1448896"/>
            <a:ext cx="541161" cy="545806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5935" y="2010651"/>
            <a:ext cx="541161" cy="545806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858" y="2572150"/>
            <a:ext cx="5247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Magnification factors 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FE0032"/>
                </a:solidFill>
              </a:rPr>
              <a:t>individual mirror tilts</a:t>
            </a:r>
            <a:endParaRPr lang="en-US" sz="2000" dirty="0">
              <a:solidFill>
                <a:srgbClr val="FE003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58288" y="1625220"/>
            <a:ext cx="2786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Results of fit to histogram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87766" y="1449716"/>
            <a:ext cx="697718" cy="54580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87766" y="2011471"/>
            <a:ext cx="697718" cy="54580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pic>
        <p:nvPicPr>
          <p:cNvPr id="28" name="Picture 27" descr="Screen Shot 2015-07-12 at 17.40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45" y="4166262"/>
            <a:ext cx="6127161" cy="1823981"/>
          </a:xfrm>
          <a:prstGeom prst="rect">
            <a:avLst/>
          </a:prstGeom>
          <a:effectLst/>
        </p:spPr>
      </p:pic>
      <p:sp>
        <p:nvSpPr>
          <p:cNvPr id="29" name="Rectangle 28"/>
          <p:cNvSpPr/>
          <p:nvPr/>
        </p:nvSpPr>
        <p:spPr>
          <a:xfrm>
            <a:off x="3490929" y="4407665"/>
            <a:ext cx="1057829" cy="648000"/>
          </a:xfrm>
          <a:prstGeom prst="rect">
            <a:avLst/>
          </a:prstGeom>
          <a:noFill/>
          <a:ln w="3810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32146" y="4314085"/>
            <a:ext cx="1023418" cy="503999"/>
          </a:xfrm>
          <a:prstGeom prst="rect">
            <a:avLst/>
          </a:prstGeom>
          <a:noFill/>
          <a:ln w="28575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90929" y="5079429"/>
            <a:ext cx="1057829" cy="648000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92935" y="5079429"/>
            <a:ext cx="1057829" cy="648000"/>
          </a:xfrm>
          <a:prstGeom prst="rect">
            <a:avLst/>
          </a:prstGeom>
          <a:noFill/>
          <a:ln w="38100" cmpd="sng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92935" y="4407665"/>
            <a:ext cx="1057829" cy="648000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675982" y="4314085"/>
            <a:ext cx="1023418" cy="503999"/>
          </a:xfrm>
          <a:prstGeom prst="rect">
            <a:avLst/>
          </a:prstGeom>
          <a:noFill/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31574" y="5310341"/>
            <a:ext cx="1023418" cy="503999"/>
          </a:xfrm>
          <a:prstGeom prst="rect">
            <a:avLst/>
          </a:prstGeom>
          <a:noFill/>
          <a:ln w="28575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76554" y="5310341"/>
            <a:ext cx="1023418" cy="503999"/>
          </a:xfrm>
          <a:prstGeom prst="rect">
            <a:avLst/>
          </a:prstGeom>
          <a:noFill/>
          <a:ln w="28575" cmpd="sng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14953" y="3971100"/>
            <a:ext cx="2509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RICH1 primary </a:t>
            </a:r>
            <a:r>
              <a:rPr lang="en-US" dirty="0" smtClean="0"/>
              <a:t>mirrors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517997" y="3964861"/>
            <a:ext cx="2912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RICH1 s</a:t>
            </a:r>
            <a:r>
              <a:rPr lang="en-US" dirty="0" smtClean="0"/>
              <a:t>econdary </a:t>
            </a:r>
            <a:r>
              <a:rPr lang="en-US" dirty="0" smtClean="0"/>
              <a:t>mirrors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0" y="3495816"/>
            <a:ext cx="8774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Problem:</a:t>
            </a:r>
            <a:r>
              <a:rPr lang="en-US" sz="2000" dirty="0" smtClean="0"/>
              <a:t> not enough information to fully constrain the solution</a:t>
            </a:r>
          </a:p>
          <a:p>
            <a:endParaRPr lang="en-US" sz="2000" dirty="0"/>
          </a:p>
          <a:p>
            <a:r>
              <a:rPr lang="en-US" sz="2000" dirty="0" smtClean="0"/>
              <a:t>RICH1: 8 equations for 10</a:t>
            </a:r>
            <a:br>
              <a:rPr lang="en-US" sz="2000" dirty="0" smtClean="0"/>
            </a:br>
            <a:r>
              <a:rPr lang="en-US" sz="2000" dirty="0" smtClean="0"/>
              <a:t>	     unknowns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R</a:t>
            </a:r>
            <a:r>
              <a:rPr lang="en-US" sz="2000" dirty="0" smtClean="0"/>
              <a:t>otation of primary mirrors</a:t>
            </a:r>
            <a:br>
              <a:rPr lang="en-US" sz="2000" dirty="0" smtClean="0"/>
            </a:br>
            <a:r>
              <a:rPr lang="en-US" sz="2000" dirty="0" smtClean="0"/>
              <a:t>followed by according </a:t>
            </a:r>
            <a:br>
              <a:rPr lang="en-US" sz="2000" dirty="0" smtClean="0"/>
            </a:br>
            <a:r>
              <a:rPr lang="en-US" sz="2000" dirty="0" smtClean="0"/>
              <a:t>rotation</a:t>
            </a:r>
            <a:r>
              <a:rPr lang="en-US" sz="2000" dirty="0"/>
              <a:t> </a:t>
            </a:r>
            <a:r>
              <a:rPr lang="en-US" sz="2000" dirty="0" smtClean="0"/>
              <a:t>of secondary </a:t>
            </a:r>
            <a:br>
              <a:rPr lang="en-US" sz="2000" dirty="0" smtClean="0"/>
            </a:br>
            <a:r>
              <a:rPr lang="en-US" sz="2000" dirty="0" smtClean="0"/>
              <a:t>mirrors</a:t>
            </a:r>
            <a:r>
              <a:rPr lang="en-US" sz="2000" dirty="0"/>
              <a:t> </a:t>
            </a:r>
            <a:r>
              <a:rPr lang="en-US" sz="2000" dirty="0" smtClean="0"/>
              <a:t>yields same results</a:t>
            </a:r>
          </a:p>
          <a:p>
            <a:r>
              <a:rPr lang="en-US" sz="2000" dirty="0" smtClean="0">
                <a:sym typeface="Wingdings"/>
              </a:rPr>
              <a:t> </a:t>
            </a:r>
            <a:r>
              <a:rPr lang="en-US" sz="2000" b="1" dirty="0" smtClean="0">
                <a:sym typeface="Wingdings"/>
              </a:rPr>
              <a:t>Need additional constraint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9769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Disentangling – until 2016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995" y="1049631"/>
            <a:ext cx="2623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RICH1</a:t>
            </a:r>
            <a:r>
              <a:rPr lang="en-US" dirty="0" smtClean="0"/>
              <a:t>:</a:t>
            </a:r>
            <a:endParaRPr lang="en-US" dirty="0" smtClean="0"/>
          </a:p>
          <a:p>
            <a:pPr marL="177800" indent="-177800">
              <a:buClr>
                <a:srgbClr val="FE0032"/>
              </a:buClr>
              <a:buFont typeface="Arial"/>
              <a:buChar char="•"/>
            </a:pPr>
            <a:r>
              <a:rPr lang="en-US" dirty="0" smtClean="0"/>
              <a:t>fix </a:t>
            </a:r>
            <a:r>
              <a:rPr lang="en-US" dirty="0" smtClean="0"/>
              <a:t>primary </a:t>
            </a:r>
            <a:r>
              <a:rPr lang="en-US" dirty="0" smtClean="0"/>
              <a:t>mirrors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align </a:t>
            </a:r>
            <a:r>
              <a:rPr lang="en-US" dirty="0" smtClean="0"/>
              <a:t>secondary</a:t>
            </a:r>
            <a:br>
              <a:rPr lang="en-US" dirty="0" smtClean="0"/>
            </a:br>
            <a:r>
              <a:rPr lang="en-US" dirty="0" smtClean="0"/>
              <a:t>mirrors</a:t>
            </a:r>
            <a:endParaRPr lang="en-US" dirty="0"/>
          </a:p>
        </p:txBody>
      </p:sp>
      <p:pic>
        <p:nvPicPr>
          <p:cNvPr id="22" name="Picture 21" descr="Screen Shot 2015-07-12 at 17.40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05" y="1011845"/>
            <a:ext cx="7112510" cy="211730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797644" y="1280545"/>
            <a:ext cx="1227946" cy="755732"/>
          </a:xfrm>
          <a:prstGeom prst="rect">
            <a:avLst/>
          </a:prstGeom>
          <a:noFill/>
          <a:ln w="3810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29008" y="1175584"/>
            <a:ext cx="1188000" cy="611999"/>
          </a:xfrm>
          <a:prstGeom prst="rect">
            <a:avLst/>
          </a:prstGeom>
          <a:noFill/>
          <a:ln w="28575" cmpd="sng"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87149" y="2057269"/>
            <a:ext cx="1227946" cy="755732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057075" y="2057269"/>
            <a:ext cx="1227946" cy="755732"/>
          </a:xfrm>
          <a:prstGeom prst="rect">
            <a:avLst/>
          </a:prstGeom>
          <a:noFill/>
          <a:ln w="38100" cmpd="sng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46580" y="1280545"/>
            <a:ext cx="1227946" cy="755732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646457" y="1175939"/>
            <a:ext cx="1188000" cy="611999"/>
          </a:xfrm>
          <a:prstGeom prst="rect">
            <a:avLst/>
          </a:prstGeom>
          <a:noFill/>
          <a:ln w="28575" cmpd="sng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29008" y="2314633"/>
            <a:ext cx="1188000" cy="611999"/>
          </a:xfrm>
          <a:prstGeom prst="rect">
            <a:avLst/>
          </a:prstGeom>
          <a:noFill/>
          <a:ln w="28575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46457" y="2314988"/>
            <a:ext cx="1188000" cy="611999"/>
          </a:xfrm>
          <a:prstGeom prst="rect">
            <a:avLst/>
          </a:prstGeom>
          <a:noFill/>
          <a:ln w="28575" cmpd="sng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517729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797644" y="837675"/>
            <a:ext cx="1660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Primary mirrors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319024" y="833477"/>
            <a:ext cx="190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Secondary mirrors</a:t>
            </a:r>
            <a:endParaRPr lang="en-US" dirty="0"/>
          </a:p>
        </p:txBody>
      </p:sp>
      <p:pic>
        <p:nvPicPr>
          <p:cNvPr id="56" name="Picture 55" descr="Screen Shot 2015-07-12 at 12.34.3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72"/>
          <a:stretch/>
        </p:blipFill>
        <p:spPr>
          <a:xfrm>
            <a:off x="2134868" y="3718526"/>
            <a:ext cx="3305566" cy="290658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2771302" y="4785613"/>
            <a:ext cx="399678" cy="413580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/>
          <p:cNvSpPr/>
          <p:nvPr/>
        </p:nvSpPr>
        <p:spPr>
          <a:xfrm rot="5400000">
            <a:off x="4613269" y="4810283"/>
            <a:ext cx="428844" cy="359056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/>
          <p:cNvSpPr/>
          <p:nvPr/>
        </p:nvSpPr>
        <p:spPr>
          <a:xfrm rot="5400000">
            <a:off x="4230424" y="4805243"/>
            <a:ext cx="428844" cy="359056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/>
          <p:cNvSpPr/>
          <p:nvPr/>
        </p:nvSpPr>
        <p:spPr>
          <a:xfrm rot="5400000">
            <a:off x="4424804" y="4464331"/>
            <a:ext cx="428844" cy="359056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/>
          <p:cNvSpPr/>
          <p:nvPr/>
        </p:nvSpPr>
        <p:spPr>
          <a:xfrm rot="5400000">
            <a:off x="4409284" y="5152027"/>
            <a:ext cx="428844" cy="359056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Hexagon 61"/>
          <p:cNvSpPr/>
          <p:nvPr/>
        </p:nvSpPr>
        <p:spPr>
          <a:xfrm rot="5400000">
            <a:off x="4799144" y="5151691"/>
            <a:ext cx="428844" cy="359056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Hexagon 62"/>
          <p:cNvSpPr/>
          <p:nvPr/>
        </p:nvSpPr>
        <p:spPr>
          <a:xfrm rot="5400000">
            <a:off x="4811269" y="4453836"/>
            <a:ext cx="428844" cy="359056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 descr="Screen Shot 2015-07-12 at 18.02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63" y="3682627"/>
            <a:ext cx="3307625" cy="2902474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 rot="5400000">
            <a:off x="8166348" y="4295714"/>
            <a:ext cx="15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Andrew Cook</a:t>
            </a:r>
            <a:endParaRPr lang="en-US" sz="1400" i="1" dirty="0"/>
          </a:p>
        </p:txBody>
      </p:sp>
      <p:sp>
        <p:nvSpPr>
          <p:cNvPr id="66" name="Rectangle 65"/>
          <p:cNvSpPr/>
          <p:nvPr/>
        </p:nvSpPr>
        <p:spPr>
          <a:xfrm>
            <a:off x="8127099" y="4951773"/>
            <a:ext cx="342581" cy="432816"/>
          </a:xfrm>
          <a:prstGeom prst="rect">
            <a:avLst/>
          </a:prstGeom>
          <a:noFill/>
          <a:ln w="3810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689997" y="6506496"/>
            <a:ext cx="356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primary mirrors,      secondary mirrors</a:t>
            </a:r>
            <a:endParaRPr lang="en-US" sz="1600" dirty="0"/>
          </a:p>
        </p:txBody>
      </p:sp>
      <p:pic>
        <p:nvPicPr>
          <p:cNvPr id="68" name="Picture 67" descr="Screen Shot 2015-07-12 at 18.02.0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2" t="3604" r="76202" b="88112"/>
          <a:stretch/>
        </p:blipFill>
        <p:spPr>
          <a:xfrm>
            <a:off x="5329943" y="6586062"/>
            <a:ext cx="326986" cy="240454"/>
          </a:xfrm>
          <a:prstGeom prst="rect">
            <a:avLst/>
          </a:prstGeom>
        </p:spPr>
      </p:pic>
      <p:pic>
        <p:nvPicPr>
          <p:cNvPr id="69" name="Picture 68" descr="Screen Shot 2015-07-12 at 18.02.0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6" t="15203" r="53815" b="78832"/>
          <a:stretch/>
        </p:blipFill>
        <p:spPr>
          <a:xfrm>
            <a:off x="7166175" y="6642893"/>
            <a:ext cx="211981" cy="173127"/>
          </a:xfrm>
          <a:prstGeom prst="rect">
            <a:avLst/>
          </a:prstGeom>
        </p:spPr>
      </p:pic>
      <p:sp>
        <p:nvSpPr>
          <p:cNvPr id="70" name="Slide Number Placeholder 90"/>
          <p:cNvSpPr txBox="1">
            <a:spLocks/>
          </p:cNvSpPr>
          <p:nvPr/>
        </p:nvSpPr>
        <p:spPr>
          <a:xfrm>
            <a:off x="7010400" y="651772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05ED7-F36D-1B40-8C90-AB2DC7502D6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1" name="Hexagon 70"/>
          <p:cNvSpPr/>
          <p:nvPr/>
        </p:nvSpPr>
        <p:spPr>
          <a:xfrm rot="5400000">
            <a:off x="4421974" y="3768616"/>
            <a:ext cx="428844" cy="359056"/>
          </a:xfrm>
          <a:prstGeom prst="hexagon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350634" y="3963075"/>
            <a:ext cx="399678" cy="413580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770445" y="3961029"/>
            <a:ext cx="399678" cy="413580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190256" y="3963075"/>
            <a:ext cx="399678" cy="413580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0995" y="3502302"/>
            <a:ext cx="26238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RICH2</a:t>
            </a:r>
            <a:r>
              <a:rPr lang="en-US" dirty="0" smtClean="0"/>
              <a:t>:</a:t>
            </a:r>
            <a:endParaRPr lang="en-US" dirty="0" smtClean="0"/>
          </a:p>
          <a:p>
            <a:pPr marL="177800" indent="-177800">
              <a:buClr>
                <a:srgbClr val="FE0032"/>
              </a:buClr>
              <a:buFont typeface="Arial"/>
              <a:buChar char="•"/>
            </a:pPr>
            <a:r>
              <a:rPr lang="en-US" dirty="0" smtClean="0"/>
              <a:t>Left half:</a:t>
            </a:r>
            <a:br>
              <a:rPr lang="en-US" dirty="0" smtClean="0"/>
            </a:br>
            <a:r>
              <a:rPr lang="en-US" dirty="0" smtClean="0"/>
              <a:t>system </a:t>
            </a:r>
            <a:r>
              <a:rPr lang="en-US" dirty="0"/>
              <a:t>of equations linking all mirrors starting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primary </a:t>
            </a:r>
            <a:r>
              <a:rPr lang="en-US" dirty="0"/>
              <a:t>mirror 12</a:t>
            </a:r>
            <a:r>
              <a:rPr lang="en-US" dirty="0" smtClean="0"/>
              <a:t>.</a:t>
            </a:r>
          </a:p>
          <a:p>
            <a:pPr marL="177800" indent="-177800">
              <a:buClr>
                <a:srgbClr val="FE0032"/>
              </a:buClr>
              <a:buFont typeface="Arial"/>
              <a:buChar char="•"/>
            </a:pPr>
            <a:r>
              <a:rPr lang="en-US" dirty="0" smtClean="0"/>
              <a:t>Equivalent for right</a:t>
            </a:r>
            <a:br>
              <a:rPr lang="en-US" dirty="0" smtClean="0"/>
            </a:br>
            <a:r>
              <a:rPr lang="en-US" dirty="0" smtClean="0"/>
              <a:t> half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2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5-20 at 09.45.1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68" b="53027"/>
          <a:stretch/>
        </p:blipFill>
        <p:spPr>
          <a:xfrm>
            <a:off x="995854" y="2792025"/>
            <a:ext cx="4662293" cy="908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Disentangling – from 2016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5449" y="908282"/>
            <a:ext cx="8774041" cy="5616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L2 regularization (</a:t>
            </a:r>
            <a:r>
              <a:rPr lang="en-US" sz="2400" u="sng" dirty="0"/>
              <a:t>r</a:t>
            </a:r>
            <a:r>
              <a:rPr lang="en-US" sz="2400" u="sng" dirty="0" smtClean="0"/>
              <a:t>idge regression):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 smtClean="0">
                <a:solidFill>
                  <a:schemeClr val="bg1"/>
                </a:solidFill>
              </a:rPr>
              <a:t>d</a:t>
            </a:r>
          </a:p>
          <a:p>
            <a:pPr marL="342900" indent="-342900">
              <a:buClr>
                <a:srgbClr val="FE0032"/>
              </a:buClr>
              <a:buFont typeface="Arial"/>
              <a:buChar char="•"/>
            </a:pPr>
            <a:r>
              <a:rPr lang="en-US" sz="2000" dirty="0" smtClean="0"/>
              <a:t>rewrite problem as</a:t>
            </a:r>
          </a:p>
          <a:p>
            <a:pPr marL="342900" indent="-342900">
              <a:buClr>
                <a:srgbClr val="FE0032"/>
              </a:buClr>
              <a:buFont typeface="Arial"/>
              <a:buChar char="•"/>
            </a:pPr>
            <a:endParaRPr lang="en-US" sz="2000" dirty="0"/>
          </a:p>
          <a:p>
            <a:pPr marL="342900" indent="-342900">
              <a:buClr>
                <a:srgbClr val="FE0032"/>
              </a:buClr>
              <a:buFont typeface="Arial"/>
              <a:buChar char="•"/>
            </a:pPr>
            <a:endParaRPr lang="en-US" sz="2000" dirty="0" smtClean="0"/>
          </a:p>
          <a:p>
            <a:pPr>
              <a:buClr>
                <a:srgbClr val="FE0032"/>
              </a:buClr>
            </a:pPr>
            <a:endParaRPr lang="en-US" sz="2000" dirty="0"/>
          </a:p>
          <a:p>
            <a:pPr marL="342900" indent="-342900">
              <a:buClr>
                <a:srgbClr val="FE0032"/>
              </a:buClr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Clr>
                <a:srgbClr val="FE0032"/>
              </a:buClr>
              <a:buFont typeface="Arial"/>
              <a:buChar char="•"/>
            </a:pPr>
            <a:r>
              <a:rPr lang="en-US" sz="2000" dirty="0" smtClean="0"/>
              <a:t>Minimize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	  least square method		L2 regularization term</a:t>
            </a:r>
            <a:endParaRPr lang="en-US" sz="2400" dirty="0" smtClean="0"/>
          </a:p>
          <a:p>
            <a:endParaRPr lang="en-US" sz="2400" dirty="0" smtClean="0"/>
          </a:p>
          <a:p>
            <a:pPr>
              <a:lnSpc>
                <a:spcPct val="130000"/>
              </a:lnSpc>
            </a:pPr>
            <a:r>
              <a:rPr lang="en-US" sz="2000" u="sng" dirty="0" smtClean="0"/>
              <a:t>Advantages:</a:t>
            </a:r>
          </a:p>
          <a:p>
            <a:pPr marL="342900" indent="-342900">
              <a:lnSpc>
                <a:spcPct val="13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000" dirty="0"/>
              <a:t>d</a:t>
            </a:r>
            <a:r>
              <a:rPr lang="en-US" sz="2000" dirty="0" smtClean="0"/>
              <a:t>oes not tend to set many x’s to zero (unlike L1 regularization)</a:t>
            </a:r>
            <a:endParaRPr lang="en-US" sz="2000" dirty="0"/>
          </a:p>
          <a:p>
            <a:pPr marL="342900" indent="-342900">
              <a:lnSpc>
                <a:spcPct val="13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table (unlike L1 regularization)</a:t>
            </a:r>
          </a:p>
          <a:p>
            <a:pPr marL="342900" indent="-342900">
              <a:lnSpc>
                <a:spcPct val="13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000" dirty="0" smtClean="0"/>
              <a:t> more stable than the previous method</a:t>
            </a:r>
          </a:p>
          <a:p>
            <a:pPr>
              <a:lnSpc>
                <a:spcPct val="130000"/>
              </a:lnSpc>
              <a:buClr>
                <a:srgbClr val="FE0032"/>
              </a:buClr>
            </a:pPr>
            <a:r>
              <a:rPr lang="en-US" sz="2000" b="1" dirty="0" smtClean="0">
                <a:sym typeface="Wingdings"/>
              </a:rPr>
              <a:t> Fewer iterations needed to converge</a:t>
            </a:r>
            <a:endParaRPr lang="en-US" sz="2000" b="1" dirty="0"/>
          </a:p>
        </p:txBody>
      </p:sp>
      <p:pic>
        <p:nvPicPr>
          <p:cNvPr id="4" name="Picture 3" descr="Screen Shot 2016-05-22 at 21.46.0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2" r="9091"/>
          <a:stretch/>
        </p:blipFill>
        <p:spPr>
          <a:xfrm>
            <a:off x="2722420" y="1464690"/>
            <a:ext cx="1574290" cy="79114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122550" y="1550822"/>
            <a:ext cx="366024" cy="545806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01430" y="1551232"/>
            <a:ext cx="389633" cy="545806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30248" y="1541556"/>
            <a:ext cx="439924" cy="54580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4075" y="1994144"/>
            <a:ext cx="3262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Matrix of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magnification factors </a:t>
            </a:r>
            <a:r>
              <a:rPr lang="en-US" dirty="0" smtClean="0"/>
              <a:t>		</a:t>
            </a:r>
            <a:endParaRPr lang="en-US" dirty="0">
              <a:solidFill>
                <a:srgbClr val="FE003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85111" y="1454194"/>
            <a:ext cx="2293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Vector of r</a:t>
            </a:r>
            <a:r>
              <a:rPr lang="en-US" dirty="0" smtClean="0">
                <a:solidFill>
                  <a:srgbClr val="008000"/>
                </a:solidFill>
              </a:rPr>
              <a:t>esults 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of fit to histograms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6392" y="2119478"/>
            <a:ext cx="2932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Vector of individual</a:t>
            </a:r>
            <a:br>
              <a:rPr lang="en-US" dirty="0" smtClean="0">
                <a:solidFill>
                  <a:srgbClr val="FE0032"/>
                </a:solidFill>
              </a:rPr>
            </a:br>
            <a:r>
              <a:rPr lang="en-US" dirty="0" smtClean="0">
                <a:solidFill>
                  <a:srgbClr val="FE0032"/>
                </a:solidFill>
              </a:rPr>
              <a:t>mirror </a:t>
            </a:r>
            <a:r>
              <a:rPr lang="en-US" dirty="0">
                <a:solidFill>
                  <a:srgbClr val="FE0032"/>
                </a:solidFill>
              </a:rPr>
              <a:t>tilts</a:t>
            </a:r>
            <a:endParaRPr lang="en-US" dirty="0">
              <a:solidFill>
                <a:srgbClr val="FE0032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rot="16200000">
            <a:off x="2381945" y="2608372"/>
            <a:ext cx="377830" cy="2100018"/>
          </a:xfrm>
          <a:prstGeom prst="leftBrac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/>
          <p:cNvSpPr/>
          <p:nvPr/>
        </p:nvSpPr>
        <p:spPr>
          <a:xfrm rot="16200000">
            <a:off x="4593754" y="3041452"/>
            <a:ext cx="377830" cy="1160828"/>
          </a:xfrm>
          <a:prstGeom prst="leftBrac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1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Further improvements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897" y="844043"/>
            <a:ext cx="890016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b="1" dirty="0" smtClean="0">
              <a:solidFill>
                <a:srgbClr val="B20225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u="sng" dirty="0" smtClean="0">
                <a:solidFill>
                  <a:srgbClr val="000000"/>
                </a:solidFill>
              </a:rPr>
              <a:t>Magnification </a:t>
            </a:r>
            <a:r>
              <a:rPr lang="en-US" sz="2000" u="sng" dirty="0" smtClean="0">
                <a:solidFill>
                  <a:srgbClr val="000000"/>
                </a:solidFill>
              </a:rPr>
              <a:t>coefficients:</a:t>
            </a:r>
          </a:p>
          <a:p>
            <a:pPr marL="285750" indent="-285750">
              <a:lnSpc>
                <a:spcPct val="11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/>
              <a:t>translate the misalignment-on-the-detector-plane into actual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mirror </a:t>
            </a:r>
            <a:r>
              <a:rPr lang="en-US" sz="2000" dirty="0"/>
              <a:t>tilts </a:t>
            </a:r>
          </a:p>
          <a:p>
            <a:pPr marL="285750" indent="-285750">
              <a:lnSpc>
                <a:spcPct val="11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/>
              <a:t>Previously calculated for every alignment </a:t>
            </a:r>
            <a:r>
              <a:rPr lang="en-US" sz="2000" dirty="0" smtClean="0"/>
              <a:t>for </a:t>
            </a:r>
            <a:r>
              <a:rPr lang="en-US" sz="2000" dirty="0"/>
              <a:t>each </a:t>
            </a:r>
            <a:r>
              <a:rPr lang="en-US" sz="2000" dirty="0" smtClean="0"/>
              <a:t>iteration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/>
              <a:t>on data</a:t>
            </a:r>
          </a:p>
          <a:p>
            <a:pPr marL="285750" indent="-285750">
              <a:lnSpc>
                <a:spcPct val="11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Tested using the same </a:t>
            </a:r>
            <a:r>
              <a:rPr lang="en-US" sz="2000" dirty="0"/>
              <a:t>set for </a:t>
            </a:r>
            <a:r>
              <a:rPr lang="en-US" sz="2000" dirty="0" smtClean="0"/>
              <a:t>all alignments </a:t>
            </a:r>
            <a:r>
              <a:rPr lang="en-US" sz="2000" dirty="0"/>
              <a:t>and all iterations</a:t>
            </a:r>
          </a:p>
          <a:p>
            <a:pPr marL="285750" indent="-285750">
              <a:lnSpc>
                <a:spcPct val="110000"/>
              </a:lnSpc>
              <a:buClr>
                <a:srgbClr val="FE0032"/>
              </a:buClr>
              <a:buSzPct val="130000"/>
              <a:buFont typeface="Wingdings" charset="0"/>
              <a:buChar char="è"/>
            </a:pPr>
            <a:r>
              <a:rPr lang="en-US" sz="2000" dirty="0" smtClean="0">
                <a:sym typeface="Wingdings"/>
              </a:rPr>
              <a:t>No </a:t>
            </a:r>
            <a:r>
              <a:rPr lang="en-US" sz="2000" dirty="0">
                <a:sym typeface="Wingdings"/>
              </a:rPr>
              <a:t>significant difference in </a:t>
            </a:r>
            <a:r>
              <a:rPr lang="en-US" sz="2000" dirty="0" smtClean="0">
                <a:sym typeface="Wingdings"/>
              </a:rPr>
              <a:t>resulting mirror </a:t>
            </a:r>
            <a:r>
              <a:rPr lang="en-US" sz="2000" dirty="0">
                <a:sym typeface="Wingdings"/>
              </a:rPr>
              <a:t>tilts and </a:t>
            </a:r>
            <a:r>
              <a:rPr lang="en-US" sz="2000" dirty="0" smtClean="0">
                <a:sym typeface="Wingdings"/>
              </a:rPr>
              <a:t/>
            </a:r>
            <a:br>
              <a:rPr lang="en-US" sz="2000" dirty="0" smtClean="0">
                <a:sym typeface="Wingdings"/>
              </a:rPr>
            </a:br>
            <a:r>
              <a:rPr lang="en-US" sz="2000" dirty="0" smtClean="0">
                <a:sym typeface="Wingdings"/>
              </a:rPr>
              <a:t> </a:t>
            </a:r>
            <a:r>
              <a:rPr lang="en-US" sz="2000" b="1" dirty="0" smtClean="0">
                <a:sym typeface="Wingdings"/>
              </a:rPr>
              <a:t>procedure </a:t>
            </a:r>
            <a:r>
              <a:rPr lang="en-US" sz="2000" b="1" dirty="0">
                <a:sym typeface="Wingdings"/>
              </a:rPr>
              <a:t>9 times faster!!</a:t>
            </a:r>
            <a:r>
              <a:rPr lang="en-US" sz="2000" b="1" dirty="0" smtClean="0">
                <a:sym typeface="Wingdings"/>
              </a:rPr>
              <a:t>!</a:t>
            </a:r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 smtClean="0">
              <a:solidFill>
                <a:srgbClr val="000000"/>
              </a:solidFill>
              <a:sym typeface="Wingdings"/>
            </a:endParaRPr>
          </a:p>
          <a:p>
            <a:endParaRPr lang="en-US" sz="2000" dirty="0" smtClean="0">
              <a:solidFill>
                <a:srgbClr val="000000"/>
              </a:solidFill>
              <a:sym typeface="Wingdings"/>
            </a:endParaRPr>
          </a:p>
          <a:p>
            <a:pPr>
              <a:buClr>
                <a:srgbClr val="FE0032"/>
              </a:buClr>
            </a:pPr>
            <a:endParaRPr lang="en-US" sz="1200" dirty="0">
              <a:solidFill>
                <a:srgbClr val="000000"/>
              </a:solidFill>
              <a:sym typeface="Wingdings"/>
            </a:endParaRPr>
          </a:p>
          <a:p>
            <a:pPr>
              <a:lnSpc>
                <a:spcPct val="130000"/>
              </a:lnSpc>
              <a:buClr>
                <a:srgbClr val="FE0032"/>
              </a:buClr>
            </a:pPr>
            <a:r>
              <a:rPr lang="en-US" sz="2000" u="sng" dirty="0" smtClean="0">
                <a:solidFill>
                  <a:srgbClr val="000000"/>
                </a:solidFill>
              </a:rPr>
              <a:t>Improved </a:t>
            </a:r>
            <a:r>
              <a:rPr lang="en-US" sz="2000" u="sng" dirty="0">
                <a:solidFill>
                  <a:srgbClr val="000000"/>
                </a:solidFill>
              </a:rPr>
              <a:t>method for fitting histograms:</a:t>
            </a:r>
          </a:p>
          <a:p>
            <a:pPr marL="285750" indent="-285750">
              <a:lnSpc>
                <a:spcPct val="13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use same Gaussian width for each slice in phi</a:t>
            </a:r>
          </a:p>
          <a:p>
            <a:pPr marL="285750" indent="-285750">
              <a:lnSpc>
                <a:spcPct val="130000"/>
              </a:lnSpc>
              <a:buClr>
                <a:srgbClr val="FE0032"/>
              </a:buClr>
              <a:buFont typeface="Wingdings" charset="0"/>
              <a:buChar char="è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Same resulting mirror-tilts and </a:t>
            </a:r>
            <a:r>
              <a:rPr lang="en-US" sz="2000" b="1" dirty="0">
                <a:solidFill>
                  <a:srgbClr val="000000"/>
                </a:solidFill>
              </a:rPr>
              <a:t>3 times faster</a:t>
            </a:r>
          </a:p>
          <a:p>
            <a:pPr>
              <a:buClr>
                <a:srgbClr val="FE0032"/>
              </a:buClr>
            </a:pPr>
            <a:endParaRPr lang="en-US" sz="1200" dirty="0" smtClean="0">
              <a:solidFill>
                <a:srgbClr val="000000"/>
              </a:solidFill>
              <a:sym typeface="Wingdings"/>
            </a:endParaRPr>
          </a:p>
          <a:p>
            <a:endParaRPr lang="en-US" sz="1200" dirty="0" smtClean="0">
              <a:solidFill>
                <a:srgbClr val="000000"/>
              </a:solidFill>
              <a:sym typeface="Wingdings"/>
            </a:endParaRPr>
          </a:p>
          <a:p>
            <a:endParaRPr lang="en-US" sz="2000" dirty="0">
              <a:solidFill>
                <a:srgbClr val="000000"/>
              </a:solidFill>
              <a:sym typeface="Wingdings"/>
            </a:endParaRPr>
          </a:p>
        </p:txBody>
      </p:sp>
      <p:pic>
        <p:nvPicPr>
          <p:cNvPr id="8" name="Picture 7" descr="Screen Shot 2015-07-09 at 14.56.4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"/>
          <a:stretch/>
        </p:blipFill>
        <p:spPr>
          <a:xfrm>
            <a:off x="6823655" y="978660"/>
            <a:ext cx="2063345" cy="23406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43211" y="1454716"/>
            <a:ext cx="3845223" cy="274092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199" y="1794812"/>
            <a:ext cx="1190557" cy="274092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4856781" y="1228064"/>
            <a:ext cx="2584362" cy="226652"/>
          </a:xfrm>
          <a:prstGeom prst="bentConnector3">
            <a:avLst>
              <a:gd name="adj1" fmla="val 49"/>
            </a:avLst>
          </a:prstGeom>
          <a:ln w="28575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</p:cNvCxnSpPr>
          <p:nvPr/>
        </p:nvCxnSpPr>
        <p:spPr>
          <a:xfrm flipV="1">
            <a:off x="1647756" y="1841599"/>
            <a:ext cx="6758418" cy="90259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dThetavphiRec030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5724057" y="4147933"/>
            <a:ext cx="3461649" cy="218164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16200000">
            <a:off x="5326400" y="4404289"/>
            <a:ext cx="795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Δθ</a:t>
            </a:r>
            <a:r>
              <a:rPr lang="en-US" sz="1100" b="1" dirty="0" smtClean="0"/>
              <a:t>/ </a:t>
            </a:r>
            <a:r>
              <a:rPr lang="en-US" sz="1100" b="1" dirty="0" err="1" smtClean="0"/>
              <a:t>mrads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059166" y="6197525"/>
            <a:ext cx="1423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Φ</a:t>
            </a:r>
            <a:r>
              <a:rPr lang="en-US" sz="1100" b="1" dirty="0" smtClean="0"/>
              <a:t> angle/ rad</a:t>
            </a:r>
            <a:endParaRPr lang="en-US" sz="1100" b="1" dirty="0"/>
          </a:p>
        </p:txBody>
      </p:sp>
      <p:sp>
        <p:nvSpPr>
          <p:cNvPr id="19" name="Rectangle 18"/>
          <p:cNvSpPr/>
          <p:nvPr/>
        </p:nvSpPr>
        <p:spPr>
          <a:xfrm>
            <a:off x="4856781" y="5365264"/>
            <a:ext cx="646938" cy="100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92471" y="6808125"/>
            <a:ext cx="646938" cy="49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11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11543</TotalTime>
  <Words>601</Words>
  <Application>Microsoft Macintosh PowerPoint</Application>
  <PresentationFormat>On-screen Show (4:3)</PresentationFormat>
  <Paragraphs>174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RICH Mirror Alignment</vt:lpstr>
      <vt:lpstr>Misalignment</vt:lpstr>
      <vt:lpstr>Overview procedure</vt:lpstr>
      <vt:lpstr>PowerPoint Presentation</vt:lpstr>
      <vt:lpstr>Disentangling mirror-pairs</vt:lpstr>
      <vt:lpstr>Disentangling – until 2016</vt:lpstr>
      <vt:lpstr>Disentangling – from 2016</vt:lpstr>
      <vt:lpstr>Further improvements</vt:lpstr>
      <vt:lpstr>PowerPoint Presentation</vt:lpstr>
      <vt:lpstr>First alignment 2016</vt:lpstr>
      <vt:lpstr>More news &amp; future plans</vt:lpstr>
      <vt:lpstr>Some plots</vt:lpstr>
      <vt:lpstr>PowerPoint Presentation</vt:lpstr>
      <vt:lpstr>Cherenkov angle resolution</vt:lpstr>
      <vt:lpstr>New HLT Lines</vt:lpstr>
      <vt:lpstr>Magnification coefficients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597</cp:revision>
  <dcterms:created xsi:type="dcterms:W3CDTF">2013-12-05T15:25:25Z</dcterms:created>
  <dcterms:modified xsi:type="dcterms:W3CDTF">2016-05-23T12:11:14Z</dcterms:modified>
</cp:coreProperties>
</file>