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66" r:id="rId5"/>
    <p:sldId id="269" r:id="rId6"/>
    <p:sldId id="276" r:id="rId7"/>
    <p:sldId id="278" r:id="rId8"/>
    <p:sldId id="270" r:id="rId9"/>
    <p:sldId id="262" r:id="rId10"/>
    <p:sldId id="277" r:id="rId11"/>
    <p:sldId id="268" r:id="rId12"/>
    <p:sldId id="274" r:id="rId13"/>
    <p:sldId id="271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B20225"/>
    <a:srgbClr val="FE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8" autoAdjust="0"/>
  </p:normalViewPr>
  <p:slideViewPr>
    <p:cSldViewPr snapToGrid="0" snapToObjects="1">
      <p:cViewPr>
        <p:scale>
          <a:sx n="121" d="100"/>
          <a:sy n="121" d="100"/>
        </p:scale>
        <p:origin x="-728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CB9A-016F-6242-8B2D-F3C4F3C57476}" type="datetimeFigureOut">
              <a:rPr lang="en-US" smtClean="0"/>
              <a:t>13/07/2015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91C9F-9132-7C48-87A9-4C125AB2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585D-641A-4C40-96F2-62AC4E209C9F}" type="datetimeFigureOut">
              <a:rPr lang="en-US" smtClean="0"/>
              <a:t>13/07/2015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55C-89BC-C34E-A131-B23D7353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35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13B-1411-1140-A662-2F47D181B99B}" type="datetime1">
              <a:rPr lang="en-GB" smtClean="0"/>
              <a:t>13/07/2015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7A9F-9E28-0D4E-9833-951BF5D9CA05}" type="datetime1">
              <a:rPr lang="en-GB" smtClean="0"/>
              <a:t>13/07/2015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6B-FE8D-9742-8EDD-EDC8CE8AC41D}" type="datetime1">
              <a:rPr lang="en-GB" smtClean="0"/>
              <a:t>13/07/2015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398"/>
            <a:ext cx="8229600" cy="751522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14AE-C1B1-0545-B311-990EA8A1CC74}" type="datetime1">
              <a:rPr lang="en-GB" smtClean="0"/>
              <a:t>13/07/2015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fld id="{81005ED7-F36D-1B40-8C90-AB2DC7502D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4E78-CA3B-0543-99F7-F360AA1BAB66}" type="datetime1">
              <a:rPr lang="en-GB" smtClean="0"/>
              <a:t>13/07/2015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9A7B-0FC9-4245-90C0-2A041D804182}" type="datetime1">
              <a:rPr lang="en-GB" smtClean="0"/>
              <a:t>13/07/2015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8DEA-3C30-A349-BE7F-8135C1B34C22}" type="datetime1">
              <a:rPr lang="en-GB" smtClean="0"/>
              <a:t>13/07/2015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4AEC-2DCA-2246-B525-3A3FB7CF5E14}" type="datetime1">
              <a:rPr lang="en-GB" smtClean="0"/>
              <a:t>13/07/2015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946-9346-2047-80F1-DE23D774957A}" type="datetime1">
              <a:rPr lang="en-GB" smtClean="0"/>
              <a:t>13/07/2015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C907-F833-204A-9ACC-1555ABD1125B}" type="datetime1">
              <a:rPr lang="en-GB" smtClean="0"/>
              <a:t>13/07/2015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5D667-196F-0E4E-A45F-D4F242D679A4}" type="datetime1">
              <a:rPr lang="en-GB" smtClean="0"/>
              <a:t>13/07/2015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1CE4-03A5-0747-B055-F3659B393D87}" type="datetime1">
              <a:rPr lang="en-GB" smtClean="0"/>
              <a:t>13/07/2015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ED7-F36D-1B40-8C90-AB2DC7502D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986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8815" y="3917111"/>
            <a:ext cx="7324793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13/07/2015		Claire Prouve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Rich Mirror Alignment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88" y="4945760"/>
            <a:ext cx="753560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000" dirty="0" smtClean="0"/>
              <a:t>How does it even work?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000" dirty="0" smtClean="0"/>
              <a:t>Implementation in the online framework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SzPct val="120000"/>
              <a:buFont typeface="Arial"/>
              <a:buChar char="•"/>
            </a:pPr>
            <a:r>
              <a:rPr lang="en-US" sz="2000" dirty="0" smtClean="0"/>
              <a:t>Current status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39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Kres_e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75697" y="3326102"/>
            <a:ext cx="2779776" cy="4104513"/>
          </a:xfrm>
          <a:prstGeom prst="rect">
            <a:avLst/>
          </a:prstGeom>
        </p:spPr>
      </p:pic>
      <p:pic>
        <p:nvPicPr>
          <p:cNvPr id="9" name="Picture 8" descr="CKres_star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3447" y="3347094"/>
            <a:ext cx="2779776" cy="4104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baseline="-25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528225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6934" y="882544"/>
            <a:ext cx="8385717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Online alignment functioning </a:t>
            </a:r>
            <a:r>
              <a:rPr lang="en-US" dirty="0"/>
              <a:t>(with some hand-holding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~ 8 times faster than offline alignment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u="sng" dirty="0" smtClean="0"/>
              <a:t>New alignment for RICH1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On the 50ns data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With new HLT lines in place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More than enough entries in all histograms!!!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934" y="3747169"/>
            <a:ext cx="373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Before new online alignment: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2204" y="3729011"/>
            <a:ext cx="373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After new online alignment:</a:t>
            </a:r>
            <a:endParaRPr lang="en-US" dirty="0">
              <a:solidFill>
                <a:srgbClr val="FE003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7168" y="5594512"/>
            <a:ext cx="17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σ</a:t>
            </a:r>
            <a:r>
              <a:rPr lang="en-US" b="1" dirty="0" smtClean="0">
                <a:solidFill>
                  <a:srgbClr val="0000FF"/>
                </a:solidFill>
              </a:rPr>
              <a:t> = 1.72 </a:t>
            </a:r>
            <a:r>
              <a:rPr lang="en-US" b="1" dirty="0" err="1" smtClean="0">
                <a:solidFill>
                  <a:srgbClr val="0000FF"/>
                </a:solidFill>
              </a:rPr>
              <a:t>mrad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5036" y="5409846"/>
            <a:ext cx="171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E0032"/>
                </a:solidFill>
              </a:rPr>
              <a:t>σ</a:t>
            </a:r>
            <a:r>
              <a:rPr lang="en-US" b="1" dirty="0" smtClean="0">
                <a:solidFill>
                  <a:srgbClr val="FE0032"/>
                </a:solidFill>
              </a:rPr>
              <a:t> = 1.59 </a:t>
            </a:r>
            <a:r>
              <a:rPr lang="en-US" b="1" dirty="0" err="1" smtClean="0">
                <a:solidFill>
                  <a:srgbClr val="FE0032"/>
                </a:solidFill>
              </a:rPr>
              <a:t>mrad</a:t>
            </a:r>
            <a:endParaRPr lang="en-US" b="1" dirty="0">
              <a:solidFill>
                <a:srgbClr val="FE0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6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896" y="1249056"/>
            <a:ext cx="8679584" cy="422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Online alignment running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Decent alignment being used already (res. </a:t>
            </a:r>
            <a:r>
              <a:rPr lang="en-US" dirty="0"/>
              <a:t>o</a:t>
            </a:r>
            <a:r>
              <a:rPr lang="en-US" dirty="0" smtClean="0"/>
              <a:t>f 1.85/0.72 </a:t>
            </a:r>
            <a:r>
              <a:rPr lang="en-US" dirty="0" err="1" smtClean="0"/>
              <a:t>mrad</a:t>
            </a:r>
            <a:r>
              <a:rPr lang="en-US" dirty="0" smtClean="0"/>
              <a:t> for RICH1/RICH2)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Better alignments on the way 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Without </a:t>
            </a:r>
            <a:r>
              <a:rPr lang="en-US" dirty="0" err="1" smtClean="0"/>
              <a:t>Roel</a:t>
            </a:r>
            <a:r>
              <a:rPr lang="en-US" dirty="0" smtClean="0"/>
              <a:t> we would all be lost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endParaRPr lang="en-US" dirty="0"/>
          </a:p>
          <a:p>
            <a:pPr>
              <a:lnSpc>
                <a:spcPct val="150000"/>
              </a:lnSpc>
              <a:buClr>
                <a:srgbClr val="FE0032"/>
              </a:buClr>
            </a:pPr>
            <a:r>
              <a:rPr lang="en-US" u="sng" dirty="0" smtClean="0"/>
              <a:t>To do: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Implement monitoring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dirty="0"/>
              <a:t>Stabilize the fitting of the </a:t>
            </a:r>
            <a:r>
              <a:rPr lang="en-US" dirty="0" smtClean="0"/>
              <a:t>histograms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Run online alignment fully automatically</a:t>
            </a:r>
          </a:p>
          <a:p>
            <a:pPr marL="285750" indent="-285750">
              <a:lnSpc>
                <a:spcPct val="150000"/>
              </a:lnSpc>
              <a:buClr>
                <a:srgbClr val="FE0032"/>
              </a:buClr>
              <a:buFont typeface="Arial"/>
              <a:buChar char="•"/>
            </a:pPr>
            <a:r>
              <a:rPr lang="en-US" dirty="0" smtClean="0"/>
              <a:t>Magnet polarity test</a:t>
            </a:r>
          </a:p>
        </p:txBody>
      </p:sp>
    </p:spTree>
    <p:extLst>
      <p:ext uri="{BB962C8B-B14F-4D97-AF65-F5344CB8AC3E}">
        <p14:creationId xmlns:p14="http://schemas.microsoft.com/office/powerpoint/2010/main" val="248036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Backup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Cherenkov angle resolution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Screen Shot 2015-07-12 at 14.21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"/>
          <a:stretch/>
        </p:blipFill>
        <p:spPr>
          <a:xfrm>
            <a:off x="0" y="1710893"/>
            <a:ext cx="6083300" cy="3152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438" y="1049627"/>
            <a:ext cx="705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Limiting factors to Cherenkov angle resolution: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Magnification coefficients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2972" y="980421"/>
            <a:ext cx="8858004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Magnification coefficients:</a:t>
            </a:r>
            <a:r>
              <a:rPr lang="en-US" dirty="0" smtClean="0"/>
              <a:t> Translate the tilt on the detector plane into actual mirror tilts 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u="sng" dirty="0" smtClean="0"/>
              <a:t>Magnification coefficients are calculated new for each iteration: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Introduce 8 rotations: primary and secondary mirrors rotated around ±y and </a:t>
            </a:r>
            <a:r>
              <a:rPr lang="en-US" dirty="0"/>
              <a:t>±</a:t>
            </a:r>
            <a:r>
              <a:rPr lang="en-US" dirty="0" smtClean="0"/>
              <a:t>z axis respectively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Rotate about 0.3 </a:t>
            </a:r>
            <a:r>
              <a:rPr lang="en-US" dirty="0" err="1" smtClean="0"/>
              <a:t>mrad</a:t>
            </a:r>
            <a:r>
              <a:rPr lang="en-US" dirty="0" smtClean="0"/>
              <a:t> ( half the resolution of RICH2)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Reconstruct events for each rotation and evaluate the tilts on the detector plane</a:t>
            </a:r>
          </a:p>
          <a:p>
            <a:pPr>
              <a:lnSpc>
                <a:spcPct val="150000"/>
              </a:lnSpc>
              <a:buClr>
                <a:srgbClr val="B20225"/>
              </a:buClr>
            </a:pPr>
            <a:endParaRPr lang="en-US" dirty="0"/>
          </a:p>
          <a:p>
            <a:pPr>
              <a:lnSpc>
                <a:spcPct val="150000"/>
              </a:lnSpc>
              <a:buClr>
                <a:srgbClr val="B20225"/>
              </a:buClr>
            </a:pPr>
            <a:r>
              <a:rPr lang="en-US" b="1" dirty="0" smtClean="0"/>
              <a:t>Need to reconstruct all events 9 times!</a:t>
            </a:r>
          </a:p>
        </p:txBody>
      </p:sp>
      <p:pic>
        <p:nvPicPr>
          <p:cNvPr id="12" name="Picture 11" descr="Screen Shot 2015-07-12 at 12.1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2" y="1354979"/>
            <a:ext cx="2522226" cy="5550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5067" y="1971376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56482" y="1815855"/>
            <a:ext cx="1302671" cy="36736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39055" y="1742122"/>
            <a:ext cx="131411" cy="31322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5-07-12 at 13.04.5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84"/>
          <a:stretch/>
        </p:blipFill>
        <p:spPr>
          <a:xfrm>
            <a:off x="3559153" y="1370328"/>
            <a:ext cx="2430988" cy="6745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09583" y="2123776"/>
            <a:ext cx="19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Mirror tilts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743860" y="1910063"/>
            <a:ext cx="0" cy="2731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0622" y="1910063"/>
            <a:ext cx="498307" cy="2926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6" name="Picture 15" descr="Screen Shot 2015-07-12 at 14.20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8" y="5897152"/>
            <a:ext cx="514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6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RICH Mirror Alignment</a:t>
            </a:r>
            <a:endParaRPr lang="en-US" dirty="0"/>
          </a:p>
        </p:txBody>
      </p:sp>
      <p:pic>
        <p:nvPicPr>
          <p:cNvPr id="11" name="Picture 10" descr="Screen Shot 2015-07-09 at 16.07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8" y="1434315"/>
            <a:ext cx="3415553" cy="3998696"/>
          </a:xfrm>
          <a:prstGeom prst="rect">
            <a:avLst/>
          </a:prstGeom>
        </p:spPr>
      </p:pic>
      <p:pic>
        <p:nvPicPr>
          <p:cNvPr id="12" name="Picture 11" descr="Screen Shot 2015-07-09 at 16.07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49" y="1541514"/>
            <a:ext cx="2886696" cy="39672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798" y="909782"/>
            <a:ext cx="287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RICH 1: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87308" y="924720"/>
            <a:ext cx="2875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RICH 2: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650706" y="2854978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2720" y="4976432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8314" y="3879766"/>
            <a:ext cx="734669" cy="262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4323" y="5594512"/>
            <a:ext cx="87681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Misaligned mirrors will affect the PID due to incorrectly predicted Cherenkov angle!</a:t>
            </a:r>
          </a:p>
          <a:p>
            <a:r>
              <a:rPr lang="en-US" dirty="0" smtClean="0"/>
              <a:t>Best possible resolution ~1.5mrad for RICH1, ~0.7mrad for RICH2.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52351" y="2693095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Primary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0838" y="2682599"/>
            <a:ext cx="114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Primary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7698" y="1731332"/>
            <a:ext cx="12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Secondary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1904724"/>
            <a:ext cx="12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E0032"/>
                </a:solidFill>
              </a:rPr>
              <a:t>Secondary mirrors</a:t>
            </a:r>
            <a:endParaRPr lang="en-US" b="1" dirty="0">
              <a:solidFill>
                <a:srgbClr val="FE0032"/>
              </a:solidFill>
            </a:endParaRPr>
          </a:p>
        </p:txBody>
      </p:sp>
      <p:cxnSp>
        <p:nvCxnSpPr>
          <p:cNvPr id="24" name="Straight Arrow Connector 23"/>
          <p:cNvCxnSpPr>
            <a:stCxn id="19" idx="1"/>
          </p:cNvCxnSpPr>
          <p:nvPr/>
        </p:nvCxnSpPr>
        <p:spPr>
          <a:xfrm flipH="1">
            <a:off x="2644807" y="3016261"/>
            <a:ext cx="1007544" cy="101123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399161" y="3005765"/>
            <a:ext cx="599107" cy="174597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83692" y="2203066"/>
            <a:ext cx="665353" cy="479533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2821" y="2418444"/>
            <a:ext cx="787412" cy="436534"/>
          </a:xfrm>
          <a:prstGeom prst="straightConnector1">
            <a:avLst/>
          </a:prstGeom>
          <a:ln w="38100" cmpd="sng"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6369" y="908282"/>
            <a:ext cx="232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primary mirrors</a:t>
            </a:r>
          </a:p>
          <a:p>
            <a:r>
              <a:rPr lang="en-US" dirty="0" smtClean="0"/>
              <a:t>16 secondary mirrors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77870" y="922521"/>
            <a:ext cx="232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54 primary mirrors</a:t>
            </a:r>
          </a:p>
          <a:p>
            <a:r>
              <a:rPr lang="en-US" dirty="0" smtClean="0"/>
              <a:t>40 secondary mirrors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5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Misalignment</a:t>
            </a:r>
            <a:endParaRPr lang="en-US" dirty="0"/>
          </a:p>
        </p:txBody>
      </p:sp>
      <p:pic>
        <p:nvPicPr>
          <p:cNvPr id="5" name="Picture 4" descr="Screen Shot 2015-07-09 at 14.53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5368"/>
          <a:stretch/>
        </p:blipFill>
        <p:spPr>
          <a:xfrm>
            <a:off x="3248550" y="984552"/>
            <a:ext cx="3149506" cy="2574781"/>
          </a:xfrm>
          <a:prstGeom prst="rect">
            <a:avLst/>
          </a:prstGeom>
        </p:spPr>
      </p:pic>
      <p:pic>
        <p:nvPicPr>
          <p:cNvPr id="6" name="Picture 5" descr="Screen Shot 2015-07-09 at 14.56.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-25576" y="970450"/>
            <a:ext cx="2063345" cy="23406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32316" y="3311118"/>
            <a:ext cx="272877" cy="18893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8055" y="974056"/>
            <a:ext cx="3160002" cy="2605786"/>
          </a:xfrm>
          <a:prstGeom prst="rect">
            <a:avLst/>
          </a:prstGeom>
          <a:noFill/>
          <a:ln w="28575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79411" y="2755462"/>
            <a:ext cx="131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E0032"/>
                </a:solidFill>
              </a:rPr>
              <a:t>Proj</a:t>
            </a:r>
            <a:r>
              <a:rPr lang="en-US" dirty="0" smtClean="0">
                <a:solidFill>
                  <a:srgbClr val="FE0032"/>
                </a:solidFill>
              </a:rPr>
              <a:t>. </a:t>
            </a:r>
            <a:r>
              <a:rPr lang="en-US" dirty="0" smtClean="0">
                <a:solidFill>
                  <a:srgbClr val="FE0032"/>
                </a:solidFill>
              </a:rPr>
              <a:t>Track </a:t>
            </a:r>
            <a:br>
              <a:rPr lang="en-US" dirty="0" smtClean="0">
                <a:solidFill>
                  <a:srgbClr val="FE0032"/>
                </a:solidFill>
              </a:rPr>
            </a:br>
            <a:r>
              <a:rPr lang="en-US" dirty="0" smtClean="0">
                <a:solidFill>
                  <a:srgbClr val="FE0032"/>
                </a:solidFill>
              </a:rPr>
              <a:t>position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967249" y="2435780"/>
            <a:ext cx="619220" cy="408709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68732" y="3206316"/>
            <a:ext cx="2089231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Real track position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295114" y="2247157"/>
            <a:ext cx="0" cy="10639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H="1">
            <a:off x="4684895" y="2313380"/>
            <a:ext cx="121979" cy="122400"/>
          </a:xfrm>
          <a:prstGeom prst="ellipse">
            <a:avLst/>
          </a:prstGeom>
          <a:solidFill>
            <a:srgbClr val="FE0032"/>
          </a:solidFill>
          <a:ln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805193" y="1634768"/>
            <a:ext cx="241391" cy="483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37562" y="1278648"/>
            <a:ext cx="179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Misalignment</a:t>
            </a:r>
            <a:endParaRPr lang="en-US" b="1" dirty="0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1133498" y="1101648"/>
            <a:ext cx="2115052" cy="136452"/>
          </a:xfrm>
          <a:prstGeom prst="bentConnector3">
            <a:avLst>
              <a:gd name="adj1" fmla="val 378"/>
            </a:avLst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dThetavphiRec030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449110" y="4036521"/>
            <a:ext cx="4277034" cy="2695527"/>
          </a:xfrm>
          <a:prstGeom prst="rect">
            <a:avLst/>
          </a:prstGeom>
        </p:spPr>
      </p:pic>
      <p:pic>
        <p:nvPicPr>
          <p:cNvPr id="41" name="Picture 40" descr="dThetavphiRec0303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3893"/>
          <a:stretch/>
        </p:blipFill>
        <p:spPr>
          <a:xfrm>
            <a:off x="4848692" y="4099497"/>
            <a:ext cx="4419600" cy="2807050"/>
          </a:xfrm>
          <a:prstGeom prst="rect">
            <a:avLst/>
          </a:prstGeom>
        </p:spPr>
      </p:pic>
      <p:sp>
        <p:nvSpPr>
          <p:cNvPr id="56" name="Oval 55"/>
          <p:cNvSpPr/>
          <p:nvPr/>
        </p:nvSpPr>
        <p:spPr>
          <a:xfrm flipH="1">
            <a:off x="5173135" y="2077428"/>
            <a:ext cx="121979" cy="1224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-1233472" y="4986465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3277168" y="5098690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Cherenkov angle resolution / rad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955695" y="6487958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phi angle/ rad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7488569" y="6505686"/>
            <a:ext cx="319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phi angle/ rad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874912" y="3841359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Misaligned mirror: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05064" y="3830085"/>
            <a:ext cx="33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Aligned mirror:</a:t>
            </a:r>
            <a:endParaRPr lang="en-US" b="1" dirty="0"/>
          </a:p>
        </p:txBody>
      </p:sp>
      <p:pic>
        <p:nvPicPr>
          <p:cNvPr id="75" name="Picture 74" descr="Screen Shot 2015-07-12 at 12.19.5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01" y="1418215"/>
            <a:ext cx="2522226" cy="555084"/>
          </a:xfrm>
          <a:prstGeom prst="rect">
            <a:avLst/>
          </a:prstGeom>
        </p:spPr>
      </p:pic>
      <p:pic>
        <p:nvPicPr>
          <p:cNvPr id="76" name="Picture 75" descr="Screen Shot 2015-07-12 at 12.22.32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1019" b="10633"/>
          <a:stretch/>
        </p:blipFill>
        <p:spPr>
          <a:xfrm>
            <a:off x="6720933" y="2732236"/>
            <a:ext cx="720210" cy="264634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6577920" y="1038672"/>
            <a:ext cx="23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Identify misalignment:</a:t>
            </a:r>
            <a:endParaRPr lang="en-US" u="sng" dirty="0"/>
          </a:p>
        </p:txBody>
      </p:sp>
      <p:sp>
        <p:nvSpPr>
          <p:cNvPr id="81" name="TextBox 80"/>
          <p:cNvSpPr txBox="1"/>
          <p:nvPr/>
        </p:nvSpPr>
        <p:spPr>
          <a:xfrm>
            <a:off x="7115786" y="2034612"/>
            <a:ext cx="19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E0032"/>
                </a:solidFill>
              </a:rPr>
              <a:t>Misalignments</a:t>
            </a:r>
            <a:r>
              <a:rPr lang="en-US" dirty="0">
                <a:solidFill>
                  <a:srgbClr val="FE0032"/>
                </a:solidFill>
              </a:rPr>
              <a:t/>
            </a:r>
            <a:br>
              <a:rPr lang="en-US" dirty="0">
                <a:solidFill>
                  <a:srgbClr val="FE0032"/>
                </a:solidFill>
              </a:rPr>
            </a:br>
            <a:r>
              <a:rPr lang="en-US" dirty="0">
                <a:solidFill>
                  <a:srgbClr val="FE0032"/>
                </a:solidFill>
              </a:rPr>
              <a:t>o</a:t>
            </a:r>
            <a:r>
              <a:rPr lang="en-US" dirty="0" smtClean="0">
                <a:solidFill>
                  <a:srgbClr val="FE0032"/>
                </a:solidFill>
              </a:rPr>
              <a:t>n detector plane</a:t>
            </a:r>
            <a:endParaRPr lang="en-US" dirty="0">
              <a:solidFill>
                <a:srgbClr val="FE0032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7409658" y="1805358"/>
            <a:ext cx="78911" cy="272070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8259774" y="1805358"/>
            <a:ext cx="131411" cy="313222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409658" y="2648268"/>
            <a:ext cx="1501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θ</a:t>
            </a:r>
            <a:r>
              <a:rPr lang="en-US" baseline="-25000" dirty="0" err="1" smtClean="0"/>
              <a:t>meas</a:t>
            </a:r>
            <a:r>
              <a:rPr lang="en-US" baseline="-25000" dirty="0" smtClean="0"/>
              <a:t>.</a:t>
            </a:r>
            <a:r>
              <a:rPr lang="en-US" dirty="0" smtClean="0"/>
              <a:t>- </a:t>
            </a:r>
            <a:r>
              <a:rPr lang="en-US" dirty="0" err="1" smtClean="0"/>
              <a:t>θ</a:t>
            </a:r>
            <a:r>
              <a:rPr lang="en-US" baseline="-25000" dirty="0" err="1" smtClean="0"/>
              <a:t>exp</a:t>
            </a:r>
            <a:r>
              <a:rPr lang="en-US" baseline="-25000" dirty="0" smtClean="0"/>
              <a:t>.</a:t>
            </a:r>
            <a:endParaRPr lang="en-US" dirty="0"/>
          </a:p>
          <a:p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858874" y="1872851"/>
            <a:ext cx="0" cy="817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6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Screen Shot 2015-07-12 at 12.34.3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2"/>
          <a:stretch/>
        </p:blipFill>
        <p:spPr>
          <a:xfrm>
            <a:off x="488699" y="4363598"/>
            <a:ext cx="2817323" cy="2477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mirrors to each other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995" y="1049631"/>
            <a:ext cx="2623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RICH1</a:t>
            </a:r>
            <a:r>
              <a:rPr lang="en-US" dirty="0" smtClean="0"/>
              <a:t>: easy!</a:t>
            </a:r>
          </a:p>
          <a:p>
            <a:r>
              <a:rPr lang="en-US" dirty="0" smtClean="0"/>
              <a:t>-&gt; fix primary mirrors</a:t>
            </a:r>
            <a:br>
              <a:rPr lang="en-US" dirty="0" smtClean="0"/>
            </a:br>
            <a:r>
              <a:rPr lang="en-US" dirty="0" smtClean="0"/>
              <a:t>only align secondary</a:t>
            </a:r>
            <a:br>
              <a:rPr lang="en-US" dirty="0" smtClean="0"/>
            </a:br>
            <a:r>
              <a:rPr lang="en-US" dirty="0" smtClean="0"/>
              <a:t>mirrors</a:t>
            </a:r>
            <a:endParaRPr lang="en-US" dirty="0"/>
          </a:p>
        </p:txBody>
      </p:sp>
      <p:pic>
        <p:nvPicPr>
          <p:cNvPr id="22" name="Picture 21" descr="Screen Shot 2015-07-12 at 17.40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05" y="1011845"/>
            <a:ext cx="7112510" cy="211730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797644" y="1280545"/>
            <a:ext cx="1227946" cy="755732"/>
          </a:xfrm>
          <a:prstGeom prst="rect">
            <a:avLst/>
          </a:prstGeom>
          <a:noFill/>
          <a:ln w="3810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29008" y="1175584"/>
            <a:ext cx="1188000" cy="611999"/>
          </a:xfrm>
          <a:prstGeom prst="rect">
            <a:avLst/>
          </a:prstGeom>
          <a:noFill/>
          <a:ln w="28575" cmpd="sng"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87149" y="2057269"/>
            <a:ext cx="1227946" cy="755732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57075" y="2057269"/>
            <a:ext cx="1227946" cy="755732"/>
          </a:xfrm>
          <a:prstGeom prst="rect">
            <a:avLst/>
          </a:prstGeom>
          <a:noFill/>
          <a:ln w="38100" cmpd="sng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046580" y="1280545"/>
            <a:ext cx="1227946" cy="755732"/>
          </a:xfrm>
          <a:prstGeom prst="rect">
            <a:avLst/>
          </a:prstGeom>
          <a:noFill/>
          <a:ln w="3810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646457" y="1175939"/>
            <a:ext cx="1188000" cy="611999"/>
          </a:xfrm>
          <a:prstGeom prst="rect">
            <a:avLst/>
          </a:prstGeom>
          <a:noFill/>
          <a:ln w="28575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9008" y="2314633"/>
            <a:ext cx="1188000" cy="611999"/>
          </a:xfrm>
          <a:prstGeom prst="rect">
            <a:avLst/>
          </a:prstGeom>
          <a:noFill/>
          <a:ln w="28575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46457" y="2314988"/>
            <a:ext cx="1188000" cy="611999"/>
          </a:xfrm>
          <a:prstGeom prst="rect">
            <a:avLst/>
          </a:prstGeom>
          <a:noFill/>
          <a:ln w="28575" cmpd="sng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3338" y="3180347"/>
            <a:ext cx="877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RICH2</a:t>
            </a:r>
            <a:r>
              <a:rPr lang="en-US" dirty="0" smtClean="0"/>
              <a:t>: more complicated</a:t>
            </a:r>
          </a:p>
          <a:p>
            <a:r>
              <a:rPr lang="en-US" dirty="0" smtClean="0"/>
              <a:t>For a given secondary mirror several primary mirrors</a:t>
            </a:r>
            <a:br>
              <a:rPr lang="en-US" dirty="0" smtClean="0"/>
            </a:br>
            <a:r>
              <a:rPr lang="en-US" dirty="0" smtClean="0"/>
              <a:t> possible -&gt; solve a set of simultaneous equations</a:t>
            </a:r>
            <a:br>
              <a:rPr lang="en-US" dirty="0" smtClean="0"/>
            </a:br>
            <a:r>
              <a:rPr lang="en-US" dirty="0" smtClean="0"/>
              <a:t> per half of RICH2</a:t>
            </a:r>
          </a:p>
        </p:txBody>
      </p:sp>
      <p:pic>
        <p:nvPicPr>
          <p:cNvPr id="38" name="Picture 37" descr="Screen Shot 2015-07-12 at 18.02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21" y="3606562"/>
            <a:ext cx="3609608" cy="316746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8167026" y="4310755"/>
            <a:ext cx="164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Andrew Cook</a:t>
            </a:r>
            <a:endParaRPr lang="en-US" sz="1400" i="1" dirty="0"/>
          </a:p>
        </p:txBody>
      </p:sp>
      <p:sp>
        <p:nvSpPr>
          <p:cNvPr id="40" name="Rectangle 39"/>
          <p:cNvSpPr/>
          <p:nvPr/>
        </p:nvSpPr>
        <p:spPr>
          <a:xfrm>
            <a:off x="3578884" y="5087852"/>
            <a:ext cx="21095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System of equations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linking all primary</a:t>
            </a:r>
          </a:p>
          <a:p>
            <a:pPr algn="r"/>
            <a:r>
              <a:rPr lang="en-US" dirty="0"/>
              <a:t>mirrors </a:t>
            </a:r>
            <a:r>
              <a:rPr lang="en-US" dirty="0" smtClean="0"/>
              <a:t>(red)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secondary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mirrors(grey).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797644" y="837675"/>
            <a:ext cx="1660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Primary mirrors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319024" y="833477"/>
            <a:ext cx="190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Secondary mirrors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9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7-12 at 13.19.3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8" b="6784"/>
          <a:stretch/>
        </p:blipFill>
        <p:spPr>
          <a:xfrm>
            <a:off x="4471701" y="952290"/>
            <a:ext cx="4693289" cy="2018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Alignment procedure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2971" y="864965"/>
            <a:ext cx="5740911" cy="58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Select high momentum-tracks with </a:t>
            </a:r>
            <a:r>
              <a:rPr lang="en-US" b="1" dirty="0" smtClean="0"/>
              <a:t>pion </a:t>
            </a:r>
            <a:br>
              <a:rPr lang="en-US" b="1" dirty="0" smtClean="0"/>
            </a:br>
            <a:r>
              <a:rPr lang="en-US" b="1" dirty="0" smtClean="0"/>
              <a:t>hypothesis </a:t>
            </a:r>
            <a:r>
              <a:rPr lang="en-US" dirty="0" smtClean="0"/>
              <a:t>(p &gt; 20GeV for RICH1, </a:t>
            </a:r>
            <a:br>
              <a:rPr lang="en-US" dirty="0" smtClean="0"/>
            </a:br>
            <a:r>
              <a:rPr lang="en-US" dirty="0" smtClean="0"/>
              <a:t>p &gt; 40GeV for RICH2)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 smtClean="0"/>
              <a:t>Reconstruct </a:t>
            </a:r>
            <a:r>
              <a:rPr lang="en-US" b="1" dirty="0" smtClean="0"/>
              <a:t>unambiguous photons </a:t>
            </a:r>
            <a:r>
              <a:rPr lang="en-US" dirty="0" smtClean="0"/>
              <a:t>for each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i="1" dirty="0" smtClean="0"/>
              <a:t>necessary</a:t>
            </a:r>
            <a:r>
              <a:rPr lang="en-US" dirty="0" smtClean="0"/>
              <a:t> mirror pair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dirty="0" smtClean="0"/>
              <a:t>Fit </a:t>
            </a:r>
            <a:r>
              <a:rPr lang="en-US" b="1" dirty="0" err="1" smtClean="0"/>
              <a:t>Δθ</a:t>
            </a:r>
            <a:r>
              <a:rPr lang="en-US" b="1" dirty="0" smtClean="0"/>
              <a:t>(</a:t>
            </a:r>
            <a:r>
              <a:rPr lang="en-US" b="1" dirty="0" err="1" smtClean="0"/>
              <a:t>Φ</a:t>
            </a:r>
            <a:r>
              <a:rPr lang="en-US" b="1" dirty="0"/>
              <a:t>)</a:t>
            </a:r>
            <a:r>
              <a:rPr lang="en-US" dirty="0" smtClean="0"/>
              <a:t> distributions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dirty="0" smtClean="0"/>
              <a:t>Calculate </a:t>
            </a:r>
            <a:r>
              <a:rPr lang="en-US" i="1" dirty="0" smtClean="0">
                <a:solidFill>
                  <a:srgbClr val="0000FF"/>
                </a:solidFill>
              </a:rPr>
              <a:t>magnification coefficients </a:t>
            </a:r>
            <a:r>
              <a:rPr lang="en-US" dirty="0" smtClean="0"/>
              <a:t>by reconstructing same </a:t>
            </a:r>
            <a:r>
              <a:rPr lang="en-US" dirty="0"/>
              <a:t>events for </a:t>
            </a:r>
            <a:r>
              <a:rPr lang="en-US" b="1" dirty="0" smtClean="0"/>
              <a:t>8 different </a:t>
            </a:r>
            <a:r>
              <a:rPr lang="en-US" b="1" dirty="0"/>
              <a:t>mirror </a:t>
            </a:r>
            <a:r>
              <a:rPr lang="en-US" b="1" dirty="0" smtClean="0"/>
              <a:t>tilts</a:t>
            </a:r>
            <a:endParaRPr lang="en-US" dirty="0" smtClean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dirty="0" smtClean="0"/>
              <a:t>Translate misalignments on detector plane into </a:t>
            </a:r>
            <a:br>
              <a:rPr lang="en-US" dirty="0" smtClean="0"/>
            </a:br>
            <a:r>
              <a:rPr lang="en-US" b="1" dirty="0" smtClean="0"/>
              <a:t>mirror-tilts </a:t>
            </a:r>
            <a:r>
              <a:rPr lang="en-US" dirty="0" smtClean="0"/>
              <a:t>using </a:t>
            </a:r>
            <a:r>
              <a:rPr lang="en-US" i="1" dirty="0" smtClean="0">
                <a:solidFill>
                  <a:srgbClr val="0000FF"/>
                </a:solidFill>
              </a:rPr>
              <a:t>magnification coefficients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dirty="0" smtClean="0"/>
              <a:t>If changes for each mirror tilt smaller than </a:t>
            </a:r>
            <a:br>
              <a:rPr lang="en-US" dirty="0" smtClean="0"/>
            </a:br>
            <a:r>
              <a:rPr lang="en-US" dirty="0" smtClean="0"/>
              <a:t>threshold (0.1mrad) </a:t>
            </a:r>
            <a:r>
              <a:rPr lang="en-US" b="1" dirty="0" smtClean="0"/>
              <a:t>consider mirrors as aligned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otherwise </a:t>
            </a:r>
            <a:r>
              <a:rPr lang="en-US" b="1" dirty="0" smtClean="0"/>
              <a:t>restart at 1.</a:t>
            </a:r>
            <a:r>
              <a:rPr lang="en-US" dirty="0" smtClean="0"/>
              <a:t> with newly made alignment</a:t>
            </a:r>
            <a:br>
              <a:rPr lang="en-US" dirty="0" smtClean="0"/>
            </a:br>
            <a:r>
              <a:rPr lang="en-US" dirty="0" smtClean="0"/>
              <a:t>constants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dirty="0" smtClean="0"/>
              <a:t>Alignment usually converges after ~5 iterations</a:t>
            </a:r>
          </a:p>
          <a:p>
            <a:pPr lvl="1">
              <a:lnSpc>
                <a:spcPct val="130000"/>
              </a:lnSpc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85128" y="5241896"/>
            <a:ext cx="2280096" cy="1465209"/>
          </a:xfrm>
          <a:prstGeom prst="rect">
            <a:avLst/>
          </a:prstGeom>
          <a:noFill/>
          <a:ln w="28575" cmpd="sng">
            <a:solidFill>
              <a:srgbClr val="FE003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Unambiguous photons </a:t>
            </a:r>
            <a:r>
              <a:rPr lang="en-US" sz="1600" dirty="0" smtClean="0">
                <a:solidFill>
                  <a:schemeClr val="tx1"/>
                </a:solidFill>
              </a:rPr>
              <a:t>will be reflected by the same mirror-pair no matter where along the track they were emitted.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36221" y="1154590"/>
            <a:ext cx="10494" cy="398885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671277" y="1154590"/>
            <a:ext cx="0" cy="194445"/>
          </a:xfrm>
          <a:prstGeom prst="straightConnector1">
            <a:avLst/>
          </a:prstGeom>
          <a:ln>
            <a:solidFill>
              <a:srgbClr val="FE003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13" descr="dThetavphiRec030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" b="9412"/>
          <a:stretch/>
        </p:blipFill>
        <p:spPr>
          <a:xfrm>
            <a:off x="6194239" y="3127889"/>
            <a:ext cx="2670985" cy="16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13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07-12 at 15.0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81" y="2967362"/>
            <a:ext cx="5022219" cy="27701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online framework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924" y="997147"/>
            <a:ext cx="7976402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Previously alignment done offline: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python driver script executed in ganga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ganga starts Brunel jobs + waits for them to finish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 smtClean="0"/>
              <a:t>New alignment on the HLT farm: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Uses the online FSM (Finite State Machine)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Driver script: python Iterator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Brunel jobs: python Analyzer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Analyzers run on each node of the</a:t>
            </a:r>
            <a:br>
              <a:rPr lang="en-US" dirty="0" smtClean="0"/>
            </a:br>
            <a:r>
              <a:rPr lang="en-US" dirty="0" smtClean="0"/>
              <a:t> HLT farm (~1500)</a:t>
            </a:r>
          </a:p>
          <a:p>
            <a:pPr>
              <a:lnSpc>
                <a:spcPct val="150000"/>
              </a:lnSpc>
              <a:buClr>
                <a:srgbClr val="B20225"/>
              </a:buClr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51932" y="5349718"/>
            <a:ext cx="164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Beat </a:t>
            </a:r>
            <a:r>
              <a:rPr lang="en-US" sz="1400" i="1" dirty="0" err="1" smtClean="0"/>
              <a:t>Jost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46242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online framework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Screen Shot 2015-07-12 at 23.14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" y="1102812"/>
            <a:ext cx="4494552" cy="54993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007642"/>
            <a:ext cx="577240" cy="377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73856" y="5935845"/>
            <a:ext cx="983229" cy="37786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97513" y="1112609"/>
            <a:ext cx="442572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Run control gives command to </a:t>
            </a:r>
            <a:r>
              <a:rPr lang="en-US" i="1" dirty="0" smtClean="0"/>
              <a:t>configure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all analyzers and the iterator are configured run control gives command to </a:t>
            </a:r>
            <a:r>
              <a:rPr lang="en-US" i="1" dirty="0" smtClean="0"/>
              <a:t>start</a:t>
            </a:r>
          </a:p>
          <a:p>
            <a:pPr marL="342900" indent="-342900">
              <a:buAutoNum type="arabicPeriod"/>
            </a:pPr>
            <a:r>
              <a:rPr lang="en-US" dirty="0" smtClean="0"/>
              <a:t>Analyzers execute Brunel jobs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all analyzers are finished they go to </a:t>
            </a:r>
            <a:r>
              <a:rPr lang="en-US" i="1" dirty="0" smtClean="0"/>
              <a:t>ready</a:t>
            </a:r>
            <a:r>
              <a:rPr lang="en-US" dirty="0" smtClean="0"/>
              <a:t> and write the </a:t>
            </a:r>
            <a:r>
              <a:rPr lang="en-US" dirty="0" err="1" smtClean="0"/>
              <a:t>rootfiles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 iterators goes to </a:t>
            </a:r>
            <a:r>
              <a:rPr lang="en-US" i="1" dirty="0" smtClean="0"/>
              <a:t>paused</a:t>
            </a:r>
            <a:r>
              <a:rPr lang="en-US" dirty="0" smtClean="0"/>
              <a:t> and sets everything up for the next iteration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Iterator goes to </a:t>
            </a:r>
            <a:r>
              <a:rPr lang="en-US" i="1" dirty="0" smtClean="0"/>
              <a:t>running</a:t>
            </a:r>
            <a:r>
              <a:rPr lang="en-US" dirty="0" smtClean="0"/>
              <a:t> which makes the Analyzers </a:t>
            </a:r>
            <a:r>
              <a:rPr lang="en-US" i="1" dirty="0" smtClean="0"/>
              <a:t>run</a:t>
            </a:r>
            <a:r>
              <a:rPr lang="en-US" dirty="0" smtClean="0"/>
              <a:t> again (this time with a different mirror-xml file as input)</a:t>
            </a:r>
          </a:p>
          <a:p>
            <a:pPr marL="342900" indent="-342900">
              <a:buAutoNum type="arabicPeriod"/>
            </a:pPr>
            <a:r>
              <a:rPr lang="en-US" dirty="0" smtClean="0"/>
              <a:t>After 9 of these iteration the iterator calculates the magnification coefficients, fits the mirror tilts, calculates the new mirror constants and determines if the alignment has converged</a:t>
            </a:r>
          </a:p>
          <a:p>
            <a:pPr marL="342900" indent="-342900">
              <a:buAutoNum type="arabicPeriod"/>
            </a:pPr>
            <a:r>
              <a:rPr lang="en-US" dirty="0" smtClean="0"/>
              <a:t>If no: set up next iteration with new xml file and start at 3.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9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dirty="0" smtClean="0"/>
              <a:t>New HLT Lines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12769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Screen Shot 2015-07-12 at 14.53.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" t="34296" b="34385"/>
          <a:stretch/>
        </p:blipFill>
        <p:spPr>
          <a:xfrm>
            <a:off x="4849450" y="1154599"/>
            <a:ext cx="4183743" cy="256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94210" y="1354025"/>
            <a:ext cx="1206955" cy="94466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5-07-12 at 15.40.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4" r="4353"/>
          <a:stretch/>
        </p:blipFill>
        <p:spPr>
          <a:xfrm>
            <a:off x="4985251" y="4062058"/>
            <a:ext cx="3977714" cy="27119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00350" y="3588394"/>
            <a:ext cx="1962614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</a:t>
            </a:r>
            <a:r>
              <a:rPr lang="en-US" sz="1400" dirty="0" err="1" smtClean="0"/>
              <a:t>pseudorapidity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819590" y="1980976"/>
            <a:ext cx="223344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azimuthal angle / rad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5451" y="1028647"/>
            <a:ext cx="4166620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Triggers on tracks that will populate the hardest-to-populate mirror-pairs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Wingdings" charset="0"/>
              <a:buChar char="è"/>
            </a:pPr>
            <a:r>
              <a:rPr lang="en-US" dirty="0" smtClean="0"/>
              <a:t>usually the very outer mirrors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Other tracks in the events will populate the rest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4166" y="886935"/>
            <a:ext cx="2434902" cy="3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RICH2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8312250" y="4062057"/>
            <a:ext cx="978027" cy="41985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00350" y="6441265"/>
            <a:ext cx="1962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Track </a:t>
            </a:r>
            <a:r>
              <a:rPr lang="en-US" sz="1400" dirty="0" err="1" smtClean="0"/>
              <a:t>pseudorapidity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00031" y="3757662"/>
            <a:ext cx="2434902" cy="36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9413" y="3305001"/>
            <a:ext cx="4629047" cy="1271379"/>
          </a:xfrm>
          <a:prstGeom prst="roundRect">
            <a:avLst/>
          </a:prstGeom>
          <a:noFill/>
          <a:ln w="571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RICH2 line</a:t>
            </a:r>
            <a:r>
              <a:rPr lang="en-US" u="sng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 &gt; 40 </a:t>
            </a:r>
            <a:r>
              <a:rPr lang="en-US" dirty="0" err="1" smtClean="0">
                <a:solidFill>
                  <a:srgbClr val="000000"/>
                </a:solidFill>
              </a:rPr>
              <a:t>GeV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χ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&lt; 2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 2.59 &lt; </a:t>
            </a:r>
            <a:r>
              <a:rPr lang="en-US" dirty="0" err="1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 &lt; 2.97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(-2.69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-2.29)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 -0.85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0.45)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(0.45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0.85) 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 (2.29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2.69)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99413" y="4755499"/>
            <a:ext cx="4629047" cy="1271379"/>
          </a:xfrm>
          <a:prstGeom prst="roundRect">
            <a:avLst/>
          </a:prstGeom>
          <a:noFill/>
          <a:ln w="57150" cmpd="sng">
            <a:solidFill>
              <a:srgbClr val="B202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rgbClr val="000000"/>
                </a:solidFill>
              </a:rPr>
              <a:t>RICH1 line</a:t>
            </a:r>
            <a:r>
              <a:rPr lang="en-US" u="sng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 &gt; 10 </a:t>
            </a:r>
            <a:r>
              <a:rPr lang="en-US" dirty="0" err="1" smtClean="0">
                <a:solidFill>
                  <a:srgbClr val="000000"/>
                </a:solidFill>
              </a:rPr>
              <a:t>GeV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χ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&lt; 2    </a:t>
            </a:r>
            <a:r>
              <a:rPr lang="en-US" b="1" dirty="0" smtClean="0">
                <a:solidFill>
                  <a:srgbClr val="000000"/>
                </a:solidFill>
              </a:rPr>
              <a:t>&amp;&amp;</a:t>
            </a:r>
            <a:r>
              <a:rPr lang="en-US" dirty="0" smtClean="0">
                <a:solidFill>
                  <a:srgbClr val="000000"/>
                </a:solidFill>
              </a:rPr>
              <a:t>     1.6 &lt; </a:t>
            </a:r>
            <a:r>
              <a:rPr lang="en-US" dirty="0" err="1" smtClean="0">
                <a:solidFill>
                  <a:srgbClr val="000000"/>
                </a:solidFill>
              </a:rPr>
              <a:t>η</a:t>
            </a:r>
            <a:r>
              <a:rPr lang="en-US" dirty="0" smtClean="0">
                <a:solidFill>
                  <a:srgbClr val="000000"/>
                </a:solidFill>
              </a:rPr>
              <a:t> &lt; 2.04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-2.65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-2.3)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(-0.8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00"/>
                </a:solidFill>
              </a:rPr>
              <a:t>0.5) 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(0.5 &lt; </a:t>
            </a:r>
            <a:r>
              <a:rPr lang="en-US" dirty="0" err="1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0.8)   </a:t>
            </a:r>
            <a:r>
              <a:rPr lang="en-US" b="1" dirty="0" smtClean="0">
                <a:solidFill>
                  <a:srgbClr val="000000"/>
                </a:solidFill>
              </a:rPr>
              <a:t>||</a:t>
            </a:r>
            <a:r>
              <a:rPr lang="en-US" dirty="0" smtClean="0">
                <a:solidFill>
                  <a:srgbClr val="000000"/>
                </a:solidFill>
              </a:rPr>
              <a:t>   (2.3 &lt; </a:t>
            </a:r>
            <a:r>
              <a:rPr lang="en-US" dirty="0" err="1" smtClean="0">
                <a:solidFill>
                  <a:srgbClr val="000000"/>
                </a:solidFill>
              </a:rPr>
              <a:t>Φ</a:t>
            </a:r>
            <a:r>
              <a:rPr lang="en-US" dirty="0" smtClean="0">
                <a:solidFill>
                  <a:srgbClr val="000000"/>
                </a:solidFill>
              </a:rPr>
              <a:t> &lt; 2.65)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0897" y="6245280"/>
            <a:ext cx="480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Need to reconstruct ~10 times less events!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045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baseline="-25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496737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6934" y="893040"/>
            <a:ext cx="8385717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Currently used alignment: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/>
              <a:t>M</a:t>
            </a:r>
            <a:r>
              <a:rPr lang="en-US" dirty="0" smtClean="0"/>
              <a:t>ade offline on data taken on  12 – 14/06 (second weekend of data taking)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dirty="0" smtClean="0"/>
              <a:t>Data from ‘old’ HLT1 line (suboptimal for RICH1)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u="sng" dirty="0" smtClean="0"/>
              <a:t>RICH1</a:t>
            </a:r>
            <a:r>
              <a:rPr lang="en-US" dirty="0" smtClean="0"/>
              <a:t>: 2.1mrad to 1.85mrad</a:t>
            </a:r>
          </a:p>
          <a:p>
            <a:pPr marL="285750" indent="-285750">
              <a:lnSpc>
                <a:spcPct val="150000"/>
              </a:lnSpc>
              <a:buClr>
                <a:srgbClr val="B20225"/>
              </a:buClr>
              <a:buFont typeface="Arial"/>
              <a:buChar char="•"/>
            </a:pPr>
            <a:r>
              <a:rPr lang="en-US" u="sng" dirty="0" smtClean="0"/>
              <a:t>RICH2</a:t>
            </a:r>
            <a:r>
              <a:rPr lang="en-US" dirty="0" smtClean="0"/>
              <a:t>: 0.73mrad to 0.72mrad</a:t>
            </a:r>
          </a:p>
        </p:txBody>
      </p:sp>
      <p:pic>
        <p:nvPicPr>
          <p:cNvPr id="11" name="Picture 10" descr="Screen Shot 2015-07-12 at 17.09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6" y="3625772"/>
            <a:ext cx="4250583" cy="3095682"/>
          </a:xfrm>
          <a:prstGeom prst="rect">
            <a:avLst/>
          </a:prstGeom>
        </p:spPr>
      </p:pic>
      <p:pic>
        <p:nvPicPr>
          <p:cNvPr id="13" name="Picture 12" descr="Screen Shot 2015-07-12 at 17.09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58" y="3636268"/>
            <a:ext cx="4197096" cy="30998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8725" y="3369300"/>
            <a:ext cx="27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before alignment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06164" y="3379018"/>
            <a:ext cx="27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RICH1 after alignment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866197" y="3612685"/>
            <a:ext cx="164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Chris Jones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90180" y="3633987"/>
            <a:ext cx="1647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Chris Jones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501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10461</TotalTime>
  <Words>769</Words>
  <Application>Microsoft Macintosh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RICH Mirror Alignment</vt:lpstr>
      <vt:lpstr>Misalignment</vt:lpstr>
      <vt:lpstr>Aligning mirrors to each other </vt:lpstr>
      <vt:lpstr>Alignment procedure</vt:lpstr>
      <vt:lpstr>Use of online framework </vt:lpstr>
      <vt:lpstr>Use of online framework </vt:lpstr>
      <vt:lpstr>New HLT Lines</vt:lpstr>
      <vt:lpstr>Current Status</vt:lpstr>
      <vt:lpstr>Current Status</vt:lpstr>
      <vt:lpstr>Summary</vt:lpstr>
      <vt:lpstr>PowerPoint Presentation</vt:lpstr>
      <vt:lpstr>Cherenkov angle resolution</vt:lpstr>
      <vt:lpstr>Magnification coefficients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406</cp:revision>
  <dcterms:created xsi:type="dcterms:W3CDTF">2013-12-05T15:25:25Z</dcterms:created>
  <dcterms:modified xsi:type="dcterms:W3CDTF">2015-07-13T16:06:45Z</dcterms:modified>
</cp:coreProperties>
</file>