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4" r:id="rId4"/>
    <p:sldId id="289" r:id="rId5"/>
    <p:sldId id="292" r:id="rId6"/>
    <p:sldId id="286" r:id="rId7"/>
    <p:sldId id="269" r:id="rId8"/>
    <p:sldId id="293" r:id="rId9"/>
    <p:sldId id="294" r:id="rId10"/>
    <p:sldId id="296" r:id="rId11"/>
    <p:sldId id="295" r:id="rId12"/>
    <p:sldId id="297" r:id="rId13"/>
    <p:sldId id="276" r:id="rId14"/>
    <p:sldId id="280" r:id="rId15"/>
    <p:sldId id="301" r:id="rId16"/>
    <p:sldId id="299" r:id="rId17"/>
    <p:sldId id="277" r:id="rId18"/>
    <p:sldId id="304" r:id="rId19"/>
    <p:sldId id="300" r:id="rId20"/>
    <p:sldId id="282" r:id="rId21"/>
    <p:sldId id="281" r:id="rId22"/>
    <p:sldId id="283" r:id="rId23"/>
    <p:sldId id="268" r:id="rId24"/>
    <p:sldId id="274" r:id="rId25"/>
    <p:sldId id="271" r:id="rId26"/>
    <p:sldId id="291" r:id="rId27"/>
    <p:sldId id="275" r:id="rId28"/>
    <p:sldId id="270" r:id="rId29"/>
    <p:sldId id="30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58" autoAdjust="0"/>
  </p:normalViewPr>
  <p:slideViewPr>
    <p:cSldViewPr snapToGrid="0" snapToObjects="1">
      <p:cViewPr>
        <p:scale>
          <a:sx n="125" d="100"/>
          <a:sy n="125" d="100"/>
        </p:scale>
        <p:origin x="-416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22/05/2016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22/05/2016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22/05/2016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22/05/2016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22/05/2016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22/05/2016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22/05/2016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22/05/2016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07/01/2016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- University of Bristol			   LHCb UK Liverpool	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RICH Mirror Alignment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resenting work by Anatoly, </a:t>
            </a:r>
            <a:r>
              <a:rPr lang="en-US" dirty="0" err="1" smtClean="0">
                <a:solidFill>
                  <a:schemeClr val="bg1"/>
                </a:solidFill>
              </a:rPr>
              <a:t>Antonis</a:t>
            </a:r>
            <a:r>
              <a:rPr lang="en-US" dirty="0" smtClean="0">
                <a:solidFill>
                  <a:schemeClr val="bg1"/>
                </a:solidFill>
              </a:rPr>
              <a:t>, Chris, </a:t>
            </a:r>
            <a:r>
              <a:rPr lang="en-US" u="sng" dirty="0" smtClean="0">
                <a:solidFill>
                  <a:schemeClr val="bg1"/>
                </a:solidFill>
              </a:rPr>
              <a:t>Claire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Roel</a:t>
            </a:r>
            <a:r>
              <a:rPr lang="en-US" dirty="0" smtClean="0">
                <a:solidFill>
                  <a:schemeClr val="bg1"/>
                </a:solidFill>
              </a:rPr>
              <a:t>, and many more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Alignment procedure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6541783" y="1668442"/>
            <a:ext cx="2280096" cy="1465209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Unambiguous photons </a:t>
            </a:r>
            <a:r>
              <a:rPr lang="en-US" sz="1600" dirty="0" smtClean="0">
                <a:solidFill>
                  <a:schemeClr val="tx1"/>
                </a:solidFill>
              </a:rPr>
              <a:t>will be reflected by the same mirror-pair no matter where along the track they were emitted.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5377" y="1237108"/>
            <a:ext cx="124893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13980" y="1059652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Fill histograms with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Δθ</a:t>
            </a:r>
            <a:r>
              <a:rPr lang="en-US" dirty="0" smtClean="0">
                <a:solidFill>
                  <a:schemeClr val="tx1"/>
                </a:solidFill>
              </a:rPr>
              <a:t> vs.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  of unambiguous photons for each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mirror-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pair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5" name="Picture 24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5981029" y="4574375"/>
            <a:ext cx="2670985" cy="1683342"/>
          </a:xfrm>
          <a:prstGeom prst="rect">
            <a:avLst/>
          </a:prstGeom>
        </p:spPr>
      </p:pic>
      <p:pic>
        <p:nvPicPr>
          <p:cNvPr id="30" name="Picture 29" descr="Screen Shot 2015-07-12 at 13.19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6" b="6784"/>
          <a:stretch/>
        </p:blipFill>
        <p:spPr>
          <a:xfrm>
            <a:off x="2869686" y="1226626"/>
            <a:ext cx="2351384" cy="201815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686661" y="1485874"/>
            <a:ext cx="10494" cy="39888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63201" y="1059652"/>
            <a:ext cx="3489354" cy="215796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High energy tracks + reconstruct under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pion-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hypothesis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33025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Determine misalignment on detector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377" y="5317966"/>
            <a:ext cx="1248937" cy="776724"/>
          </a:xfrm>
          <a:prstGeom prst="round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ew(</a:t>
            </a:r>
            <a:r>
              <a:rPr lang="en-US" dirty="0" err="1" smtClean="0">
                <a:solidFill>
                  <a:schemeClr val="tx1"/>
                </a:solidFill>
              </a:rPr>
              <a:t>er</a:t>
            </a:r>
            <a:r>
              <a:rPr lang="en-US" dirty="0" smtClean="0">
                <a:solidFill>
                  <a:schemeClr val="tx1"/>
                </a:solidFill>
              </a:rPr>
              <a:t>) database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2555" y="1873269"/>
            <a:ext cx="26142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5254500" y="5443943"/>
            <a:ext cx="28047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 flipH="1">
            <a:off x="6616014" y="3618173"/>
            <a:ext cx="1335049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H="1">
            <a:off x="1468278" y="5443943"/>
            <a:ext cx="280470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80793" y="1338481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15376" y="3493867"/>
            <a:ext cx="2209029" cy="73612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mirror moved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&gt; 0.1 </a:t>
            </a:r>
            <a:r>
              <a:rPr lang="en-US" dirty="0" err="1">
                <a:solidFill>
                  <a:schemeClr val="tx1"/>
                </a:solidFill>
              </a:rPr>
              <a:t>mrad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6200000">
            <a:off x="300926" y="4500843"/>
            <a:ext cx="1087971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15376" y="2171734"/>
            <a:ext cx="1248937" cy="776724"/>
          </a:xfrm>
          <a:prstGeom prst="round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database</a:t>
            </a: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572208" y="2948023"/>
            <a:ext cx="545409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53814" y="2290018"/>
            <a:ext cx="288404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763201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Calculate mirror misalignments for each individual mirror +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Update database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7" name="Picture 36" descr="Screen Shot 2015-12-21 at 14.55.4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r="67897"/>
          <a:stretch/>
        </p:blipFill>
        <p:spPr>
          <a:xfrm>
            <a:off x="1863135" y="5671481"/>
            <a:ext cx="1651345" cy="846417"/>
          </a:xfrm>
          <a:prstGeom prst="rect">
            <a:avLst/>
          </a:prstGeom>
        </p:spPr>
      </p:pic>
      <p:pic>
        <p:nvPicPr>
          <p:cNvPr id="38" name="Picture 37" descr="Screen Shot 2015-12-21 at 14.55.4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0" r="2930"/>
          <a:stretch/>
        </p:blipFill>
        <p:spPr>
          <a:xfrm>
            <a:off x="3583810" y="5650320"/>
            <a:ext cx="1584785" cy="8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7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Alignment procedure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6541783" y="1668442"/>
            <a:ext cx="2280096" cy="1465209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Unambiguous photons </a:t>
            </a:r>
            <a:r>
              <a:rPr lang="en-US" sz="1600" dirty="0" smtClean="0">
                <a:solidFill>
                  <a:schemeClr val="tx1"/>
                </a:solidFill>
              </a:rPr>
              <a:t>will be reflected by the same mirror-pair no matter where along the track they were emitted.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5377" y="1237108"/>
            <a:ext cx="124893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13980" y="1059652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Fill histograms with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Δθ</a:t>
            </a:r>
            <a:r>
              <a:rPr lang="en-US" dirty="0" smtClean="0">
                <a:solidFill>
                  <a:schemeClr val="tx1"/>
                </a:solidFill>
              </a:rPr>
              <a:t> vs.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  of unambiguous photons for each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mirror-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pair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5" name="Picture 24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5981029" y="4574375"/>
            <a:ext cx="2670985" cy="1683342"/>
          </a:xfrm>
          <a:prstGeom prst="rect">
            <a:avLst/>
          </a:prstGeom>
        </p:spPr>
      </p:pic>
      <p:pic>
        <p:nvPicPr>
          <p:cNvPr id="30" name="Picture 29" descr="Screen Shot 2015-07-12 at 13.19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6" b="6784"/>
          <a:stretch/>
        </p:blipFill>
        <p:spPr>
          <a:xfrm>
            <a:off x="2869686" y="1226626"/>
            <a:ext cx="2351384" cy="201815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686661" y="1485874"/>
            <a:ext cx="10494" cy="39888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63201" y="1059652"/>
            <a:ext cx="3489354" cy="215796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High energy tracks + reconstruct under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pion-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hypothesis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33025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Determine misalignment on detector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377" y="5317966"/>
            <a:ext cx="1248937" cy="776724"/>
          </a:xfrm>
          <a:prstGeom prst="round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ew(</a:t>
            </a:r>
            <a:r>
              <a:rPr lang="en-US" dirty="0" err="1" smtClean="0">
                <a:solidFill>
                  <a:schemeClr val="tx1"/>
                </a:solidFill>
              </a:rPr>
              <a:t>er</a:t>
            </a:r>
            <a:r>
              <a:rPr lang="en-US" dirty="0" smtClean="0">
                <a:solidFill>
                  <a:schemeClr val="tx1"/>
                </a:solidFill>
              </a:rPr>
              <a:t>) database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2555" y="1873269"/>
            <a:ext cx="26142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5254500" y="5443943"/>
            <a:ext cx="28047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 flipH="1">
            <a:off x="6616014" y="3618173"/>
            <a:ext cx="1335049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H="1">
            <a:off x="1468278" y="5443943"/>
            <a:ext cx="280470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80793" y="1338481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15376" y="3493867"/>
            <a:ext cx="2209029" cy="73612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b="1" dirty="0" smtClean="0">
                <a:solidFill>
                  <a:schemeClr val="tx1"/>
                </a:solidFill>
              </a:rPr>
              <a:t>! </a:t>
            </a:r>
            <a:r>
              <a:rPr lang="en-US" b="1" dirty="0" smtClean="0">
                <a:solidFill>
                  <a:schemeClr val="tx1"/>
                </a:solidFill>
                <a:sym typeface="Wingdings"/>
              </a:rPr>
              <a:t> Alignment converged!!!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6200000">
            <a:off x="300926" y="4500843"/>
            <a:ext cx="1087971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15376" y="2171734"/>
            <a:ext cx="1248937" cy="776724"/>
          </a:xfrm>
          <a:prstGeom prst="round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database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1453814" y="2290018"/>
            <a:ext cx="288404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creen Shot 2015-12-21 at 14.55.4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r="67897"/>
          <a:stretch/>
        </p:blipFill>
        <p:spPr>
          <a:xfrm>
            <a:off x="1863135" y="5671481"/>
            <a:ext cx="1651345" cy="846417"/>
          </a:xfrm>
          <a:prstGeom prst="rect">
            <a:avLst/>
          </a:prstGeom>
        </p:spPr>
      </p:pic>
      <p:pic>
        <p:nvPicPr>
          <p:cNvPr id="29" name="Picture 28" descr="Screen Shot 2015-12-21 at 14.55.4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0" r="2930"/>
          <a:stretch/>
        </p:blipFill>
        <p:spPr>
          <a:xfrm>
            <a:off x="3583810" y="5650320"/>
            <a:ext cx="1584785" cy="846417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1763201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Calculate mirror misalignments for each individual mirror +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Update database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1784372"/>
            <a:ext cx="836414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E0032"/>
              </a:buClr>
              <a:buSzPct val="120000"/>
            </a:pPr>
            <a:r>
              <a:rPr lang="en-US" sz="5400" b="1" dirty="0">
                <a:solidFill>
                  <a:schemeClr val="bg1"/>
                </a:solidFill>
              </a:rPr>
              <a:t>RICH mirror alignment implementation in Run II</a:t>
            </a:r>
          </a:p>
        </p:txBody>
      </p:sp>
    </p:spTree>
    <p:extLst>
      <p:ext uri="{BB962C8B-B14F-4D97-AF65-F5344CB8AC3E}">
        <p14:creationId xmlns:p14="http://schemas.microsoft.com/office/powerpoint/2010/main" val="323040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 and Run II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924" y="776731"/>
            <a:ext cx="7976402" cy="583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u="sng" dirty="0" smtClean="0"/>
              <a:t>Run I:</a:t>
            </a:r>
            <a:endParaRPr lang="en-US" sz="2400" dirty="0" smtClean="0"/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 smtClean="0"/>
              <a:t>Offline, after data taking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/>
              <a:t>with </a:t>
            </a:r>
            <a:r>
              <a:rPr lang="en-US" sz="2400" dirty="0" smtClean="0"/>
              <a:t>Ganga for the Brunel reconstruction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 smtClean="0"/>
              <a:t>Alignment applied at the end-of-year reprocessing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b="1" u="sng" dirty="0" smtClean="0"/>
              <a:t>Run II:</a:t>
            </a:r>
            <a:endParaRPr lang="en-US" sz="2400" b="1" u="sng" dirty="0"/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b="1" dirty="0" smtClean="0"/>
              <a:t>Online: </a:t>
            </a:r>
            <a:r>
              <a:rPr lang="en-US" sz="2400" dirty="0" smtClean="0"/>
              <a:t>after HLT1 and before HLT2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 smtClean="0"/>
              <a:t>Alignment run</a:t>
            </a:r>
            <a:r>
              <a:rPr lang="en-US" sz="2400" b="1" dirty="0" smtClean="0"/>
              <a:t> for each Fill </a:t>
            </a:r>
            <a:r>
              <a:rPr lang="en-US" sz="2400" dirty="0" smtClean="0"/>
              <a:t>(monitoring mode)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b="1" dirty="0"/>
              <a:t>HLT1 lines </a:t>
            </a:r>
            <a:r>
              <a:rPr lang="en-US" sz="2400" dirty="0"/>
              <a:t>for </a:t>
            </a:r>
            <a:r>
              <a:rPr lang="en-US" sz="2400" dirty="0" smtClean="0"/>
              <a:t>alignment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b="1" dirty="0"/>
              <a:t>HLT farm </a:t>
            </a:r>
            <a:r>
              <a:rPr lang="en-US" sz="2400" dirty="0"/>
              <a:t>(~</a:t>
            </a:r>
            <a:r>
              <a:rPr lang="en-US" sz="2400" dirty="0" smtClean="0"/>
              <a:t>1700 nodes)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400" dirty="0" smtClean="0"/>
              <a:t>Steered by the online </a:t>
            </a:r>
            <a:r>
              <a:rPr lang="en-US" sz="2400" b="1" dirty="0" smtClean="0"/>
              <a:t>Finite State Machine (FSM)</a:t>
            </a:r>
          </a:p>
          <a:p>
            <a:pPr>
              <a:lnSpc>
                <a:spcPct val="130000"/>
              </a:lnSpc>
              <a:buClr>
                <a:srgbClr val="B20225"/>
              </a:buClr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4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7-12 at 15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63" y="3259827"/>
            <a:ext cx="5974665" cy="3295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HLT farm for Run II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425879" y="5442745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Beat </a:t>
            </a:r>
            <a:r>
              <a:rPr lang="en-US" sz="1400" i="1" dirty="0" err="1" smtClean="0"/>
              <a:t>Jost</a:t>
            </a:r>
            <a:endParaRPr lang="en-US" sz="1400" i="1" dirty="0"/>
          </a:p>
        </p:txBody>
      </p:sp>
      <p:sp>
        <p:nvSpPr>
          <p:cNvPr id="3" name="Rectangle 2"/>
          <p:cNvSpPr/>
          <p:nvPr/>
        </p:nvSpPr>
        <p:spPr>
          <a:xfrm>
            <a:off x="3365203" y="4963307"/>
            <a:ext cx="5680801" cy="1560513"/>
          </a:xfrm>
          <a:prstGeom prst="rect">
            <a:avLst/>
          </a:prstGeom>
          <a:solidFill>
            <a:srgbClr val="FE0032">
              <a:alpha val="45000"/>
            </a:srgbClr>
          </a:solidFill>
          <a:ln w="190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5039" y="6065415"/>
            <a:ext cx="175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20225"/>
                </a:solidFill>
              </a:rPr>
              <a:t>HLT farm</a:t>
            </a:r>
            <a:endParaRPr lang="en-US" sz="2400" b="1" dirty="0">
              <a:solidFill>
                <a:srgbClr val="B2022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63" y="934758"/>
            <a:ext cx="8847510" cy="466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GB" sz="2400" b="1" dirty="0" smtClean="0"/>
              <a:t>HLT </a:t>
            </a:r>
            <a:r>
              <a:rPr lang="en-GB" sz="2400" b="1" dirty="0"/>
              <a:t>farm </a:t>
            </a:r>
            <a:r>
              <a:rPr lang="en-GB" sz="2400" b="1" dirty="0" smtClean="0"/>
              <a:t>nodes </a:t>
            </a:r>
            <a:r>
              <a:rPr lang="en-GB" sz="2000" b="1" dirty="0" smtClean="0"/>
              <a:t>(</a:t>
            </a:r>
            <a:r>
              <a:rPr lang="en-GB" sz="2000" dirty="0" smtClean="0"/>
              <a:t>Analysers</a:t>
            </a:r>
            <a:r>
              <a:rPr lang="en-GB" sz="2000" b="1" dirty="0" smtClean="0"/>
              <a:t>)</a:t>
            </a:r>
          </a:p>
          <a:p>
            <a:pPr marL="800100" lvl="1" indent="-34290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Reconstruct data from HLT1 lines</a:t>
            </a:r>
          </a:p>
          <a:p>
            <a:pPr marL="742950" lvl="1" indent="-2857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Make the histograms</a:t>
            </a:r>
            <a:br>
              <a:rPr lang="en-GB" sz="2000" dirty="0" smtClean="0"/>
            </a:br>
            <a:endParaRPr lang="en-GB" sz="2000" dirty="0" smtClean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GB" sz="2400" b="1" dirty="0" smtClean="0"/>
              <a:t>Central node </a:t>
            </a:r>
            <a:r>
              <a:rPr lang="en-GB" sz="2000" dirty="0" smtClean="0"/>
              <a:t>(Iterator)</a:t>
            </a:r>
          </a:p>
          <a:p>
            <a:pPr marL="742950" lvl="1" indent="-2857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Receives histograms from Analysers</a:t>
            </a:r>
          </a:p>
          <a:p>
            <a:pPr marL="742950" lvl="1" indent="-2857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Determines misalignment on detector plane</a:t>
            </a:r>
          </a:p>
          <a:p>
            <a:pPr marL="742950" lvl="1" indent="-2857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Determines misalignment of each</a:t>
            </a:r>
            <a:br>
              <a:rPr lang="en-GB" sz="2000" dirty="0" smtClean="0"/>
            </a:br>
            <a:r>
              <a:rPr lang="en-GB" sz="2000" dirty="0" smtClean="0"/>
              <a:t>individual mirror</a:t>
            </a:r>
          </a:p>
          <a:p>
            <a:pPr marL="742950" lvl="1" indent="-2857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Makes new database + decides weather</a:t>
            </a:r>
            <a:br>
              <a:rPr lang="en-GB" sz="2000" dirty="0" smtClean="0"/>
            </a:br>
            <a:r>
              <a:rPr lang="en-GB" sz="2000" dirty="0" smtClean="0"/>
              <a:t>or not to continue</a:t>
            </a:r>
            <a:endParaRPr lang="en-GB" sz="2000" dirty="0"/>
          </a:p>
          <a:p>
            <a:pPr lvl="1">
              <a:lnSpc>
                <a:spcPct val="120000"/>
              </a:lnSpc>
              <a:buClr>
                <a:srgbClr val="B20225"/>
              </a:buClr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67521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/>
          <p:nvPr/>
        </p:nvCxnSpPr>
        <p:spPr>
          <a:xfrm>
            <a:off x="3454400" y="4518210"/>
            <a:ext cx="1016000" cy="322789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460240" y="3329812"/>
            <a:ext cx="1016000" cy="322789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60240" y="2253418"/>
            <a:ext cx="1016000" cy="322789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44240" y="2263849"/>
            <a:ext cx="1016000" cy="322789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950" y="1007642"/>
            <a:ext cx="577240" cy="377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70297" y="1521963"/>
            <a:ext cx="1624143" cy="923330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 up Brunel reconstruction options.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109" y="1021096"/>
            <a:ext cx="2014239" cy="163121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default database and place where analyzers will pick it up, etc.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375767" y="2815157"/>
            <a:ext cx="1618674" cy="923330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 events and fill histograms.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269" y="2771074"/>
            <a:ext cx="2019264" cy="29546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irror misalignments + new database.</a:t>
            </a:r>
          </a:p>
          <a:p>
            <a:endParaRPr lang="en-US" sz="600" dirty="0" smtClean="0"/>
          </a:p>
          <a:p>
            <a:r>
              <a:rPr lang="en-US" sz="2000" u="sng" dirty="0" smtClean="0"/>
              <a:t>In case of continue: </a:t>
            </a:r>
            <a:r>
              <a:rPr lang="en-US" sz="2000" dirty="0" smtClean="0"/>
              <a:t>place new database where the analyzers will pick it up.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37348" y="2044491"/>
            <a:ext cx="1306892" cy="37197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2152533" y="4248402"/>
            <a:ext cx="1291707" cy="74570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21426" y="2014011"/>
            <a:ext cx="1848871" cy="0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06720" y="3080779"/>
            <a:ext cx="1869047" cy="95634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521426" y="5354320"/>
            <a:ext cx="1848872" cy="7838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75767" y="4971038"/>
            <a:ext cx="1618674" cy="923330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 events and fill histograms.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444240" y="1238058"/>
            <a:ext cx="10160" cy="4194645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60240" y="1238058"/>
            <a:ext cx="15360" cy="4194645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96560" y="1238058"/>
            <a:ext cx="10160" cy="4194645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83280" y="1729531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44240" y="1465371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50080" y="1465371"/>
            <a:ext cx="1044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4881" y="1248218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configure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453440" y="1729531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0" y="1248218"/>
            <a:ext cx="1384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configure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1573" y="1600894"/>
            <a:ext cx="1384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CONFIGURING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6795" y="1616140"/>
            <a:ext cx="1384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CONFIGURING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3373120" y="2196891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689352" y="2081688"/>
            <a:ext cx="78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>
            <a:off x="3373120" y="2863033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34080" y="2598873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37281" y="2432520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start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47174" y="2742225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RUNNING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 flipH="1">
            <a:off x="5453440" y="3261786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flipH="1">
            <a:off x="5521426" y="3176413"/>
            <a:ext cx="117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PAUSED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 flipH="1">
            <a:off x="5446454" y="2837934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75600" y="2579199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765041" y="2433845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start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5518940" y="2732065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RUNNING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 flipH="1">
            <a:off x="5438774" y="3896441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437440" y="3647866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4665921" y="3482192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stop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491600" y="3749233"/>
            <a:ext cx="117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5443447" y="2188680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96561" y="2076259"/>
            <a:ext cx="78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383280" y="4084906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3444240" y="3820746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99574" y="3964098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PAUSED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535680" y="3661629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pause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383280" y="4443780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457334" y="4322972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RUNNING</a:t>
            </a:r>
            <a:endParaRPr lang="en-US" sz="1600" dirty="0"/>
          </a:p>
        </p:txBody>
      </p:sp>
      <p:sp>
        <p:nvSpPr>
          <p:cNvPr id="71" name="Oval 70"/>
          <p:cNvSpPr/>
          <p:nvPr/>
        </p:nvSpPr>
        <p:spPr>
          <a:xfrm flipH="1">
            <a:off x="5446454" y="5102455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85760" y="4843720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flipH="1">
            <a:off x="4775201" y="4698366"/>
            <a:ext cx="59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start</a:t>
            </a:r>
            <a:endParaRPr lang="en-US" sz="1600" i="1" dirty="0">
              <a:solidFill>
                <a:srgbClr val="0000FF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3332480" y="5402223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342640" y="5473343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358640" y="5402223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368800" y="5473343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374640" y="5400774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84800" y="5471894"/>
            <a:ext cx="223520" cy="783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444240" y="5521246"/>
            <a:ext cx="10160" cy="1204674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 flipH="1">
            <a:off x="5438774" y="5786538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437440" y="5537963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383280" y="5975003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44240" y="5710843"/>
            <a:ext cx="1016000" cy="322789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599574" y="5854195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PAUSED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35680" y="5551726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pause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383280" y="6333877"/>
            <a:ext cx="121920" cy="132080"/>
          </a:xfrm>
          <a:prstGeom prst="ellipse">
            <a:avLst/>
          </a:prstGeom>
          <a:solidFill>
            <a:schemeClr val="tx1"/>
          </a:solidFill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711334" y="6213069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4450080" y="5523260"/>
            <a:ext cx="20320" cy="1202660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5456614" y="5503096"/>
            <a:ext cx="39946" cy="1222824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flipH="1">
            <a:off x="5490946" y="5666646"/>
            <a:ext cx="117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READY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 flipH="1">
            <a:off x="5517537" y="4986120"/>
            <a:ext cx="10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RUNNING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 flipH="1">
            <a:off x="4684454" y="5370294"/>
            <a:ext cx="9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FF"/>
                </a:solidFill>
              </a:rPr>
              <a:t>stop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38294" y="5856993"/>
            <a:ext cx="2014239" cy="70788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Alignment converged!</a:t>
            </a:r>
            <a:endParaRPr lang="en-US" sz="20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2142373" y="6192749"/>
            <a:ext cx="1291707" cy="74570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36" idx="3"/>
          </p:cNvCxnSpPr>
          <p:nvPr/>
        </p:nvCxnSpPr>
        <p:spPr>
          <a:xfrm>
            <a:off x="3442854" y="1865945"/>
            <a:ext cx="0" cy="324000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505334" y="1868276"/>
            <a:ext cx="0" cy="324000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454400" y="4216988"/>
            <a:ext cx="0" cy="215997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505334" y="2970015"/>
            <a:ext cx="0" cy="287999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444240" y="6107720"/>
            <a:ext cx="0" cy="215997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496560" y="5234535"/>
            <a:ext cx="0" cy="179997"/>
          </a:xfrm>
          <a:prstGeom prst="line">
            <a:avLst/>
          </a:prstGeom>
          <a:ln w="3810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82240" y="8839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Iterator</a:t>
            </a:r>
            <a:endParaRPr 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334000" y="883920"/>
            <a:ext cx="155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Analyzer(s)</a:t>
            </a:r>
            <a:endParaRPr lang="en-US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860800" y="894080"/>
            <a:ext cx="175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33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Performance in Run II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RICH2</a:t>
            </a:r>
            <a:endParaRPr lang="en-US" baseline="-25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528225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Screen Shot 2015-12-31 at 12.06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r="-1" b="782"/>
          <a:stretch/>
        </p:blipFill>
        <p:spPr>
          <a:xfrm>
            <a:off x="160308" y="1136959"/>
            <a:ext cx="7638355" cy="5561233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111308" y="938437"/>
            <a:ext cx="8211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RICH2 Cherenkov Resolution Stability :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8698" y="1931314"/>
            <a:ext cx="1931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Run I: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Δθ</a:t>
            </a:r>
            <a:r>
              <a:rPr lang="en-US" sz="2000" dirty="0" smtClean="0"/>
              <a:t>&gt; ~ 0.67</a:t>
            </a:r>
            <a:br>
              <a:rPr lang="en-US" sz="2000" dirty="0" smtClean="0"/>
            </a:br>
            <a:r>
              <a:rPr lang="en-US" sz="2000" dirty="0" smtClean="0"/>
              <a:t>              </a:t>
            </a:r>
            <a:r>
              <a:rPr lang="en-US" sz="2000" dirty="0" err="1" smtClean="0"/>
              <a:t>mrad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r>
              <a:rPr lang="en-US" sz="2000" b="1" dirty="0" smtClean="0"/>
              <a:t>Run II average:</a:t>
            </a:r>
            <a:br>
              <a:rPr lang="en-US" sz="2000" b="1" dirty="0" smtClean="0"/>
            </a:br>
            <a:r>
              <a:rPr lang="en-US" sz="2000" b="1" dirty="0"/>
              <a:t>&lt;</a:t>
            </a:r>
            <a:r>
              <a:rPr lang="en-US" sz="2000" b="1" dirty="0" err="1"/>
              <a:t>σ</a:t>
            </a:r>
            <a:r>
              <a:rPr lang="en-US" sz="2000" b="1" baseline="-25000" dirty="0" err="1"/>
              <a:t>Δθ</a:t>
            </a:r>
            <a:r>
              <a:rPr lang="en-US" sz="2000" b="1" dirty="0"/>
              <a:t>&gt; ~ </a:t>
            </a:r>
            <a:r>
              <a:rPr lang="en-US" sz="2000" b="1" dirty="0" smtClean="0"/>
              <a:t>0.67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             </a:t>
            </a:r>
            <a:r>
              <a:rPr lang="en-US" sz="2000" b="1" dirty="0" err="1"/>
              <a:t>mrad</a:t>
            </a:r>
            <a:r>
              <a:rPr lang="en-US" sz="2000" b="1" dirty="0"/>
              <a:t> </a:t>
            </a:r>
          </a:p>
          <a:p>
            <a:endParaRPr lang="en-US" sz="2000" dirty="0"/>
          </a:p>
        </p:txBody>
      </p:sp>
      <p:sp>
        <p:nvSpPr>
          <p:cNvPr id="8" name="Left Bracket 7"/>
          <p:cNvSpPr/>
          <p:nvPr/>
        </p:nvSpPr>
        <p:spPr>
          <a:xfrm rot="16200000">
            <a:off x="2321561" y="4993639"/>
            <a:ext cx="281727" cy="2532591"/>
          </a:xfrm>
          <a:prstGeom prst="leftBracket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02080" y="6339840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Early measurements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6597459" y="5713018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Chris Jones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7936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RICH1</a:t>
            </a:r>
            <a:endParaRPr lang="en-US" baseline="-25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528225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308" y="938437"/>
            <a:ext cx="8211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RICH1 </a:t>
            </a:r>
            <a:r>
              <a:rPr lang="en-US" sz="2400" b="1" dirty="0"/>
              <a:t>Cherenkov Resolution Stability : 2015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6597459" y="5713018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Chris Jones</a:t>
            </a:r>
            <a:endParaRPr lang="en-US" sz="1400" i="1" dirty="0"/>
          </a:p>
        </p:txBody>
      </p:sp>
      <p:pic>
        <p:nvPicPr>
          <p:cNvPr id="12" name="Picture 11" descr="Screen Shot 2016-01-06 at 11.03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" y="1381760"/>
            <a:ext cx="7807380" cy="4841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8698" y="1931314"/>
            <a:ext cx="1931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Run I: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Δθ</a:t>
            </a:r>
            <a:r>
              <a:rPr lang="en-US" sz="2000" dirty="0" smtClean="0"/>
              <a:t>&gt; ~ 1.62</a:t>
            </a:r>
            <a:br>
              <a:rPr lang="en-US" sz="2000" dirty="0" smtClean="0"/>
            </a:br>
            <a:r>
              <a:rPr lang="en-US" sz="2000" dirty="0" smtClean="0"/>
              <a:t>              </a:t>
            </a:r>
            <a:r>
              <a:rPr lang="en-US" sz="2000" dirty="0" err="1" smtClean="0"/>
              <a:t>mrad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r>
              <a:rPr lang="en-US" sz="2000" b="1" dirty="0" smtClean="0"/>
              <a:t>Run II average:</a:t>
            </a:r>
            <a:br>
              <a:rPr lang="en-US" sz="2000" b="1" dirty="0" smtClean="0"/>
            </a:br>
            <a:r>
              <a:rPr lang="en-US" sz="2000" b="1" dirty="0"/>
              <a:t>&lt;</a:t>
            </a:r>
            <a:r>
              <a:rPr lang="en-US" sz="2000" b="1" dirty="0" err="1"/>
              <a:t>σ</a:t>
            </a:r>
            <a:r>
              <a:rPr lang="en-US" sz="2000" b="1" baseline="-25000" dirty="0" err="1"/>
              <a:t>Δθ</a:t>
            </a:r>
            <a:r>
              <a:rPr lang="en-US" sz="2000" b="1" dirty="0"/>
              <a:t>&gt; ~ 1</a:t>
            </a:r>
            <a:r>
              <a:rPr lang="en-US" sz="2000" b="1" dirty="0" smtClean="0"/>
              <a:t>.65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             </a:t>
            </a:r>
            <a:r>
              <a:rPr lang="en-US" sz="2000" b="1" dirty="0" err="1"/>
              <a:t>mrad</a:t>
            </a:r>
            <a:r>
              <a:rPr lang="en-US" sz="2000" b="1" dirty="0"/>
              <a:t> 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1309" y="5924247"/>
            <a:ext cx="550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0032"/>
                </a:solidFill>
              </a:rPr>
              <a:t>Small but clear differences between magnet up and magnet down!</a:t>
            </a:r>
            <a:endParaRPr lang="en-US" sz="2000" b="1" dirty="0">
              <a:solidFill>
                <a:srgbClr val="FE003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744720" y="1564640"/>
            <a:ext cx="40640" cy="408432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532880" y="1564640"/>
            <a:ext cx="40640" cy="408432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80080" y="48583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Magnet 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6960" y="48638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Magnet up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65040" y="4765040"/>
            <a:ext cx="54864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84240" y="4754880"/>
            <a:ext cx="54864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96080" y="4765040"/>
            <a:ext cx="54864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6694895" y="5276138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Chris Jones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9366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Performance</a:t>
            </a:r>
            <a:endParaRPr lang="en-US" baseline="-25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528225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 descr="Screen Shot 2016-01-03 at 11.56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"/>
          <a:stretch/>
        </p:blipFill>
        <p:spPr>
          <a:xfrm>
            <a:off x="81279" y="1056639"/>
            <a:ext cx="8006561" cy="5512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400000">
            <a:off x="6611799" y="1696149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Sneha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Malde</a:t>
            </a:r>
            <a:endParaRPr lang="en-US" sz="1400" i="1" dirty="0"/>
          </a:p>
        </p:txBody>
      </p:sp>
      <p:sp>
        <p:nvSpPr>
          <p:cNvPr id="14" name="Rectangle 13"/>
          <p:cNvSpPr/>
          <p:nvPr/>
        </p:nvSpPr>
        <p:spPr>
          <a:xfrm>
            <a:off x="914400" y="1442720"/>
            <a:ext cx="1808480" cy="741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48126" y="1770882"/>
            <a:ext cx="144000" cy="1440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8126" y="2138478"/>
            <a:ext cx="144000" cy="144000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6173" y="1782802"/>
            <a:ext cx="143999" cy="1440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56219" y="2138478"/>
            <a:ext cx="143999" cy="14400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99920" y="1650722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LL (K – π) &gt;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9760" y="1999734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LL (K – π) &gt; 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6640" y="1361440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Run I: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348480" y="136144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Run II: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8981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9588" y="1471499"/>
            <a:ext cx="7535601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RICH mirror alignment strategy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RICH mirror alignment implementation in Run II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Performance in Run II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RICH maintenance and operation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Maintenance and operation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6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Calibrations</a:t>
            </a:r>
            <a:endParaRPr lang="en-US" baseline="-25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47" y="907252"/>
            <a:ext cx="544704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Online calibrations at the end of each run.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u="sng" dirty="0" smtClean="0"/>
              <a:t>Refractive </a:t>
            </a:r>
            <a:r>
              <a:rPr lang="en-US" sz="2000" b="1" u="sng" dirty="0"/>
              <a:t>Index </a:t>
            </a:r>
            <a:r>
              <a:rPr lang="en-US" sz="2000" b="1" u="sng" dirty="0" smtClean="0"/>
              <a:t>Calibration:</a:t>
            </a:r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Hardware </a:t>
            </a:r>
            <a:r>
              <a:rPr lang="en-US" sz="2000" dirty="0"/>
              <a:t>sensors monitor </a:t>
            </a:r>
            <a:r>
              <a:rPr lang="en-US" sz="2000" dirty="0" smtClean="0"/>
              <a:t>pressure and temperature.</a:t>
            </a:r>
            <a:endParaRPr lang="en-US" sz="2000" dirty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Limited precision and does </a:t>
            </a:r>
            <a:r>
              <a:rPr lang="en-US" sz="2000" dirty="0"/>
              <a:t>not account for gas mixture changes.</a:t>
            </a:r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Simple </a:t>
            </a:r>
            <a:r>
              <a:rPr lang="en-US" sz="2000" dirty="0"/>
              <a:t>fit to reconstructed-expected Cherenkov </a:t>
            </a:r>
            <a:r>
              <a:rPr lang="en-US" sz="2000" dirty="0" smtClean="0"/>
              <a:t>angle </a:t>
            </a:r>
            <a:r>
              <a:rPr lang="en-US" sz="2000" dirty="0"/>
              <a:t>yields </a:t>
            </a:r>
            <a:r>
              <a:rPr lang="en-US" sz="2000" dirty="0" smtClean="0"/>
              <a:t>(n</a:t>
            </a:r>
            <a:r>
              <a:rPr lang="en-US" sz="2000" dirty="0"/>
              <a:t>-</a:t>
            </a:r>
            <a:r>
              <a:rPr lang="en-US" sz="2000" dirty="0" smtClean="0"/>
              <a:t>1) </a:t>
            </a:r>
            <a:r>
              <a:rPr lang="en-US" sz="2000" dirty="0"/>
              <a:t>scale factor. 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u="sng" dirty="0"/>
              <a:t>HPD images </a:t>
            </a:r>
            <a:r>
              <a:rPr lang="en-US" sz="2000" b="1" u="sng" dirty="0" smtClean="0"/>
              <a:t>calibration:</a:t>
            </a:r>
            <a:endParaRPr lang="en-US" sz="2000" b="1" u="sng" dirty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Image </a:t>
            </a:r>
            <a:r>
              <a:rPr lang="en-US" sz="2000" dirty="0"/>
              <a:t>fit </a:t>
            </a:r>
            <a:r>
              <a:rPr lang="en-US" sz="2000" dirty="0" smtClean="0"/>
              <a:t>performed </a:t>
            </a:r>
            <a:r>
              <a:rPr lang="en-US" sz="2000" dirty="0"/>
              <a:t>for each </a:t>
            </a:r>
            <a:r>
              <a:rPr lang="en-US" sz="2000" dirty="0" smtClean="0"/>
              <a:t>HPD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br>
              <a:rPr lang="en-US" sz="2000" dirty="0" smtClean="0"/>
            </a:br>
            <a:r>
              <a:rPr lang="en-US" sz="2000" dirty="0" smtClean="0"/>
              <a:t>used </a:t>
            </a:r>
            <a:r>
              <a:rPr lang="en-US" sz="2000" dirty="0"/>
              <a:t>to provide </a:t>
            </a:r>
            <a:r>
              <a:rPr lang="en-US" sz="2000" dirty="0" smtClean="0"/>
              <a:t>calibration </a:t>
            </a:r>
            <a:r>
              <a:rPr lang="en-US" sz="2000" dirty="0"/>
              <a:t>for </a:t>
            </a:r>
            <a:r>
              <a:rPr lang="en-US" sz="2000" dirty="0" smtClean="0"/>
              <a:t>anode</a:t>
            </a:r>
            <a:br>
              <a:rPr lang="en-US" sz="2000" dirty="0" smtClean="0"/>
            </a:br>
            <a:r>
              <a:rPr lang="en-US" sz="2000" dirty="0" smtClean="0"/>
              <a:t>element.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 descr="Screen Shot 2015-12-20 at 13.4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89" y="4441321"/>
            <a:ext cx="4736411" cy="2197656"/>
          </a:xfrm>
          <a:prstGeom prst="rect">
            <a:avLst/>
          </a:prstGeom>
        </p:spPr>
      </p:pic>
      <p:pic>
        <p:nvPicPr>
          <p:cNvPr id="5" name="Picture 4" descr="Screen Shot 2015-12-16 at 16.3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7" y="1013495"/>
            <a:ext cx="3541677" cy="2628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8960" y="4287135"/>
            <a:ext cx="154432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Sobel</a:t>
            </a:r>
            <a:r>
              <a:rPr lang="en-US" sz="2000" b="1" dirty="0" smtClean="0"/>
              <a:t> Filter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35520" y="1391920"/>
            <a:ext cx="30480" cy="195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6-01-05 at 20.0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7" y="1013495"/>
            <a:ext cx="3570042" cy="27127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650480" y="1615440"/>
            <a:ext cx="40640" cy="1838960"/>
          </a:xfrm>
          <a:prstGeom prst="straightConnector1">
            <a:avLst/>
          </a:prstGeom>
          <a:ln>
            <a:solidFill>
              <a:srgbClr val="B2022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6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and Operation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52480" y="847409"/>
            <a:ext cx="3977700" cy="593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Aerogel in RICH1 removed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 smtClean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~</a:t>
            </a:r>
            <a:r>
              <a:rPr lang="en-US" sz="2000" dirty="0"/>
              <a:t>50% </a:t>
            </a:r>
            <a:r>
              <a:rPr lang="en-US" sz="2000" dirty="0" smtClean="0"/>
              <a:t>of HPDs </a:t>
            </a:r>
            <a:r>
              <a:rPr lang="en-US" sz="2000" dirty="0"/>
              <a:t>in </a:t>
            </a:r>
            <a:r>
              <a:rPr lang="en-US" sz="2000" dirty="0" smtClean="0"/>
              <a:t>RICH1 </a:t>
            </a:r>
            <a:r>
              <a:rPr lang="en-US" sz="2000" dirty="0"/>
              <a:t>replaced and many in </a:t>
            </a:r>
            <a:r>
              <a:rPr lang="en-US" sz="2000" dirty="0" smtClean="0"/>
              <a:t>RICH2 </a:t>
            </a:r>
            <a:r>
              <a:rPr lang="en-US" sz="2000" dirty="0" smtClean="0">
                <a:sym typeface="Wingdings"/>
              </a:rPr>
              <a:t></a:t>
            </a:r>
            <a:r>
              <a:rPr lang="en-US" sz="2000" dirty="0" smtClean="0"/>
              <a:t> </a:t>
            </a:r>
            <a:r>
              <a:rPr lang="en-US" sz="2000" dirty="0"/>
              <a:t>quite new </a:t>
            </a:r>
            <a:r>
              <a:rPr lang="en-US" sz="2000" dirty="0" smtClean="0"/>
              <a:t>detector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 smtClean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/>
              <a:t>G</a:t>
            </a:r>
            <a:r>
              <a:rPr lang="en-US" sz="2000" dirty="0" smtClean="0"/>
              <a:t>as </a:t>
            </a:r>
            <a:r>
              <a:rPr lang="en-US" sz="2000" dirty="0"/>
              <a:t>leak in </a:t>
            </a:r>
            <a:r>
              <a:rPr lang="en-US" sz="2000" dirty="0" smtClean="0"/>
              <a:t>RICH1: </a:t>
            </a:r>
            <a:r>
              <a:rPr lang="en-US" sz="2000" dirty="0"/>
              <a:t>not found </a:t>
            </a:r>
            <a:r>
              <a:rPr lang="en-US" sz="2000" dirty="0" smtClean="0"/>
              <a:t>but workaround developed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/>
              <a:t>G</a:t>
            </a:r>
            <a:r>
              <a:rPr lang="en-US" sz="2000" dirty="0" smtClean="0"/>
              <a:t>as </a:t>
            </a:r>
            <a:r>
              <a:rPr lang="en-US" sz="2000" dirty="0"/>
              <a:t>pressure generally well </a:t>
            </a:r>
            <a:r>
              <a:rPr lang="en-US" sz="2000" dirty="0" smtClean="0"/>
              <a:t>handled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 smtClean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ome </a:t>
            </a:r>
            <a:r>
              <a:rPr lang="en-US" sz="2000" dirty="0"/>
              <a:t>incomplete events due to </a:t>
            </a:r>
            <a:r>
              <a:rPr lang="en-US" sz="2000" dirty="0" smtClean="0"/>
              <a:t>RICH detectors </a:t>
            </a:r>
            <a:r>
              <a:rPr lang="en-US" sz="2000" dirty="0" smtClean="0">
                <a:sym typeface="Wingdings"/>
              </a:rPr>
              <a:t></a:t>
            </a:r>
            <a:r>
              <a:rPr lang="en-US" sz="2000" dirty="0" smtClean="0"/>
              <a:t> </a:t>
            </a:r>
            <a:r>
              <a:rPr lang="en-US" sz="2000" dirty="0"/>
              <a:t>bug in </a:t>
            </a:r>
            <a:r>
              <a:rPr lang="en-US" sz="2000" dirty="0" smtClean="0"/>
              <a:t>UKL0 </a:t>
            </a:r>
            <a:r>
              <a:rPr lang="en-US" sz="2000" dirty="0"/>
              <a:t>firmware </a:t>
            </a:r>
            <a:r>
              <a:rPr lang="en-US" sz="2000" dirty="0" smtClean="0"/>
              <a:t>found </a:t>
            </a:r>
            <a:r>
              <a:rPr lang="en-US" sz="2000" dirty="0"/>
              <a:t>and </a:t>
            </a:r>
            <a:r>
              <a:rPr lang="en-US" sz="2000" dirty="0" smtClean="0"/>
              <a:t>fixed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/>
          </a:p>
          <a:p>
            <a:pPr marL="285750" indent="-285750">
              <a:lnSpc>
                <a:spcPct val="12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err="1" smtClean="0"/>
              <a:t>RICHes</a:t>
            </a:r>
            <a:r>
              <a:rPr lang="en-US" sz="2000" dirty="0" smtClean="0"/>
              <a:t> performed well during the heavy ion runs</a:t>
            </a:r>
          </a:p>
        </p:txBody>
      </p:sp>
      <p:pic>
        <p:nvPicPr>
          <p:cNvPr id="3" name="Picture 2" descr="Screen Shot 2015-12-16 at 16.4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55" y="3826199"/>
            <a:ext cx="5050845" cy="2737898"/>
          </a:xfrm>
          <a:prstGeom prst="rect">
            <a:avLst/>
          </a:prstGeom>
        </p:spPr>
      </p:pic>
      <p:pic>
        <p:nvPicPr>
          <p:cNvPr id="5" name="Picture 4" descr="Screen Shot 2015-12-16 at 16.4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00" y="1054976"/>
            <a:ext cx="5176790" cy="2729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700" y="929024"/>
            <a:ext cx="216202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Average </a:t>
            </a:r>
            <a:r>
              <a:rPr lang="en-US" sz="2000" b="1" dirty="0" err="1" smtClean="0"/>
              <a:t>pp</a:t>
            </a:r>
            <a:r>
              <a:rPr lang="en-US" sz="2000" b="1" dirty="0" smtClean="0"/>
              <a:t> event: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77700" y="3770032"/>
            <a:ext cx="322204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Average heavy ion event:</a:t>
            </a:r>
            <a:endParaRPr lang="en-US" sz="2000" b="1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9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896" y="1249056"/>
            <a:ext cx="8679584" cy="522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RICH detectors are performing very well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Alignment will be run online for every fill</a:t>
            </a:r>
          </a:p>
          <a:p>
            <a:pPr marL="742950" lvl="1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800" dirty="0" smtClean="0"/>
              <a:t>PID can be used in HLT2</a:t>
            </a:r>
          </a:p>
          <a:p>
            <a:pPr marL="742950" lvl="1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800" dirty="0"/>
              <a:t>Very fast </a:t>
            </a:r>
            <a:r>
              <a:rPr lang="en-US" sz="2800" dirty="0" smtClean="0"/>
              <a:t>(&lt;2h </a:t>
            </a:r>
            <a:r>
              <a:rPr lang="en-US" sz="2800" dirty="0" err="1" smtClean="0"/>
              <a:t>wrt</a:t>
            </a:r>
            <a:r>
              <a:rPr lang="en-US" sz="2800" dirty="0" smtClean="0"/>
              <a:t>. ~2 days)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RICH2 reached precision of </a:t>
            </a:r>
            <a:r>
              <a:rPr lang="en-US" sz="2800" dirty="0" err="1" smtClean="0"/>
              <a:t>RunI</a:t>
            </a:r>
            <a:r>
              <a:rPr lang="en-US" sz="2800" dirty="0" smtClean="0"/>
              <a:t> already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RICH1 needs a bit more work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More </a:t>
            </a:r>
            <a:r>
              <a:rPr lang="en-US" sz="2800" dirty="0" err="1" smtClean="0"/>
              <a:t>optimisation</a:t>
            </a:r>
            <a:r>
              <a:rPr lang="en-US" sz="2800" dirty="0" smtClean="0"/>
              <a:t> is being done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8036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Backup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Cherenkov angle resolution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 descr="Screen Shot 2015-07-12 at 14.21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/>
          <a:stretch/>
        </p:blipFill>
        <p:spPr>
          <a:xfrm>
            <a:off x="0" y="1710893"/>
            <a:ext cx="6083300" cy="3152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438" y="1049627"/>
            <a:ext cx="705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Limiting factors to Cherenkov angle resolution: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Misalignment</a:t>
            </a:r>
            <a:endParaRPr lang="en-US" dirty="0"/>
          </a:p>
        </p:txBody>
      </p: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230363" y="1124156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776875" y="1187132"/>
            <a:ext cx="4419600" cy="28070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6200000">
            <a:off x="-264246" y="1426934"/>
            <a:ext cx="9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Δθ</a:t>
            </a:r>
            <a:r>
              <a:rPr lang="en-US" dirty="0" smtClean="0"/>
              <a:t> [rad]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35758" y="3628073"/>
            <a:ext cx="83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Φ</a:t>
            </a:r>
            <a:r>
              <a:rPr lang="en-US" sz="1600" dirty="0" smtClean="0"/>
              <a:t>  [rad]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56165" y="928994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mirrors: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01762" y="917720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mirrors:</a:t>
            </a:r>
            <a:endParaRPr lang="en-US" b="1" dirty="0"/>
          </a:p>
        </p:txBody>
      </p:sp>
      <p:sp>
        <p:nvSpPr>
          <p:cNvPr id="34" name="Slide Number Placeholder 7"/>
          <p:cNvSpPr txBox="1">
            <a:spLocks/>
          </p:cNvSpPr>
          <p:nvPr/>
        </p:nvSpPr>
        <p:spPr>
          <a:xfrm>
            <a:off x="7010400" y="64967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ED7-F36D-1B40-8C90-AB2DC7502D6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409442" y="1433161"/>
            <a:ext cx="9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Δθ</a:t>
            </a:r>
            <a:r>
              <a:rPr lang="en-US" dirty="0" smtClean="0"/>
              <a:t> [rad]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16660" y="3634694"/>
            <a:ext cx="83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Φ</a:t>
            </a:r>
            <a:r>
              <a:rPr lang="en-US" sz="1600" dirty="0" smtClean="0"/>
              <a:t>  [rad]</a:t>
            </a:r>
            <a:endParaRPr lang="en-US" sz="1600" dirty="0"/>
          </a:p>
        </p:txBody>
      </p:sp>
      <p:pic>
        <p:nvPicPr>
          <p:cNvPr id="4" name="Picture 3" descr="rootes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6706" r="2884" b="2240"/>
          <a:stretch/>
        </p:blipFill>
        <p:spPr>
          <a:xfrm rot="5400000">
            <a:off x="426244" y="3948448"/>
            <a:ext cx="2662885" cy="28027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0363" y="4007893"/>
            <a:ext cx="4156658" cy="272021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/>
          </a:p>
        </p:txBody>
      </p:sp>
      <p:sp>
        <p:nvSpPr>
          <p:cNvPr id="20" name="Left Bracket 19"/>
          <p:cNvSpPr/>
          <p:nvPr/>
        </p:nvSpPr>
        <p:spPr>
          <a:xfrm rot="16200000">
            <a:off x="1071023" y="3592206"/>
            <a:ext cx="103941" cy="184989"/>
          </a:xfrm>
          <a:prstGeom prst="leftBracket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12499" y="3736671"/>
            <a:ext cx="10494" cy="27122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85606" y="4007893"/>
            <a:ext cx="13014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Signal:</a:t>
            </a:r>
          </a:p>
          <a:p>
            <a:r>
              <a:rPr lang="en-US" b="1" dirty="0" smtClean="0">
                <a:solidFill>
                  <a:srgbClr val="FF00FF"/>
                </a:solidFill>
              </a:rPr>
              <a:t>Gaussian</a:t>
            </a:r>
          </a:p>
          <a:p>
            <a:endParaRPr lang="en-US" b="1" dirty="0"/>
          </a:p>
          <a:p>
            <a:r>
              <a:rPr lang="en-US" b="1" dirty="0" smtClean="0"/>
              <a:t>BKG: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nd</a:t>
            </a:r>
            <a:r>
              <a:rPr lang="en-US" b="1" dirty="0" smtClean="0">
                <a:solidFill>
                  <a:srgbClr val="FF0000"/>
                </a:solidFill>
              </a:rPr>
              <a:t> order polynomial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5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Magnification coefficients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2972" y="980421"/>
            <a:ext cx="885800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Magnification coefficients:</a:t>
            </a:r>
            <a:r>
              <a:rPr lang="en-US" dirty="0" smtClean="0"/>
              <a:t> Translate the tilt on the detector plane into actual mirror tilts 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u="sng" dirty="0" smtClean="0"/>
              <a:t>Magnification coefficients are calculated new for each iteration: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Introduce 8 rotations: primary and secondary mirrors rotated around ±y and </a:t>
            </a:r>
            <a:r>
              <a:rPr lang="en-US" dirty="0"/>
              <a:t>±</a:t>
            </a:r>
            <a:r>
              <a:rPr lang="en-US" dirty="0" smtClean="0"/>
              <a:t>z axis respectively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Rotate about 0.3 </a:t>
            </a:r>
            <a:r>
              <a:rPr lang="en-US" dirty="0" err="1" smtClean="0"/>
              <a:t>mrad</a:t>
            </a:r>
            <a:r>
              <a:rPr lang="en-US" dirty="0" smtClean="0"/>
              <a:t> ( half the resolution of RICH2)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Reconstruct events for each rotation and evaluate the tilts on the detector plane</a:t>
            </a:r>
          </a:p>
          <a:p>
            <a:pPr>
              <a:lnSpc>
                <a:spcPct val="150000"/>
              </a:lnSpc>
              <a:buClr>
                <a:srgbClr val="B20225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B20225"/>
              </a:buClr>
            </a:pPr>
            <a:r>
              <a:rPr lang="en-US" b="1" dirty="0" smtClean="0"/>
              <a:t>Need to reconstruct all events 9 times!</a:t>
            </a:r>
          </a:p>
        </p:txBody>
      </p:sp>
      <p:pic>
        <p:nvPicPr>
          <p:cNvPr id="12" name="Picture 11" descr="Screen Shot 2015-07-12 at 12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2" y="1354979"/>
            <a:ext cx="2522226" cy="5550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5067" y="1971376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56482" y="1815855"/>
            <a:ext cx="1302671" cy="36736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39055" y="1742122"/>
            <a:ext cx="131411" cy="31322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5-07-12 at 13.04.5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4"/>
          <a:stretch/>
        </p:blipFill>
        <p:spPr>
          <a:xfrm>
            <a:off x="3559153" y="1370328"/>
            <a:ext cx="2430988" cy="674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09583" y="2123776"/>
            <a:ext cx="19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Mirror tilts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43860" y="1910063"/>
            <a:ext cx="0" cy="2731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0622" y="1910063"/>
            <a:ext cx="498307" cy="2926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6" name="Picture 15" descr="Screen Shot 2015-07-12 at 14.2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8" y="5897152"/>
            <a:ext cx="514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New HLT Lines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1276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Screen Shot 2015-07-12 at 14.53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34296" b="34385"/>
          <a:stretch/>
        </p:blipFill>
        <p:spPr>
          <a:xfrm>
            <a:off x="4849450" y="1154599"/>
            <a:ext cx="4183743" cy="256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94210" y="1354025"/>
            <a:ext cx="1206955" cy="9446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5-07-12 at 15.40.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" r="4353"/>
          <a:stretch/>
        </p:blipFill>
        <p:spPr>
          <a:xfrm>
            <a:off x="4985251" y="4062058"/>
            <a:ext cx="3977714" cy="2711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0350" y="3588394"/>
            <a:ext cx="196261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819590" y="1980976"/>
            <a:ext cx="223344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azimuthal angle / rad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470" y="818727"/>
            <a:ext cx="4713009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Trigger on tracks that will populate the hardest-to-populate mirror-pairs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Wingdings" charset="0"/>
              <a:buChar char="è"/>
            </a:pPr>
            <a:r>
              <a:rPr lang="en-US" sz="2000" dirty="0" smtClean="0"/>
              <a:t>usually the very outer mirrors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Other tracks in the events will populate the 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166" y="886935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312250" y="4062057"/>
            <a:ext cx="978027" cy="41985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350" y="6441265"/>
            <a:ext cx="196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00031" y="3757662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9413" y="3305001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RICH2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40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2.65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2.80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(-2.59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-2.49)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 -0.65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0.55)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(0.45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0.65)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 (2.49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2.59)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9413" y="4755499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RICH1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10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1.6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-2.65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-2.3)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(-0.8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0.8)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(2.3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2.65)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897" y="6245280"/>
            <a:ext cx="480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Need to reconstruct ~10 times less events!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045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RICH1 improvement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 descr="clai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03" y="1240790"/>
            <a:ext cx="5167897" cy="3503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44320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First alignment in </a:t>
            </a:r>
            <a:r>
              <a:rPr lang="en-US" b="1" dirty="0" err="1" smtClean="0">
                <a:solidFill>
                  <a:srgbClr val="0000FF"/>
                </a:solidFill>
              </a:rPr>
              <a:t>RunII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8320" y="1573570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Second alignment in </a:t>
            </a:r>
            <a:r>
              <a:rPr lang="en-US" b="1" dirty="0" err="1" smtClean="0">
                <a:solidFill>
                  <a:srgbClr val="FF0000"/>
                </a:solidFill>
              </a:rPr>
              <a:t>RunII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4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</a:t>
            </a:r>
            <a:endParaRPr lang="en-US" dirty="0"/>
          </a:p>
        </p:txBody>
      </p:sp>
      <p:pic>
        <p:nvPicPr>
          <p:cNvPr id="11" name="Picture 10" descr="Screen Shot 2015-07-09 at 16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8" y="1875147"/>
            <a:ext cx="3415553" cy="3998696"/>
          </a:xfrm>
          <a:prstGeom prst="rect">
            <a:avLst/>
          </a:prstGeom>
        </p:spPr>
      </p:pic>
      <p:pic>
        <p:nvPicPr>
          <p:cNvPr id="12" name="Picture 11" descr="Screen Shot 2015-07-09 at 16.07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49" y="1982346"/>
            <a:ext cx="2886696" cy="39672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798" y="909782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1: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87308" y="924720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2: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50706" y="3295810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2720" y="5417264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8314" y="4320598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4323" y="5951376"/>
            <a:ext cx="876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Misaligned mirrors will affect the PID due to incorrectly predicted Cherenkov angle!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2351" y="3133927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0838" y="3123431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7698" y="2172164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345556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>
            <a:off x="2644807" y="3457093"/>
            <a:ext cx="1007544" cy="10112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99161" y="3446597"/>
            <a:ext cx="599107" cy="174597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83692" y="2643898"/>
            <a:ext cx="665353" cy="47953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2821" y="2859276"/>
            <a:ext cx="787412" cy="436534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6369" y="981754"/>
            <a:ext cx="259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 primary mirrors</a:t>
            </a:r>
          </a:p>
          <a:p>
            <a:r>
              <a:rPr lang="en-US" sz="2000" dirty="0" smtClean="0"/>
              <a:t>16 secondary mirrors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777870" y="1016985"/>
            <a:ext cx="2814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54 primary mirrors</a:t>
            </a:r>
          </a:p>
          <a:p>
            <a:r>
              <a:rPr lang="en-US" sz="2000" dirty="0" smtClean="0"/>
              <a:t>40 secondary mirrors</a:t>
            </a:r>
            <a:endParaRPr lang="en-US" sz="2000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Arrow Connector 22"/>
          <p:cNvCxnSpPr>
            <a:stCxn id="26" idx="1"/>
          </p:cNvCxnSpPr>
          <p:nvPr/>
        </p:nvCxnSpPr>
        <p:spPr>
          <a:xfrm flipH="1">
            <a:off x="2434902" y="2293865"/>
            <a:ext cx="813604" cy="24622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8506" y="1970699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Photon Detectors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027234" y="2293865"/>
            <a:ext cx="539852" cy="15827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5331" y="1956229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Photon Detectors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957" y="3310281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No more Aerogel!</a:t>
            </a:r>
            <a:endParaRPr lang="en-US" b="1" dirty="0">
              <a:solidFill>
                <a:srgbClr val="B20225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91669" y="3615681"/>
            <a:ext cx="633931" cy="82559"/>
          </a:xfrm>
          <a:prstGeom prst="straightConnector1">
            <a:avLst/>
          </a:prstGeom>
          <a:ln w="38100" cmpd="sng">
            <a:solidFill>
              <a:srgbClr val="B2022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47691" y="3514312"/>
            <a:ext cx="6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48609" y="3883644"/>
            <a:ext cx="6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Misalignment</a:t>
            </a:r>
            <a:endParaRPr lang="en-US" dirty="0"/>
          </a:p>
        </p:txBody>
      </p:sp>
      <p:pic>
        <p:nvPicPr>
          <p:cNvPr id="5" name="Picture 4" descr="Screen Shot 2015-07-09 at 14.5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68"/>
          <a:stretch/>
        </p:blipFill>
        <p:spPr>
          <a:xfrm>
            <a:off x="3248550" y="984552"/>
            <a:ext cx="3149506" cy="2574781"/>
          </a:xfrm>
          <a:prstGeom prst="rect">
            <a:avLst/>
          </a:prstGeom>
        </p:spPr>
      </p:pic>
      <p:pic>
        <p:nvPicPr>
          <p:cNvPr id="6" name="Picture 5" descr="Screen Shot 2015-07-09 at 14.56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-25576" y="970450"/>
            <a:ext cx="2063345" cy="2340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2316" y="3311118"/>
            <a:ext cx="272877" cy="188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8055" y="974056"/>
            <a:ext cx="3160002" cy="260578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79411" y="2755462"/>
            <a:ext cx="1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E0032"/>
                </a:solidFill>
              </a:rPr>
              <a:t>Proj</a:t>
            </a:r>
            <a:r>
              <a:rPr lang="en-US" b="1" dirty="0" smtClean="0">
                <a:solidFill>
                  <a:srgbClr val="FE0032"/>
                </a:solidFill>
              </a:rPr>
              <a:t>. Track 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position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7249" y="2435780"/>
            <a:ext cx="619220" cy="4087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8732" y="3206316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Real track position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95114" y="2247157"/>
            <a:ext cx="0" cy="10639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4684895" y="2313380"/>
            <a:ext cx="121979" cy="122400"/>
          </a:xfrm>
          <a:prstGeom prst="ellipse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05193" y="1634768"/>
            <a:ext cx="241391" cy="483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8057" y="1278648"/>
            <a:ext cx="1794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Misalignment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1133498" y="1101648"/>
            <a:ext cx="2115052" cy="136452"/>
          </a:xfrm>
          <a:prstGeom prst="bentConnector3">
            <a:avLst>
              <a:gd name="adj1" fmla="val 378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449110" y="4036521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848692" y="4099497"/>
            <a:ext cx="4419600" cy="280705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flipH="1">
            <a:off x="5173135" y="2077428"/>
            <a:ext cx="121979" cy="12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277168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556885" y="6529942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74912" y="3841359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05064" y="3830085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77920" y="1038672"/>
            <a:ext cx="23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Identify misalignment: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6577920" y="3157058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007080" y="1901153"/>
            <a:ext cx="0" cy="534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71030" y="878240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Detector plane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678" y="1133136"/>
            <a:ext cx="545754" cy="2160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/>
          <p:cNvSpPr/>
          <p:nvPr/>
        </p:nvSpPr>
        <p:spPr>
          <a:xfrm>
            <a:off x="5960046" y="284860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6164921" y="2129840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6117916" y="17889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525171" y="1080656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4418171" y="125404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4098296" y="1679344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4324161" y="29233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504456" y="1410883"/>
            <a:ext cx="281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Δθ</a:t>
            </a:r>
            <a:r>
              <a:rPr lang="en-US" sz="2400" baseline="-25000" dirty="0" err="1"/>
              <a:t>C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  <a:r>
              <a:rPr lang="en-US" sz="2400" dirty="0" smtClean="0"/>
              <a:t> =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meas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>-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exp</a:t>
            </a:r>
            <a:r>
              <a:rPr lang="en-US" sz="2400" baseline="-250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1240462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092175" y="654322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504456" y="2274863"/>
            <a:ext cx="28482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/>
              <a:t>ρ</a:t>
            </a:r>
            <a:r>
              <a:rPr lang="en-US" sz="2400" baseline="-25000" dirty="0" err="1"/>
              <a:t>y</a:t>
            </a:r>
            <a:r>
              <a:rPr lang="en-US" sz="2400" dirty="0"/>
              <a:t>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/>
              <a:t>ρ</a:t>
            </a:r>
            <a:r>
              <a:rPr lang="en-US" sz="2400" baseline="-25000" dirty="0" err="1" smtClean="0"/>
              <a:t>z</a:t>
            </a:r>
            <a:r>
              <a:rPr lang="en-US" sz="2400" dirty="0" smtClean="0"/>
              <a:t> sin(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92175" y="2666052"/>
            <a:ext cx="600855" cy="540264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92175" y="2996884"/>
            <a:ext cx="637810" cy="20943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2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misalignments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6356" y="2498113"/>
            <a:ext cx="8500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RICH1</a:t>
            </a:r>
            <a:r>
              <a:rPr lang="en-US" sz="2000" dirty="0" smtClean="0"/>
              <a:t>: easy!</a:t>
            </a:r>
          </a:p>
          <a:p>
            <a:r>
              <a:rPr lang="en-US" sz="2000" b="1" dirty="0" smtClean="0"/>
              <a:t>Given secondary mirror only receives photons from one primary mirror.</a:t>
            </a:r>
          </a:p>
          <a:p>
            <a:r>
              <a:rPr lang="en-US" sz="2000" dirty="0" smtClean="0">
                <a:sym typeface="Wingdings"/>
              </a:rPr>
              <a:t></a:t>
            </a:r>
            <a:r>
              <a:rPr lang="en-US" sz="2000" dirty="0" smtClean="0"/>
              <a:t> Only align secondary mirrors</a:t>
            </a:r>
            <a:endParaRPr lang="en-US" sz="2000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468" y="986651"/>
            <a:ext cx="8899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Mirror-pair:</a:t>
            </a:r>
            <a:r>
              <a:rPr lang="en-US" sz="2000" dirty="0" smtClean="0"/>
              <a:t> 	</a:t>
            </a:r>
            <a:r>
              <a:rPr lang="en-US" sz="2000" b="1" dirty="0" smtClean="0"/>
              <a:t>fit</a:t>
            </a:r>
            <a:r>
              <a:rPr lang="en-US" sz="2000" dirty="0" smtClean="0"/>
              <a:t> misalignment on detector-plane in y, z  			</a:t>
            </a:r>
            <a:br>
              <a:rPr lang="en-US" sz="2000" dirty="0" smtClean="0"/>
            </a:br>
            <a:r>
              <a:rPr lang="en-US" sz="2000" dirty="0" smtClean="0"/>
              <a:t>			</a:t>
            </a:r>
            <a:r>
              <a:rPr lang="en-US" sz="2000" dirty="0" smtClean="0">
                <a:sym typeface="Wingdings"/>
              </a:rPr>
              <a:t> 2 parameters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       	</a:t>
            </a:r>
            <a:r>
              <a:rPr lang="en-US" sz="2000" b="1" dirty="0" smtClean="0"/>
              <a:t>need</a:t>
            </a:r>
            <a:r>
              <a:rPr lang="en-US" sz="2000" dirty="0" smtClean="0"/>
              <a:t> actual misalignment in </a:t>
            </a:r>
            <a:r>
              <a:rPr lang="en-US" sz="2000" dirty="0" err="1" smtClean="0"/>
              <a:t>y,z</a:t>
            </a:r>
            <a:r>
              <a:rPr lang="en-US" sz="2000" dirty="0" smtClean="0"/>
              <a:t>, for each mirror		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		 4 parameters</a:t>
            </a:r>
            <a:endParaRPr lang="en-US" sz="2000" dirty="0"/>
          </a:p>
        </p:txBody>
      </p:sp>
      <p:pic>
        <p:nvPicPr>
          <p:cNvPr id="17" name="Picture 16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866654" y="1070619"/>
            <a:ext cx="2298335" cy="1448486"/>
          </a:xfrm>
          <a:prstGeom prst="rect">
            <a:avLst/>
          </a:prstGeom>
        </p:spPr>
      </p:pic>
      <p:pic>
        <p:nvPicPr>
          <p:cNvPr id="18" name="Picture 17" descr="Screen Shot 2015-07-12 at 17.4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2" y="3909650"/>
            <a:ext cx="7112510" cy="211730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84451" y="4178350"/>
            <a:ext cx="1227946" cy="755732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15815" y="4073389"/>
            <a:ext cx="1188000" cy="611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73956" y="4955074"/>
            <a:ext cx="1227946" cy="7557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43882" y="4955074"/>
            <a:ext cx="1227946" cy="755732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33387" y="4178350"/>
            <a:ext cx="1227946" cy="755732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33264" y="4073744"/>
            <a:ext cx="1188000" cy="611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15815" y="5212438"/>
            <a:ext cx="1188000" cy="611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33264" y="5212793"/>
            <a:ext cx="1188000" cy="611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4451" y="3714488"/>
            <a:ext cx="18242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Primary mirrors</a:t>
            </a:r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4905831" y="3710290"/>
            <a:ext cx="2097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Secondary mirrors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06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misalignments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469" y="986651"/>
            <a:ext cx="6936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Mirror-pair:</a:t>
            </a:r>
            <a:r>
              <a:rPr lang="en-US" sz="2000" dirty="0" smtClean="0"/>
              <a:t> 	</a:t>
            </a:r>
            <a:r>
              <a:rPr lang="en-US" sz="2000" b="1" dirty="0" smtClean="0"/>
              <a:t>fit</a:t>
            </a:r>
            <a:r>
              <a:rPr lang="en-US" sz="2000" dirty="0" smtClean="0"/>
              <a:t> misalignment on detector-plane in y, z  					</a:t>
            </a:r>
            <a:r>
              <a:rPr lang="en-US" sz="2000" dirty="0" smtClean="0">
                <a:sym typeface="Wingdings"/>
              </a:rPr>
              <a:t> 2 parameters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       	</a:t>
            </a:r>
            <a:r>
              <a:rPr lang="en-US" sz="2000" b="1" dirty="0" smtClean="0"/>
              <a:t>need</a:t>
            </a:r>
            <a:r>
              <a:rPr lang="en-US" sz="2000" dirty="0" smtClean="0"/>
              <a:t> actual misalignment in </a:t>
            </a:r>
            <a:r>
              <a:rPr lang="en-US" sz="2000" dirty="0" err="1" smtClean="0"/>
              <a:t>y,z</a:t>
            </a:r>
            <a:r>
              <a:rPr lang="en-US" sz="2000" dirty="0" smtClean="0"/>
              <a:t>, for each mirror	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		 4 parameters</a:t>
            </a:r>
            <a:endParaRPr lang="en-US" sz="2000" dirty="0"/>
          </a:p>
        </p:txBody>
      </p:sp>
      <p:pic>
        <p:nvPicPr>
          <p:cNvPr id="17" name="Picture 16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831973" y="997147"/>
            <a:ext cx="2298335" cy="1448486"/>
          </a:xfrm>
          <a:prstGeom prst="rect">
            <a:avLst/>
          </a:prstGeom>
        </p:spPr>
      </p:pic>
      <p:pic>
        <p:nvPicPr>
          <p:cNvPr id="18" name="Picture 17" descr="Screen Shot 2015-07-12 at 12.34.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2"/>
          <a:stretch/>
        </p:blipFill>
        <p:spPr>
          <a:xfrm>
            <a:off x="597540" y="3588679"/>
            <a:ext cx="3607361" cy="3171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84312" y="4745802"/>
            <a:ext cx="440801" cy="451339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3297706" y="4760810"/>
            <a:ext cx="467999" cy="396000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5400000">
            <a:off x="2872881" y="4755770"/>
            <a:ext cx="467999" cy="396000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 rot="5400000">
            <a:off x="3088251" y="4393866"/>
            <a:ext cx="467999" cy="396000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 rot="5400000">
            <a:off x="3083226" y="5134042"/>
            <a:ext cx="467999" cy="396000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/>
          <p:cNvSpPr/>
          <p:nvPr/>
        </p:nvSpPr>
        <p:spPr>
          <a:xfrm rot="5400000">
            <a:off x="3504571" y="5144202"/>
            <a:ext cx="467999" cy="396000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 rot="5400000">
            <a:off x="3495706" y="4393867"/>
            <a:ext cx="467999" cy="396000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Screen Shot 2015-07-12 at 18.0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56" y="3396642"/>
            <a:ext cx="3609608" cy="316746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5400000">
            <a:off x="7925641" y="4100835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Andrew Cook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7902941" y="4765313"/>
            <a:ext cx="377830" cy="472332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6356" y="2498113"/>
            <a:ext cx="8500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RICH2</a:t>
            </a:r>
            <a:r>
              <a:rPr lang="en-US" sz="2000" dirty="0" smtClean="0"/>
              <a:t>: </a:t>
            </a:r>
          </a:p>
          <a:p>
            <a:r>
              <a:rPr lang="en-US" sz="2000" b="1" dirty="0" smtClean="0"/>
              <a:t>Given secondary mirror can receive photons from several primary mirrors.</a:t>
            </a:r>
          </a:p>
          <a:p>
            <a:r>
              <a:rPr lang="en-US" sz="2000" dirty="0"/>
              <a:t>System of </a:t>
            </a:r>
            <a:r>
              <a:rPr lang="en-US" sz="2000" dirty="0" smtClean="0"/>
              <a:t>equations linking </a:t>
            </a:r>
            <a:r>
              <a:rPr lang="en-US" sz="2000" dirty="0"/>
              <a:t>all </a:t>
            </a:r>
            <a:r>
              <a:rPr lang="en-US" sz="2000" dirty="0" smtClean="0"/>
              <a:t>mirrors starting </a:t>
            </a:r>
            <a:r>
              <a:rPr lang="en-US" sz="2000" dirty="0"/>
              <a:t>from primary mirror 12.</a:t>
            </a:r>
          </a:p>
          <a:p>
            <a:endParaRPr lang="en-US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9842" y="6488668"/>
            <a:ext cx="3447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primary mirrors,      secondary mirrors</a:t>
            </a:r>
            <a:endParaRPr lang="en-US" sz="1600" dirty="0"/>
          </a:p>
        </p:txBody>
      </p:sp>
      <p:pic>
        <p:nvPicPr>
          <p:cNvPr id="43" name="Picture 42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3604" r="76202" b="88112"/>
          <a:stretch/>
        </p:blipFill>
        <p:spPr>
          <a:xfrm>
            <a:off x="5132170" y="6543117"/>
            <a:ext cx="356839" cy="262407"/>
          </a:xfrm>
          <a:prstGeom prst="rect">
            <a:avLst/>
          </a:prstGeom>
        </p:spPr>
      </p:pic>
      <p:pic>
        <p:nvPicPr>
          <p:cNvPr id="44" name="Picture 43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6" t="15203" r="53815" b="78832"/>
          <a:stretch/>
        </p:blipFill>
        <p:spPr>
          <a:xfrm>
            <a:off x="6831973" y="6606095"/>
            <a:ext cx="231334" cy="188933"/>
          </a:xfrm>
          <a:prstGeom prst="rect">
            <a:avLst/>
          </a:prstGeom>
        </p:spPr>
      </p:pic>
      <p:sp>
        <p:nvSpPr>
          <p:cNvPr id="45" name="Slide Number Placeholder 90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6" name="Hexagon 45"/>
          <p:cNvSpPr/>
          <p:nvPr/>
        </p:nvSpPr>
        <p:spPr>
          <a:xfrm rot="5400000">
            <a:off x="3085421" y="3656167"/>
            <a:ext cx="467999" cy="396000"/>
          </a:xfrm>
          <a:prstGeom prst="hexagon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3511" y="3854047"/>
            <a:ext cx="440801" cy="451339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84312" y="3852001"/>
            <a:ext cx="440801" cy="451339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46103" y="3854047"/>
            <a:ext cx="440801" cy="451339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02941" y="24036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Alignment procedure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6541783" y="1668442"/>
            <a:ext cx="2280096" cy="1465209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Unambiguous photons </a:t>
            </a:r>
            <a:r>
              <a:rPr lang="en-US" sz="1600" dirty="0" smtClean="0">
                <a:solidFill>
                  <a:schemeClr val="tx1"/>
                </a:solidFill>
              </a:rPr>
              <a:t>will be reflected by the same mirror-pair no matter where along the track they were emitted.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5377" y="1237108"/>
            <a:ext cx="124893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13980" y="1059652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Fill histograms with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Δθ</a:t>
            </a:r>
            <a:r>
              <a:rPr lang="en-US" dirty="0" smtClean="0">
                <a:solidFill>
                  <a:schemeClr val="tx1"/>
                </a:solidFill>
              </a:rPr>
              <a:t> vs.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  of unambiguous photons for each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mirror-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pair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763201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Calculate mirror misalignments for each individual mirror +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Update database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5377" y="2171734"/>
            <a:ext cx="124893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CONDDB database</a:t>
            </a:r>
          </a:p>
        </p:txBody>
      </p:sp>
      <p:pic>
        <p:nvPicPr>
          <p:cNvPr id="25" name="Picture 24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5981029" y="4574375"/>
            <a:ext cx="2670985" cy="1683342"/>
          </a:xfrm>
          <a:prstGeom prst="rect">
            <a:avLst/>
          </a:prstGeom>
        </p:spPr>
      </p:pic>
      <p:pic>
        <p:nvPicPr>
          <p:cNvPr id="30" name="Picture 29" descr="Screen Shot 2015-07-12 at 13.19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6" b="6784"/>
          <a:stretch/>
        </p:blipFill>
        <p:spPr>
          <a:xfrm>
            <a:off x="2869686" y="1226626"/>
            <a:ext cx="2351384" cy="201815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686661" y="1485874"/>
            <a:ext cx="10494" cy="39888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63201" y="1059652"/>
            <a:ext cx="3489354" cy="215796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High energy tracks + reconstruct under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pion-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hypothesis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33025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Determine misalignment on detector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377" y="5317966"/>
            <a:ext cx="1248937" cy="776724"/>
          </a:xfrm>
          <a:prstGeom prst="round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database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2555" y="1873269"/>
            <a:ext cx="26142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5254500" y="5443943"/>
            <a:ext cx="28047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 flipH="1">
            <a:off x="6616014" y="3618173"/>
            <a:ext cx="1335049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H="1">
            <a:off x="1468278" y="5443943"/>
            <a:ext cx="280470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80793" y="1338481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481343" y="2288597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r="66944"/>
          <a:stretch/>
        </p:blipFill>
        <p:spPr>
          <a:xfrm>
            <a:off x="1863135" y="5658656"/>
            <a:ext cx="1652780" cy="838081"/>
          </a:xfrm>
          <a:prstGeom prst="rect">
            <a:avLst/>
          </a:prstGeom>
        </p:spPr>
      </p:pic>
      <p:pic>
        <p:nvPicPr>
          <p:cNvPr id="34" name="Picture 33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3" r="2889"/>
          <a:stretch/>
        </p:blipFill>
        <p:spPr>
          <a:xfrm>
            <a:off x="3576594" y="5648160"/>
            <a:ext cx="1592001" cy="8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Alignment procedure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6541783" y="1668442"/>
            <a:ext cx="2280096" cy="1465209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Unambiguous photons </a:t>
            </a:r>
            <a:r>
              <a:rPr lang="en-US" sz="1600" dirty="0" smtClean="0">
                <a:solidFill>
                  <a:schemeClr val="tx1"/>
                </a:solidFill>
              </a:rPr>
              <a:t>will be reflected by the same mirror-pair no matter where along the track they were emitted.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5377" y="1237108"/>
            <a:ext cx="124893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13980" y="1059652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Fill histograms with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Δθ</a:t>
            </a:r>
            <a:r>
              <a:rPr lang="en-US" dirty="0" smtClean="0">
                <a:solidFill>
                  <a:schemeClr val="tx1"/>
                </a:solidFill>
              </a:rPr>
              <a:t> vs.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  of unambiguous photons for each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mirror-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pair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5377" y="2171734"/>
            <a:ext cx="124893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CONDDB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database</a:t>
            </a:r>
          </a:p>
        </p:txBody>
      </p:sp>
      <p:pic>
        <p:nvPicPr>
          <p:cNvPr id="25" name="Picture 24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5981029" y="4574375"/>
            <a:ext cx="2670985" cy="1683342"/>
          </a:xfrm>
          <a:prstGeom prst="rect">
            <a:avLst/>
          </a:prstGeom>
        </p:spPr>
      </p:pic>
      <p:pic>
        <p:nvPicPr>
          <p:cNvPr id="30" name="Picture 29" descr="Screen Shot 2015-07-12 at 13.19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6" b="6784"/>
          <a:stretch/>
        </p:blipFill>
        <p:spPr>
          <a:xfrm>
            <a:off x="2869686" y="1226626"/>
            <a:ext cx="2351384" cy="201815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686661" y="1485874"/>
            <a:ext cx="10494" cy="39888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63201" y="1059652"/>
            <a:ext cx="3489354" cy="215796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High energy tracks + reconstruct under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pion-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hypothesis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33025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Determine misalignment on detector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377" y="5317966"/>
            <a:ext cx="1248937" cy="776724"/>
          </a:xfrm>
          <a:prstGeom prst="round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database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2555" y="1873269"/>
            <a:ext cx="26142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5254500" y="5443943"/>
            <a:ext cx="28047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 flipH="1">
            <a:off x="6616014" y="3618173"/>
            <a:ext cx="1335049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H="1">
            <a:off x="1468278" y="5443943"/>
            <a:ext cx="280470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80793" y="1338481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481343" y="2288597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15376" y="3493867"/>
            <a:ext cx="2209029" cy="73612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Any mirror moved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&gt; 0.1 </a:t>
            </a:r>
            <a:r>
              <a:rPr lang="en-US" dirty="0" err="1" smtClean="0">
                <a:solidFill>
                  <a:schemeClr val="tx1"/>
                </a:solidFill>
              </a:rPr>
              <a:t>mrad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6200000" flipH="1">
            <a:off x="572205" y="2948025"/>
            <a:ext cx="545411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300926" y="4500843"/>
            <a:ext cx="1087971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763201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Calculate mirror misalignments for each individual mirror +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Update database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4" name="Picture 33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r="66944"/>
          <a:stretch/>
        </p:blipFill>
        <p:spPr>
          <a:xfrm>
            <a:off x="1863135" y="5658656"/>
            <a:ext cx="1652780" cy="838081"/>
          </a:xfrm>
          <a:prstGeom prst="rect">
            <a:avLst/>
          </a:prstGeom>
        </p:spPr>
      </p:pic>
      <p:pic>
        <p:nvPicPr>
          <p:cNvPr id="35" name="Picture 34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3" r="2889"/>
          <a:stretch/>
        </p:blipFill>
        <p:spPr>
          <a:xfrm>
            <a:off x="3576594" y="5648160"/>
            <a:ext cx="1592001" cy="8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Alignment procedure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6541783" y="1668442"/>
            <a:ext cx="2280096" cy="1465209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Unambiguous photons </a:t>
            </a:r>
            <a:r>
              <a:rPr lang="en-US" sz="1600" dirty="0" smtClean="0">
                <a:solidFill>
                  <a:schemeClr val="tx1"/>
                </a:solidFill>
              </a:rPr>
              <a:t>will be reflected by the same mirror-pair no matter where along the track they were emitted.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5377" y="1237108"/>
            <a:ext cx="124893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13980" y="1059652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Fill histograms with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Δθ</a:t>
            </a:r>
            <a:r>
              <a:rPr lang="en-US" dirty="0" smtClean="0">
                <a:solidFill>
                  <a:schemeClr val="tx1"/>
                </a:solidFill>
              </a:rPr>
              <a:t> vs.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  of unambiguous photons for each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mirror-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pair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5" name="Picture 24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5981029" y="4574375"/>
            <a:ext cx="2670985" cy="1683342"/>
          </a:xfrm>
          <a:prstGeom prst="rect">
            <a:avLst/>
          </a:prstGeom>
        </p:spPr>
      </p:pic>
      <p:pic>
        <p:nvPicPr>
          <p:cNvPr id="30" name="Picture 29" descr="Screen Shot 2015-07-12 at 13.19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6" b="6784"/>
          <a:stretch/>
        </p:blipFill>
        <p:spPr>
          <a:xfrm>
            <a:off x="2869686" y="1226626"/>
            <a:ext cx="2351384" cy="201815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686661" y="1485874"/>
            <a:ext cx="10494" cy="39888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63201" y="1059652"/>
            <a:ext cx="3489354" cy="215796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High energy tracks + reconstruct under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pion-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hypothesis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33025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Determine misalignment on detector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377" y="5317966"/>
            <a:ext cx="1248937" cy="776724"/>
          </a:xfrm>
          <a:prstGeom prst="round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ew(</a:t>
            </a:r>
            <a:r>
              <a:rPr lang="en-US" dirty="0" err="1" smtClean="0">
                <a:solidFill>
                  <a:schemeClr val="tx1"/>
                </a:solidFill>
              </a:rPr>
              <a:t>er</a:t>
            </a:r>
            <a:r>
              <a:rPr lang="en-US" dirty="0" smtClean="0">
                <a:solidFill>
                  <a:schemeClr val="tx1"/>
                </a:solidFill>
              </a:rPr>
              <a:t>) database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2555" y="1873269"/>
            <a:ext cx="26142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5254500" y="5443943"/>
            <a:ext cx="28047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 flipH="1">
            <a:off x="6616014" y="3618173"/>
            <a:ext cx="1335049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H="1">
            <a:off x="1468278" y="5443943"/>
            <a:ext cx="280470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80793" y="1338481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15376" y="3493867"/>
            <a:ext cx="2209029" cy="73612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YES!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6200000">
            <a:off x="300926" y="4500843"/>
            <a:ext cx="1087971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15376" y="2171734"/>
            <a:ext cx="1248937" cy="776724"/>
          </a:xfrm>
          <a:prstGeom prst="round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database</a:t>
            </a:r>
          </a:p>
        </p:txBody>
      </p:sp>
      <p:sp>
        <p:nvSpPr>
          <p:cNvPr id="34" name="Right Arrow 33"/>
          <p:cNvSpPr/>
          <p:nvPr/>
        </p:nvSpPr>
        <p:spPr>
          <a:xfrm rot="16200000">
            <a:off x="572208" y="2948023"/>
            <a:ext cx="545409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53814" y="2290018"/>
            <a:ext cx="288404" cy="546278"/>
          </a:xfrm>
          <a:prstGeom prst="rightArrow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763201" y="4558834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Calculate mirror misalignments for each individual mirror +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Update database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 Shot 2015-12-21 at 14.55.4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r="67897"/>
          <a:stretch/>
        </p:blipFill>
        <p:spPr>
          <a:xfrm>
            <a:off x="1863135" y="5671481"/>
            <a:ext cx="1651345" cy="846417"/>
          </a:xfrm>
          <a:prstGeom prst="rect">
            <a:avLst/>
          </a:prstGeom>
        </p:spPr>
      </p:pic>
      <p:pic>
        <p:nvPicPr>
          <p:cNvPr id="43" name="Picture 42" descr="Screen Shot 2015-12-21 at 14.55.4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0" r="2930"/>
          <a:stretch/>
        </p:blipFill>
        <p:spPr>
          <a:xfrm>
            <a:off x="3583810" y="5650320"/>
            <a:ext cx="1584785" cy="8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0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18504</TotalTime>
  <Words>1250</Words>
  <Application>Microsoft Macintosh PowerPoint</Application>
  <PresentationFormat>On-screen Show (4:3)</PresentationFormat>
  <Paragraphs>351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Overview</vt:lpstr>
      <vt:lpstr>RICH Mirror Alignment</vt:lpstr>
      <vt:lpstr>Misalignment</vt:lpstr>
      <vt:lpstr>Decoupling misalignments </vt:lpstr>
      <vt:lpstr>Decoupling misalignments </vt:lpstr>
      <vt:lpstr>Alignment procedure</vt:lpstr>
      <vt:lpstr>Alignment procedure</vt:lpstr>
      <vt:lpstr>Alignment procedure</vt:lpstr>
      <vt:lpstr>Alignment procedure</vt:lpstr>
      <vt:lpstr>Alignment procedure</vt:lpstr>
      <vt:lpstr>PowerPoint Presentation</vt:lpstr>
      <vt:lpstr>Run I and Run II</vt:lpstr>
      <vt:lpstr>HLT farm for Run II</vt:lpstr>
      <vt:lpstr>Finite State Machine</vt:lpstr>
      <vt:lpstr>PowerPoint Presentation</vt:lpstr>
      <vt:lpstr>Performance – RICH2</vt:lpstr>
      <vt:lpstr>Performance – RICH1</vt:lpstr>
      <vt:lpstr>PID Performance</vt:lpstr>
      <vt:lpstr>PowerPoint Presentation</vt:lpstr>
      <vt:lpstr>Calibrations</vt:lpstr>
      <vt:lpstr>Maintenance and Operation</vt:lpstr>
      <vt:lpstr>Summary</vt:lpstr>
      <vt:lpstr>PowerPoint Presentation</vt:lpstr>
      <vt:lpstr>Cherenkov angle resolution</vt:lpstr>
      <vt:lpstr>Misalignment</vt:lpstr>
      <vt:lpstr>Magnification coefficients</vt:lpstr>
      <vt:lpstr>New HLT Lines</vt:lpstr>
      <vt:lpstr>Example RICH1 improvement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827</cp:revision>
  <cp:lastPrinted>2016-01-03T10:46:56Z</cp:lastPrinted>
  <dcterms:created xsi:type="dcterms:W3CDTF">2013-12-05T15:25:25Z</dcterms:created>
  <dcterms:modified xsi:type="dcterms:W3CDTF">2016-05-22T22:58:37Z</dcterms:modified>
</cp:coreProperties>
</file>