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81" r:id="rId4"/>
    <p:sldId id="308" r:id="rId5"/>
    <p:sldId id="310" r:id="rId6"/>
    <p:sldId id="268" r:id="rId7"/>
    <p:sldId id="307" r:id="rId8"/>
    <p:sldId id="305" r:id="rId9"/>
    <p:sldId id="306" r:id="rId10"/>
    <p:sldId id="314" r:id="rId11"/>
    <p:sldId id="304" r:id="rId12"/>
    <p:sldId id="274" r:id="rId13"/>
    <p:sldId id="271" r:id="rId14"/>
    <p:sldId id="291" r:id="rId15"/>
    <p:sldId id="275" r:id="rId16"/>
    <p:sldId id="311" r:id="rId17"/>
    <p:sldId id="312" r:id="rId18"/>
    <p:sldId id="313" r:id="rId19"/>
    <p:sldId id="315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58" autoAdjust="0"/>
  </p:normalViewPr>
  <p:slideViewPr>
    <p:cSldViewPr snapToGrid="0" snapToObjects="1">
      <p:cViewPr>
        <p:scale>
          <a:sx n="99" d="100"/>
          <a:sy n="99" d="100"/>
        </p:scale>
        <p:origin x="-12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CB9A-016F-6242-8B2D-F3C4F3C57476}" type="datetimeFigureOut">
              <a:rPr lang="en-US" smtClean="0"/>
              <a:t>21/06/2016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1C9F-9132-7C48-87A9-4C125AB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585D-641A-4C40-96F2-62AC4E209C9F}" type="datetimeFigureOut">
              <a:rPr lang="en-US" smtClean="0"/>
              <a:t>21/06/2016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155C-89BC-C34E-A131-B23D7353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13B-1411-1140-A662-2F47D181B99B}" type="datetime1">
              <a:rPr lang="en-GB" smtClean="0"/>
              <a:t>21/06/2016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7A9F-9E28-0D4E-9833-951BF5D9CA05}" type="datetime1">
              <a:rPr lang="en-GB" smtClean="0"/>
              <a:t>21/06/2016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6B-FE8D-9742-8EDD-EDC8CE8AC41D}" type="datetime1">
              <a:rPr lang="en-GB" smtClean="0"/>
              <a:t>21/06/2016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14AE-C1B1-0545-B311-990EA8A1CC74}" type="datetime1">
              <a:rPr lang="en-GB" smtClean="0"/>
              <a:t>21/06/2016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4E78-CA3B-0543-99F7-F360AA1BAB66}" type="datetime1">
              <a:rPr lang="en-GB" smtClean="0"/>
              <a:t>21/06/2016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9A7B-0FC9-4245-90C0-2A041D804182}" type="datetime1">
              <a:rPr lang="en-GB" smtClean="0"/>
              <a:t>21/06/2016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8DEA-3C30-A349-BE7F-8135C1B34C22}" type="datetime1">
              <a:rPr lang="en-GB" smtClean="0"/>
              <a:t>21/06/2016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4AEC-2DCA-2246-B525-3A3FB7CF5E14}" type="datetime1">
              <a:rPr lang="en-GB" smtClean="0"/>
              <a:t>21/06/2016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E946-9346-2047-80F1-DE23D774957A}" type="datetime1">
              <a:rPr lang="en-GB" smtClean="0"/>
              <a:t>21/06/2016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C907-F833-204A-9ACC-1555ABD1125B}" type="datetime1">
              <a:rPr lang="en-GB" smtClean="0"/>
              <a:t>21/06/2016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D667-196F-0E4E-A45F-D4F242D679A4}" type="datetime1">
              <a:rPr lang="en-GB" smtClean="0"/>
              <a:t>21/06/2016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81CE4-03A5-0747-B055-F3659B393D87}" type="datetime1">
              <a:rPr lang="en-GB" smtClean="0"/>
              <a:t>21/06/2016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bgroups.cern.ch/rich/calibview.php" TargetMode="External"/><Relationship Id="rId4" Type="http://schemas.openxmlformats.org/officeDocument/2006/relationships/hyperlink" Target="https://lbgroups.cern.ch/rich/alignmentview.php" TargetMode="External"/><Relationship Id="rId5" Type="http://schemas.openxmlformats.org/officeDocument/2006/relationships/image" Target="../media/image23.png"/><Relationship Id="rId6" Type="http://schemas.openxmlformats.org/officeDocument/2006/relationships/image" Target="../media/image24.emf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72720" y="3911600"/>
            <a:ext cx="9672428" cy="46736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2560" y="3917111"/>
            <a:ext cx="8800397" cy="634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</a:rPr>
              <a:t>2</a:t>
            </a:r>
            <a:r>
              <a:rPr lang="en-US" sz="2000" b="1" dirty="0" smtClean="0">
                <a:solidFill>
                  <a:schemeClr val="bg1"/>
                </a:solidFill>
              </a:rPr>
              <a:t>2/</a:t>
            </a:r>
            <a:r>
              <a:rPr lang="en-US" sz="2000" b="1" dirty="0" smtClean="0">
                <a:solidFill>
                  <a:schemeClr val="bg1"/>
                </a:solidFill>
              </a:rPr>
              <a:t>06/2016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	  Claire Prouve - University of Bristol			   LHCb Week	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534" y="1813957"/>
            <a:ext cx="873822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Real-time alignment and calibration: the RICH systems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5600" y="4295894"/>
            <a:ext cx="79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resenting work by Anatoly, </a:t>
            </a:r>
            <a:r>
              <a:rPr lang="en-US" dirty="0" err="1" smtClean="0">
                <a:solidFill>
                  <a:schemeClr val="bg1"/>
                </a:solidFill>
              </a:rPr>
              <a:t>Antonis</a:t>
            </a:r>
            <a:r>
              <a:rPr lang="en-US" dirty="0" smtClean="0">
                <a:solidFill>
                  <a:schemeClr val="bg1"/>
                </a:solidFill>
              </a:rPr>
              <a:t>, Chris, </a:t>
            </a:r>
            <a:r>
              <a:rPr lang="en-US" u="sng" dirty="0" smtClean="0">
                <a:solidFill>
                  <a:schemeClr val="bg1"/>
                </a:solidFill>
              </a:rPr>
              <a:t>Claire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Jibo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Paras</a:t>
            </a:r>
            <a:r>
              <a:rPr lang="en-US" dirty="0" smtClean="0">
                <a:solidFill>
                  <a:schemeClr val="bg1"/>
                </a:solidFill>
              </a:rPr>
              <a:t> and many more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monitoring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 descr="Screen Shot 2016-06-20 at 00.14.5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87"/>
          <a:stretch/>
        </p:blipFill>
        <p:spPr>
          <a:xfrm>
            <a:off x="175758" y="1959224"/>
            <a:ext cx="2960034" cy="48987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900066"/>
            <a:ext cx="5540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3"/>
              </a:rPr>
              <a:t>https://</a:t>
            </a:r>
            <a:r>
              <a:rPr lang="en-US" sz="2000" b="1" dirty="0" err="1">
                <a:hlinkClick r:id="rId3"/>
              </a:rPr>
              <a:t>lbgroups.cern.ch</a:t>
            </a:r>
            <a:r>
              <a:rPr lang="en-US" sz="2000" b="1" dirty="0">
                <a:hlinkClick r:id="rId3"/>
              </a:rPr>
              <a:t>/rich/</a:t>
            </a:r>
            <a:r>
              <a:rPr lang="en-US" sz="2000" b="1" dirty="0" err="1">
                <a:hlinkClick r:id="rId3"/>
              </a:rPr>
              <a:t>calibview.php</a:t>
            </a:r>
            <a:endParaRPr lang="en-US" sz="2000" b="1" dirty="0"/>
          </a:p>
          <a:p>
            <a:r>
              <a:rPr lang="en-US" sz="2000" b="1" dirty="0" smtClean="0">
                <a:hlinkClick r:id="rId4"/>
              </a:rPr>
              <a:t>https</a:t>
            </a:r>
            <a:r>
              <a:rPr lang="en-US" sz="2000" b="1" dirty="0">
                <a:hlinkClick r:id="rId4"/>
              </a:rPr>
              <a:t>://</a:t>
            </a:r>
            <a:r>
              <a:rPr lang="en-US" sz="2000" b="1" dirty="0" err="1">
                <a:hlinkClick r:id="rId4"/>
              </a:rPr>
              <a:t>lbgroups.cern.ch</a:t>
            </a:r>
            <a:r>
              <a:rPr lang="en-US" sz="2000" b="1" dirty="0">
                <a:hlinkClick r:id="rId4"/>
              </a:rPr>
              <a:t>/</a:t>
            </a:r>
            <a:r>
              <a:rPr lang="en-US" sz="2000" b="1" dirty="0" smtClean="0">
                <a:hlinkClick r:id="rId4"/>
              </a:rPr>
              <a:t>rich/</a:t>
            </a:r>
            <a:r>
              <a:rPr lang="en-US" sz="2000" b="1" dirty="0" err="1" smtClean="0">
                <a:hlinkClick r:id="rId4"/>
              </a:rPr>
              <a:t>alignmentview.php</a:t>
            </a:r>
            <a:endParaRPr lang="en-US" sz="2000" b="1" dirty="0"/>
          </a:p>
        </p:txBody>
      </p:sp>
      <p:pic>
        <p:nvPicPr>
          <p:cNvPr id="8" name="Picture 7" descr="Screen Shot 2016-06-20 at 00.16.5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 r="7911"/>
          <a:stretch/>
        </p:blipFill>
        <p:spPr>
          <a:xfrm>
            <a:off x="6276072" y="1970388"/>
            <a:ext cx="2792414" cy="44055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35792" y="1828435"/>
            <a:ext cx="5969721" cy="4777822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743993" y="4571493"/>
            <a:ext cx="340483" cy="379889"/>
          </a:xfrm>
          <a:prstGeom prst="line">
            <a:avLst/>
          </a:prstGeom>
          <a:ln w="38100" cmpd="sng">
            <a:solidFill>
              <a:srgbClr val="FE003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243100" y="4545837"/>
            <a:ext cx="310891" cy="848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Rich2_avTilts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32" t="14347" r="22724" b="72964"/>
          <a:stretch/>
        </p:blipFill>
        <p:spPr>
          <a:xfrm>
            <a:off x="8143891" y="2237909"/>
            <a:ext cx="293065" cy="43962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257505" y="2202467"/>
            <a:ext cx="813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Tilts in y</a:t>
            </a:r>
          </a:p>
          <a:p>
            <a:r>
              <a:rPr lang="en-US" sz="1400" b="1" dirty="0" smtClean="0"/>
              <a:t>Tilts in z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233768" y="1935708"/>
            <a:ext cx="283646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RICH2 primary mirror tilts </a:t>
            </a:r>
            <a:r>
              <a:rPr lang="en-US" sz="1050" b="1" dirty="0" err="1" smtClean="0"/>
              <a:t>w.r.t</a:t>
            </a:r>
            <a:r>
              <a:rPr lang="en-US" sz="1050" b="1" dirty="0" smtClean="0"/>
              <a:t>. </a:t>
            </a:r>
            <a:r>
              <a:rPr lang="en-US" sz="1050" b="1" dirty="0" err="1" smtClean="0"/>
              <a:t>CondDB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280804" y="4123896"/>
            <a:ext cx="278768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RICH2 secondary mirror tilts </a:t>
            </a:r>
            <a:r>
              <a:rPr lang="en-US" sz="1050" b="1" dirty="0" err="1" smtClean="0"/>
              <a:t>w.r.t</a:t>
            </a:r>
            <a:r>
              <a:rPr lang="en-US" sz="1050" b="1" dirty="0" smtClean="0"/>
              <a:t>. </a:t>
            </a:r>
            <a:r>
              <a:rPr lang="en-US" sz="1050" b="1" dirty="0" err="1" smtClean="0"/>
              <a:t>CondDB</a:t>
            </a:r>
            <a:endParaRPr lang="en-US" sz="1050" b="1" dirty="0"/>
          </a:p>
        </p:txBody>
      </p:sp>
      <p:sp>
        <p:nvSpPr>
          <p:cNvPr id="11" name="Rectangle 10"/>
          <p:cNvSpPr/>
          <p:nvPr/>
        </p:nvSpPr>
        <p:spPr>
          <a:xfrm>
            <a:off x="3178276" y="6290664"/>
            <a:ext cx="5890209" cy="2413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826600" y="6196140"/>
            <a:ext cx="1241885" cy="2413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15834" y="6130523"/>
            <a:ext cx="16763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0000"/>
                </a:solidFill>
              </a:rPr>
              <a:t>n</a:t>
            </a:r>
            <a:r>
              <a:rPr lang="en-US" sz="700" dirty="0" smtClean="0">
                <a:solidFill>
                  <a:srgbClr val="000000"/>
                </a:solidFill>
              </a:rPr>
              <a:t>umber of secondary mirror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78277" y="4100380"/>
            <a:ext cx="3171976" cy="125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creen Shot 2016-06-22 at 01.06.51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" r="5001"/>
          <a:stretch/>
        </p:blipFill>
        <p:spPr>
          <a:xfrm>
            <a:off x="3212766" y="4187438"/>
            <a:ext cx="2881552" cy="2130312"/>
          </a:xfrm>
          <a:prstGeom prst="rect">
            <a:avLst/>
          </a:prstGeom>
        </p:spPr>
      </p:pic>
      <p:pic>
        <p:nvPicPr>
          <p:cNvPr id="26" name="Picture 25" descr="Screen Shot 2016-06-22 at 01.08.2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20" y="1862344"/>
            <a:ext cx="3109444" cy="212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0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896" y="1120776"/>
            <a:ext cx="8679584" cy="522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800" dirty="0" smtClean="0"/>
              <a:t>RICH </a:t>
            </a:r>
            <a:r>
              <a:rPr lang="en-US" sz="2800" dirty="0" smtClean="0"/>
              <a:t>calibrations run online for every run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800" dirty="0" smtClean="0"/>
              <a:t>RICH mirror a</a:t>
            </a:r>
            <a:r>
              <a:rPr lang="en-US" sz="2800" dirty="0" smtClean="0"/>
              <a:t>lignment runs online </a:t>
            </a:r>
            <a:r>
              <a:rPr lang="en-US" sz="2800" dirty="0" smtClean="0"/>
              <a:t>for every fill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800" dirty="0" smtClean="0"/>
              <a:t>Several improvements in stability and speed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800" dirty="0" smtClean="0"/>
              <a:t>Information from frequently run alignments to understand and make improvements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800" dirty="0" smtClean="0"/>
              <a:t> Monitoring plots for the RICH piquet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endParaRPr lang="en-US" sz="2800" dirty="0" smtClean="0"/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21608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Backup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Cherenkov angle resolution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Screen Shot 2015-07-12 at 14.21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7"/>
          <a:stretch/>
        </p:blipFill>
        <p:spPr>
          <a:xfrm>
            <a:off x="0" y="1710893"/>
            <a:ext cx="6083300" cy="31528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438" y="1049627"/>
            <a:ext cx="705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Limiting factors to Cherenkov angle resolution: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Fit to 2D histograms</a:t>
            </a:r>
            <a:endParaRPr lang="en-US" dirty="0"/>
          </a:p>
        </p:txBody>
      </p:sp>
      <p:pic>
        <p:nvPicPr>
          <p:cNvPr id="40" name="Picture 39" descr="dThetavphiRec030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230363" y="1124156"/>
            <a:ext cx="4277034" cy="2695527"/>
          </a:xfrm>
          <a:prstGeom prst="rect">
            <a:avLst/>
          </a:prstGeom>
        </p:spPr>
      </p:pic>
      <p:pic>
        <p:nvPicPr>
          <p:cNvPr id="41" name="Picture 40" descr="dThetavphiRec030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" b="3893"/>
          <a:stretch/>
        </p:blipFill>
        <p:spPr>
          <a:xfrm>
            <a:off x="4776875" y="1187132"/>
            <a:ext cx="4419600" cy="28070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 rot="16200000">
            <a:off x="-264246" y="1426934"/>
            <a:ext cx="94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Δθ</a:t>
            </a:r>
            <a:r>
              <a:rPr lang="en-US" dirty="0" smtClean="0"/>
              <a:t> [rad]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135758" y="3628073"/>
            <a:ext cx="83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Φ</a:t>
            </a:r>
            <a:r>
              <a:rPr lang="en-US" sz="1600" dirty="0" smtClean="0"/>
              <a:t>  [rad]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656165" y="928994"/>
            <a:ext cx="33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Misaligned mirrors: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301762" y="917720"/>
            <a:ext cx="33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Aligned mirrors:</a:t>
            </a:r>
            <a:endParaRPr lang="en-US" b="1" dirty="0"/>
          </a:p>
        </p:txBody>
      </p:sp>
      <p:sp>
        <p:nvSpPr>
          <p:cNvPr id="34" name="Slide Number Placeholder 7"/>
          <p:cNvSpPr txBox="1">
            <a:spLocks/>
          </p:cNvSpPr>
          <p:nvPr/>
        </p:nvSpPr>
        <p:spPr>
          <a:xfrm>
            <a:off x="7010400" y="64967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05ED7-F36D-1B40-8C90-AB2DC7502D6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4409442" y="1433161"/>
            <a:ext cx="94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Δθ</a:t>
            </a:r>
            <a:r>
              <a:rPr lang="en-US" dirty="0" smtClean="0"/>
              <a:t> [rad]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816660" y="3634694"/>
            <a:ext cx="83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Φ</a:t>
            </a:r>
            <a:r>
              <a:rPr lang="en-US" sz="1600" dirty="0" smtClean="0"/>
              <a:t>  [rad]</a:t>
            </a:r>
            <a:endParaRPr lang="en-US" sz="1600" dirty="0"/>
          </a:p>
        </p:txBody>
      </p:sp>
      <p:pic>
        <p:nvPicPr>
          <p:cNvPr id="4" name="Picture 3" descr="rootest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t="6706" r="2884" b="2240"/>
          <a:stretch/>
        </p:blipFill>
        <p:spPr>
          <a:xfrm rot="5400000">
            <a:off x="426244" y="3948448"/>
            <a:ext cx="2662885" cy="280276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30363" y="4007893"/>
            <a:ext cx="4156658" cy="272021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trike="sngStrike" dirty="0"/>
          </a:p>
        </p:txBody>
      </p:sp>
      <p:sp>
        <p:nvSpPr>
          <p:cNvPr id="20" name="Left Bracket 19"/>
          <p:cNvSpPr/>
          <p:nvPr/>
        </p:nvSpPr>
        <p:spPr>
          <a:xfrm rot="16200000">
            <a:off x="1071023" y="3592206"/>
            <a:ext cx="103941" cy="184989"/>
          </a:xfrm>
          <a:prstGeom prst="leftBracket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112499" y="3736671"/>
            <a:ext cx="10494" cy="271222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85606" y="4007893"/>
            <a:ext cx="130141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Signal:</a:t>
            </a:r>
          </a:p>
          <a:p>
            <a:r>
              <a:rPr lang="en-US" b="1" dirty="0" smtClean="0">
                <a:solidFill>
                  <a:srgbClr val="FF00FF"/>
                </a:solidFill>
              </a:rPr>
              <a:t>Gaussian</a:t>
            </a:r>
          </a:p>
          <a:p>
            <a:endParaRPr lang="en-US" b="1" dirty="0"/>
          </a:p>
          <a:p>
            <a:r>
              <a:rPr lang="en-US" b="1" dirty="0" smtClean="0"/>
              <a:t>BKG: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b="1" baseline="30000" dirty="0" smtClean="0">
                <a:solidFill>
                  <a:srgbClr val="FF0000"/>
                </a:solidFill>
              </a:rPr>
              <a:t>nd</a:t>
            </a:r>
            <a:r>
              <a:rPr lang="en-US" b="1" dirty="0" smtClean="0">
                <a:solidFill>
                  <a:srgbClr val="FF0000"/>
                </a:solidFill>
              </a:rPr>
              <a:t> order polynomial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6875" y="4025617"/>
            <a:ext cx="2848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Means of Gaussians connected by:</a:t>
            </a:r>
          </a:p>
          <a:p>
            <a:r>
              <a:rPr lang="en-US" sz="2400" dirty="0" err="1" smtClean="0"/>
              <a:t>Δθ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(</a:t>
            </a:r>
            <a:r>
              <a:rPr lang="en-US" sz="2400" dirty="0" err="1" smtClean="0"/>
              <a:t>Φ</a:t>
            </a:r>
            <a:r>
              <a:rPr lang="en-US" sz="2400" dirty="0"/>
              <a:t>) =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Θ</a:t>
            </a:r>
            <a:r>
              <a:rPr lang="en-US" sz="2400" baseline="30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lang="en-US" sz="2400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,s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 smtClean="0"/>
              <a:t>cos</a:t>
            </a:r>
            <a:r>
              <a:rPr lang="en-US" sz="2400" dirty="0"/>
              <a:t>(</a:t>
            </a:r>
            <a:r>
              <a:rPr lang="en-US" sz="2400" dirty="0" err="1"/>
              <a:t>Φ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            + </a:t>
            </a:r>
            <a:r>
              <a:rPr lang="en-US" sz="2400" dirty="0" err="1" smtClean="0">
                <a:latin typeface="Times New Roman"/>
                <a:cs typeface="Times New Roman"/>
              </a:rPr>
              <a:t>Θ</a:t>
            </a:r>
            <a:r>
              <a:rPr lang="en-US" sz="2400" baseline="30000" dirty="0" err="1" smtClean="0">
                <a:latin typeface="Times New Roman"/>
                <a:cs typeface="Times New Roman"/>
              </a:rPr>
              <a:t>z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p</a:t>
            </a:r>
            <a:r>
              <a:rPr lang="en-US" sz="2400" baseline="-25000" dirty="0" err="1">
                <a:latin typeface="Times New Roman"/>
                <a:cs typeface="Times New Roman"/>
              </a:rPr>
              <a:t>,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s</a:t>
            </a:r>
            <a:r>
              <a:rPr lang="en-US" sz="2400" dirty="0"/>
              <a:t> </a:t>
            </a:r>
            <a:r>
              <a:rPr lang="en-US" sz="2400" dirty="0" smtClean="0"/>
              <a:t>sin(</a:t>
            </a:r>
            <a:r>
              <a:rPr lang="en-US" sz="2400" dirty="0" err="1"/>
              <a:t>Φ</a:t>
            </a:r>
            <a:r>
              <a:rPr lang="en-US" sz="2400" dirty="0"/>
              <a:t>)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4555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Magnification coefficients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2972" y="980421"/>
            <a:ext cx="8858004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Magnification coefficients:</a:t>
            </a:r>
            <a:r>
              <a:rPr lang="en-US" dirty="0" smtClean="0"/>
              <a:t> Translate the tilt on the detector plane into actual mirror tilts </a:t>
            </a:r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u="sng" dirty="0" smtClean="0"/>
              <a:t>Magnification coefficients are calculated new for each iteration: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Introduce 8 rotations: primary and secondary mirrors rotated around ±y and </a:t>
            </a:r>
            <a:r>
              <a:rPr lang="en-US" dirty="0"/>
              <a:t>±</a:t>
            </a:r>
            <a:r>
              <a:rPr lang="en-US" dirty="0" smtClean="0"/>
              <a:t>z axis respectively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Rotate about 0.3 </a:t>
            </a:r>
            <a:r>
              <a:rPr lang="en-US" dirty="0" err="1" smtClean="0"/>
              <a:t>mrad</a:t>
            </a:r>
            <a:r>
              <a:rPr lang="en-US" dirty="0" smtClean="0"/>
              <a:t> ( half the resolution of RICH2)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Reconstruct events for each rotation and evaluate the tilts on the detector plane</a:t>
            </a:r>
          </a:p>
          <a:p>
            <a:pPr>
              <a:lnSpc>
                <a:spcPct val="150000"/>
              </a:lnSpc>
              <a:buClr>
                <a:srgbClr val="B20225"/>
              </a:buClr>
            </a:pPr>
            <a:endParaRPr lang="en-US" dirty="0"/>
          </a:p>
          <a:p>
            <a:pPr>
              <a:lnSpc>
                <a:spcPct val="150000"/>
              </a:lnSpc>
              <a:buClr>
                <a:srgbClr val="B20225"/>
              </a:buClr>
            </a:pPr>
            <a:r>
              <a:rPr lang="en-US" b="1" dirty="0" smtClean="0"/>
              <a:t>Need to reconstruct all events 9 times!</a:t>
            </a:r>
          </a:p>
        </p:txBody>
      </p:sp>
      <p:pic>
        <p:nvPicPr>
          <p:cNvPr id="12" name="Picture 11" descr="Screen Shot 2015-07-12 at 12.1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2" y="1354979"/>
            <a:ext cx="2522226" cy="5550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5067" y="1971376"/>
            <a:ext cx="195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Misalignments</a:t>
            </a:r>
            <a:r>
              <a:rPr lang="en-US" dirty="0">
                <a:solidFill>
                  <a:srgbClr val="FE0032"/>
                </a:solidFill>
              </a:rPr>
              <a:t/>
            </a:r>
            <a:br>
              <a:rPr lang="en-US" dirty="0">
                <a:solidFill>
                  <a:srgbClr val="FE0032"/>
                </a:solidFill>
              </a:rPr>
            </a:br>
            <a:r>
              <a:rPr lang="en-US" dirty="0">
                <a:solidFill>
                  <a:srgbClr val="FE0032"/>
                </a:solidFill>
              </a:rPr>
              <a:t>o</a:t>
            </a:r>
            <a:r>
              <a:rPr lang="en-US" dirty="0" smtClean="0">
                <a:solidFill>
                  <a:srgbClr val="FE0032"/>
                </a:solidFill>
              </a:rPr>
              <a:t>n detector plane</a:t>
            </a:r>
            <a:endParaRPr lang="en-US" dirty="0">
              <a:solidFill>
                <a:srgbClr val="FE003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56482" y="1815855"/>
            <a:ext cx="1302671" cy="367369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839055" y="1742122"/>
            <a:ext cx="131411" cy="313222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5-07-12 at 13.04.5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84"/>
          <a:stretch/>
        </p:blipFill>
        <p:spPr>
          <a:xfrm>
            <a:off x="3559153" y="1370328"/>
            <a:ext cx="2430988" cy="6745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09583" y="2123776"/>
            <a:ext cx="19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Mirror tilts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743860" y="1910063"/>
            <a:ext cx="0" cy="2731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00622" y="1910063"/>
            <a:ext cx="498307" cy="29264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6" name="Picture 15" descr="Screen Shot 2015-07-12 at 14.20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8" y="5897152"/>
            <a:ext cx="5143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6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Disentangling mirror-pairs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 descr="Screen Shot 2016-05-21 at 12.5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545" y="1377558"/>
            <a:ext cx="6695542" cy="11044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8294" y="871295"/>
            <a:ext cx="898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pair of </a:t>
            </a:r>
            <a:r>
              <a:rPr lang="en-US" sz="2400" b="1" dirty="0" smtClean="0"/>
              <a:t>primary mirror </a:t>
            </a:r>
            <a:r>
              <a:rPr lang="en-US" sz="2400" b="1" i="1" dirty="0" smtClean="0"/>
              <a:t>p</a:t>
            </a:r>
            <a:r>
              <a:rPr lang="en-US" sz="2400" dirty="0" smtClean="0"/>
              <a:t> and </a:t>
            </a:r>
            <a:r>
              <a:rPr lang="en-US" sz="2400" b="1" dirty="0" smtClean="0"/>
              <a:t>secondary mirror </a:t>
            </a:r>
            <a:r>
              <a:rPr lang="en-US" sz="2400" b="1" i="1" dirty="0" smtClean="0"/>
              <a:t>s</a:t>
            </a:r>
            <a:r>
              <a:rPr lang="en-US" sz="2400" dirty="0" smtClean="0"/>
              <a:t> has 2 equations: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98958" y="1948596"/>
            <a:ext cx="451109" cy="5020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10276" y="1950838"/>
            <a:ext cx="451109" cy="5020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62291" y="1960925"/>
            <a:ext cx="451109" cy="5020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47667" y="1960925"/>
            <a:ext cx="451109" cy="5020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2846" y="1949006"/>
            <a:ext cx="521281" cy="50205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47109" y="1944977"/>
            <a:ext cx="526503" cy="508202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03929" y="1961335"/>
            <a:ext cx="521697" cy="50205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4108" y="1961335"/>
            <a:ext cx="516895" cy="50205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858" y="2482951"/>
            <a:ext cx="5247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Magnification factors 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FE0032"/>
                </a:solidFill>
              </a:rPr>
              <a:t>individual mirror tilts</a:t>
            </a:r>
            <a:endParaRPr lang="en-US" sz="2000" dirty="0">
              <a:solidFill>
                <a:srgbClr val="FE003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38979" y="1449716"/>
            <a:ext cx="666432" cy="502055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38979" y="1974484"/>
            <a:ext cx="666432" cy="502055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pic>
        <p:nvPicPr>
          <p:cNvPr id="28" name="Picture 27" descr="Screen Shot 2015-07-12 at 17.40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45" y="4648018"/>
            <a:ext cx="6127161" cy="1823981"/>
          </a:xfrm>
          <a:prstGeom prst="rect">
            <a:avLst/>
          </a:prstGeom>
          <a:effectLst/>
        </p:spPr>
      </p:pic>
      <p:sp>
        <p:nvSpPr>
          <p:cNvPr id="29" name="Rectangle 28"/>
          <p:cNvSpPr/>
          <p:nvPr/>
        </p:nvSpPr>
        <p:spPr>
          <a:xfrm>
            <a:off x="3490929" y="4889421"/>
            <a:ext cx="1057829" cy="648000"/>
          </a:xfrm>
          <a:prstGeom prst="rect">
            <a:avLst/>
          </a:prstGeom>
          <a:noFill/>
          <a:ln w="3810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32146" y="4795841"/>
            <a:ext cx="1023418" cy="503999"/>
          </a:xfrm>
          <a:prstGeom prst="rect">
            <a:avLst/>
          </a:prstGeom>
          <a:noFill/>
          <a:ln w="28575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90929" y="5561185"/>
            <a:ext cx="1057829" cy="648000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92935" y="5561185"/>
            <a:ext cx="1057829" cy="648000"/>
          </a:xfrm>
          <a:prstGeom prst="rect">
            <a:avLst/>
          </a:prstGeom>
          <a:noFill/>
          <a:ln w="38100" cmpd="sng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92935" y="4889421"/>
            <a:ext cx="1057829" cy="648000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675982" y="4795841"/>
            <a:ext cx="1023418" cy="503999"/>
          </a:xfrm>
          <a:prstGeom prst="rect">
            <a:avLst/>
          </a:prstGeom>
          <a:noFill/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31574" y="5792097"/>
            <a:ext cx="1023418" cy="503999"/>
          </a:xfrm>
          <a:prstGeom prst="rect">
            <a:avLst/>
          </a:prstGeom>
          <a:noFill/>
          <a:ln w="28575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76554" y="5792097"/>
            <a:ext cx="1023418" cy="503999"/>
          </a:xfrm>
          <a:prstGeom prst="rect">
            <a:avLst/>
          </a:prstGeom>
          <a:noFill/>
          <a:ln w="28575" cmpd="sng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14953" y="4452856"/>
            <a:ext cx="2509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RICH1 primary mirrors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517997" y="4446617"/>
            <a:ext cx="2912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RICH1 secondary mirrors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0" y="3528657"/>
            <a:ext cx="877404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Challenge:</a:t>
            </a:r>
            <a:r>
              <a:rPr lang="en-US" sz="2400" dirty="0" smtClean="0"/>
              <a:t> not enough information to fully constrain the solution</a:t>
            </a:r>
          </a:p>
          <a:p>
            <a:r>
              <a:rPr lang="en-US" sz="1200" dirty="0" err="1" smtClean="0">
                <a:solidFill>
                  <a:srgbClr val="FFFFFF"/>
                </a:solidFill>
              </a:rPr>
              <a:t>sss</a:t>
            </a:r>
            <a:endParaRPr lang="en-US" sz="1200" dirty="0">
              <a:solidFill>
                <a:srgbClr val="FFFFFF"/>
              </a:solidFill>
            </a:endParaRPr>
          </a:p>
          <a:p>
            <a:r>
              <a:rPr lang="en-US" sz="2000" dirty="0" smtClean="0"/>
              <a:t>RICH1: 8 equations for 10</a:t>
            </a:r>
            <a:br>
              <a:rPr lang="en-US" sz="2000" dirty="0" smtClean="0"/>
            </a:br>
            <a:r>
              <a:rPr lang="en-US" sz="2000" dirty="0" smtClean="0"/>
              <a:t>	     unknowns</a:t>
            </a:r>
            <a:br>
              <a:rPr lang="en-US" sz="2000" dirty="0" smtClean="0"/>
            </a:br>
            <a:r>
              <a:rPr lang="en-US" sz="1200" dirty="0" err="1" smtClean="0">
                <a:solidFill>
                  <a:srgbClr val="FFFFFF"/>
                </a:solidFill>
              </a:rPr>
              <a:t>aaa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/>
              <a:t>R</a:t>
            </a:r>
            <a:r>
              <a:rPr lang="en-US" sz="2000" dirty="0" smtClean="0"/>
              <a:t>otation of primary mirrors</a:t>
            </a:r>
            <a:br>
              <a:rPr lang="en-US" sz="2000" dirty="0" smtClean="0"/>
            </a:br>
            <a:r>
              <a:rPr lang="en-US" sz="2000" dirty="0" smtClean="0"/>
              <a:t>followed by according </a:t>
            </a:r>
            <a:br>
              <a:rPr lang="en-US" sz="2000" dirty="0" smtClean="0"/>
            </a:br>
            <a:r>
              <a:rPr lang="en-US" sz="2000" dirty="0" smtClean="0"/>
              <a:t>rotation</a:t>
            </a:r>
            <a:r>
              <a:rPr lang="en-US" sz="2000" dirty="0"/>
              <a:t> </a:t>
            </a:r>
            <a:r>
              <a:rPr lang="en-US" sz="2000" dirty="0" smtClean="0"/>
              <a:t>of secondary </a:t>
            </a:r>
            <a:br>
              <a:rPr lang="en-US" sz="2000" dirty="0" smtClean="0"/>
            </a:br>
            <a:r>
              <a:rPr lang="en-US" sz="2000" dirty="0" smtClean="0"/>
              <a:t>mirrors</a:t>
            </a:r>
            <a:r>
              <a:rPr lang="en-US" sz="2000" dirty="0"/>
              <a:t> </a:t>
            </a:r>
            <a:r>
              <a:rPr lang="en-US" sz="2000" dirty="0" smtClean="0"/>
              <a:t>yields same results</a:t>
            </a:r>
            <a:br>
              <a:rPr lang="en-US" sz="2000" dirty="0" smtClean="0"/>
            </a:br>
            <a:r>
              <a:rPr lang="en-US" sz="1400" dirty="0">
                <a:solidFill>
                  <a:schemeClr val="bg1"/>
                </a:solidFill>
              </a:rPr>
              <a:t>s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400" dirty="0" smtClean="0">
                <a:sym typeface="Wingdings"/>
              </a:rPr>
              <a:t> </a:t>
            </a:r>
            <a:r>
              <a:rPr lang="en-US" sz="2400" b="1" dirty="0" smtClean="0">
                <a:sym typeface="Wingdings"/>
              </a:rPr>
              <a:t>Need additional constraint</a:t>
            </a:r>
            <a:endParaRPr lang="en-US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695824" y="1413245"/>
            <a:ext cx="451109" cy="5020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07142" y="1415487"/>
            <a:ext cx="451109" cy="5020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59157" y="1425574"/>
            <a:ext cx="451109" cy="5020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44533" y="1425574"/>
            <a:ext cx="451109" cy="502055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9712" y="1413655"/>
            <a:ext cx="521281" cy="50205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43975" y="1409626"/>
            <a:ext cx="526503" cy="508202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00795" y="1425984"/>
            <a:ext cx="521697" cy="50205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90974" y="1425984"/>
            <a:ext cx="516895" cy="50205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79185" y="1466411"/>
            <a:ext cx="2848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Δθ</a:t>
            </a:r>
            <a:r>
              <a:rPr lang="en-US" baseline="-25000" dirty="0" err="1" smtClean="0"/>
              <a:t>C</a:t>
            </a:r>
            <a:r>
              <a:rPr lang="en-US" dirty="0" smtClean="0"/>
              <a:t>(</a:t>
            </a:r>
            <a:r>
              <a:rPr lang="en-US" dirty="0" err="1" smtClean="0"/>
              <a:t>Φ</a:t>
            </a:r>
            <a:r>
              <a:rPr lang="en-US" dirty="0"/>
              <a:t>) = </a:t>
            </a:r>
            <a:r>
              <a:rPr lang="en-US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Θ</a:t>
            </a:r>
            <a:r>
              <a:rPr lang="en-US" baseline="30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y</a:t>
            </a:r>
            <a:r>
              <a:rPr lang="en-US" baseline="-25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p,s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+ </a:t>
            </a:r>
            <a:r>
              <a:rPr lang="en-US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Θ</a:t>
            </a:r>
            <a:r>
              <a:rPr lang="en-US" baseline="30000" dirty="0" err="1">
                <a:solidFill>
                  <a:srgbClr val="008000"/>
                </a:solidFill>
                <a:latin typeface="Times New Roman"/>
                <a:cs typeface="Times New Roman"/>
              </a:rPr>
              <a:t>z</a:t>
            </a:r>
            <a:r>
              <a:rPr lang="en-US" baseline="-25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lang="en-US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,s</a:t>
            </a:r>
            <a:r>
              <a:rPr lang="en-US" dirty="0" smtClean="0"/>
              <a:t> sin(</a:t>
            </a:r>
            <a:r>
              <a:rPr lang="en-US" dirty="0" err="1"/>
              <a:t>Φ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pic>
        <p:nvPicPr>
          <p:cNvPr id="49" name="Picture 48" descr="dThetavphiRec030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6996715" y="2112122"/>
            <a:ext cx="2039951" cy="128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0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Disentangling – until 2016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5994" y="1012644"/>
            <a:ext cx="2469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RICH1</a:t>
            </a:r>
            <a:r>
              <a:rPr lang="en-US" sz="2400" dirty="0" smtClean="0"/>
              <a:t>:</a:t>
            </a:r>
          </a:p>
          <a:p>
            <a:pPr marL="177800" indent="-177800">
              <a:buClr>
                <a:srgbClr val="FE0032"/>
              </a:buClr>
              <a:buFont typeface="Arial"/>
              <a:buChar char="•"/>
            </a:pPr>
            <a:r>
              <a:rPr lang="en-US" sz="2400" dirty="0" smtClean="0"/>
              <a:t>fix primary mirrors,</a:t>
            </a:r>
            <a:br>
              <a:rPr lang="en-US" sz="2400" dirty="0" smtClean="0"/>
            </a:br>
            <a:r>
              <a:rPr lang="en-US" sz="2400" dirty="0" smtClean="0"/>
              <a:t>align secondary</a:t>
            </a:r>
            <a:br>
              <a:rPr lang="en-US" sz="2400" dirty="0" smtClean="0"/>
            </a:br>
            <a:r>
              <a:rPr lang="en-US" sz="2400" dirty="0" smtClean="0"/>
              <a:t>mirrors</a:t>
            </a:r>
            <a:endParaRPr lang="en-US" sz="2400" dirty="0"/>
          </a:p>
        </p:txBody>
      </p:sp>
      <p:pic>
        <p:nvPicPr>
          <p:cNvPr id="22" name="Picture 21" descr="Screen Shot 2015-07-12 at 17.40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05" y="1011845"/>
            <a:ext cx="7112510" cy="211730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797644" y="1280545"/>
            <a:ext cx="1227946" cy="755732"/>
          </a:xfrm>
          <a:prstGeom prst="rect">
            <a:avLst/>
          </a:prstGeom>
          <a:noFill/>
          <a:ln w="3810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29008" y="1175584"/>
            <a:ext cx="1188000" cy="611999"/>
          </a:xfrm>
          <a:prstGeom prst="rect">
            <a:avLst/>
          </a:prstGeom>
          <a:noFill/>
          <a:ln w="28575" cmpd="sng"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87149" y="2057269"/>
            <a:ext cx="1227946" cy="755732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057075" y="2057269"/>
            <a:ext cx="1227946" cy="755732"/>
          </a:xfrm>
          <a:prstGeom prst="rect">
            <a:avLst/>
          </a:prstGeom>
          <a:noFill/>
          <a:ln w="38100" cmpd="sng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46580" y="1280545"/>
            <a:ext cx="1227946" cy="755732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646457" y="1175939"/>
            <a:ext cx="1188000" cy="611999"/>
          </a:xfrm>
          <a:prstGeom prst="rect">
            <a:avLst/>
          </a:prstGeom>
          <a:noFill/>
          <a:ln w="28575" cmpd="sng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29008" y="2314633"/>
            <a:ext cx="1188000" cy="611999"/>
          </a:xfrm>
          <a:prstGeom prst="rect">
            <a:avLst/>
          </a:prstGeom>
          <a:noFill/>
          <a:ln w="28575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46457" y="2314988"/>
            <a:ext cx="1188000" cy="611999"/>
          </a:xfrm>
          <a:prstGeom prst="rect">
            <a:avLst/>
          </a:prstGeom>
          <a:noFill/>
          <a:ln w="28575" cmpd="sng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17729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797644" y="837675"/>
            <a:ext cx="1660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Primary mirrors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319024" y="833477"/>
            <a:ext cx="190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Secondary mirrors</a:t>
            </a:r>
            <a:endParaRPr lang="en-US" dirty="0"/>
          </a:p>
        </p:txBody>
      </p:sp>
      <p:pic>
        <p:nvPicPr>
          <p:cNvPr id="56" name="Picture 55" descr="Screen Shot 2015-07-12 at 12.34.3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72"/>
          <a:stretch/>
        </p:blipFill>
        <p:spPr>
          <a:xfrm>
            <a:off x="2307488" y="3718526"/>
            <a:ext cx="3305566" cy="290658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2943922" y="4785613"/>
            <a:ext cx="399678" cy="413580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/>
          <p:cNvSpPr/>
          <p:nvPr/>
        </p:nvSpPr>
        <p:spPr>
          <a:xfrm rot="5400000">
            <a:off x="4785889" y="4810283"/>
            <a:ext cx="428844" cy="359056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/>
          <p:cNvSpPr/>
          <p:nvPr/>
        </p:nvSpPr>
        <p:spPr>
          <a:xfrm rot="5400000">
            <a:off x="4403044" y="4805243"/>
            <a:ext cx="428844" cy="359056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/>
          <p:cNvSpPr/>
          <p:nvPr/>
        </p:nvSpPr>
        <p:spPr>
          <a:xfrm rot="5400000">
            <a:off x="4597424" y="4464331"/>
            <a:ext cx="428844" cy="359056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/>
          <p:cNvSpPr/>
          <p:nvPr/>
        </p:nvSpPr>
        <p:spPr>
          <a:xfrm rot="5400000">
            <a:off x="4581904" y="5152027"/>
            <a:ext cx="428844" cy="359056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Hexagon 61"/>
          <p:cNvSpPr/>
          <p:nvPr/>
        </p:nvSpPr>
        <p:spPr>
          <a:xfrm rot="5400000">
            <a:off x="4971764" y="5151691"/>
            <a:ext cx="428844" cy="359056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Hexagon 62"/>
          <p:cNvSpPr/>
          <p:nvPr/>
        </p:nvSpPr>
        <p:spPr>
          <a:xfrm rot="5400000">
            <a:off x="4983889" y="4453836"/>
            <a:ext cx="428844" cy="359056"/>
          </a:xfrm>
          <a:prstGeom prst="hexagon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 descr="Screen Shot 2015-07-12 at 18.02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63" y="3682627"/>
            <a:ext cx="3307625" cy="290247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 rot="5400000">
            <a:off x="8166348" y="4295714"/>
            <a:ext cx="15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Andrew Cook</a:t>
            </a:r>
            <a:endParaRPr lang="en-US" sz="1400" i="1" dirty="0"/>
          </a:p>
        </p:txBody>
      </p:sp>
      <p:sp>
        <p:nvSpPr>
          <p:cNvPr id="66" name="Rectangle 65"/>
          <p:cNvSpPr/>
          <p:nvPr/>
        </p:nvSpPr>
        <p:spPr>
          <a:xfrm>
            <a:off x="8127099" y="4951773"/>
            <a:ext cx="342581" cy="432816"/>
          </a:xfrm>
          <a:prstGeom prst="rect">
            <a:avLst/>
          </a:prstGeom>
          <a:noFill/>
          <a:ln w="3810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689997" y="6506496"/>
            <a:ext cx="356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primary mirrors,      secondary mirrors</a:t>
            </a:r>
            <a:endParaRPr lang="en-US" sz="1600" dirty="0"/>
          </a:p>
        </p:txBody>
      </p:sp>
      <p:pic>
        <p:nvPicPr>
          <p:cNvPr id="68" name="Picture 67" descr="Screen Shot 2015-07-12 at 18.02.0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2" t="3604" r="76202" b="88112"/>
          <a:stretch/>
        </p:blipFill>
        <p:spPr>
          <a:xfrm>
            <a:off x="5329943" y="6586062"/>
            <a:ext cx="326986" cy="240454"/>
          </a:xfrm>
          <a:prstGeom prst="rect">
            <a:avLst/>
          </a:prstGeom>
        </p:spPr>
      </p:pic>
      <p:pic>
        <p:nvPicPr>
          <p:cNvPr id="69" name="Picture 68" descr="Screen Shot 2015-07-12 at 18.02.0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6" t="15203" r="53815" b="78832"/>
          <a:stretch/>
        </p:blipFill>
        <p:spPr>
          <a:xfrm>
            <a:off x="7166175" y="6642893"/>
            <a:ext cx="211981" cy="173127"/>
          </a:xfrm>
          <a:prstGeom prst="rect">
            <a:avLst/>
          </a:prstGeom>
        </p:spPr>
      </p:pic>
      <p:sp>
        <p:nvSpPr>
          <p:cNvPr id="70" name="Slide Number Placeholder 90"/>
          <p:cNvSpPr txBox="1">
            <a:spLocks/>
          </p:cNvSpPr>
          <p:nvPr/>
        </p:nvSpPr>
        <p:spPr>
          <a:xfrm>
            <a:off x="7010400" y="651772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05ED7-F36D-1B40-8C90-AB2DC7502D6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1" name="Hexagon 70"/>
          <p:cNvSpPr/>
          <p:nvPr/>
        </p:nvSpPr>
        <p:spPr>
          <a:xfrm rot="5400000">
            <a:off x="4594594" y="3768616"/>
            <a:ext cx="428844" cy="359056"/>
          </a:xfrm>
          <a:prstGeom prst="hexagon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3254" y="3963075"/>
            <a:ext cx="399678" cy="413580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943065" y="3961029"/>
            <a:ext cx="399678" cy="413580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362876" y="3963075"/>
            <a:ext cx="399678" cy="413580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0995" y="3502302"/>
            <a:ext cx="26238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RICH2</a:t>
            </a:r>
            <a:r>
              <a:rPr lang="en-US" sz="2400" dirty="0" smtClean="0"/>
              <a:t>:</a:t>
            </a:r>
          </a:p>
          <a:p>
            <a:pPr marL="177800" indent="-177800">
              <a:buClr>
                <a:srgbClr val="FE0032"/>
              </a:buClr>
              <a:buFont typeface="Arial"/>
              <a:buChar char="•"/>
            </a:pPr>
            <a:r>
              <a:rPr lang="en-US" sz="2400" dirty="0" smtClean="0"/>
              <a:t>Left half:</a:t>
            </a:r>
            <a:br>
              <a:rPr lang="en-US" sz="2400" dirty="0" smtClean="0"/>
            </a:br>
            <a:r>
              <a:rPr lang="en-US" sz="2400" dirty="0" smtClean="0"/>
              <a:t>system </a:t>
            </a:r>
            <a:r>
              <a:rPr lang="en-US" sz="2400" dirty="0"/>
              <a:t>of equations linking all mirrors starting from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primary </a:t>
            </a:r>
            <a:r>
              <a:rPr lang="en-US" sz="2400" dirty="0"/>
              <a:t>mirror </a:t>
            </a:r>
            <a:r>
              <a:rPr lang="en-US" sz="2400" dirty="0" smtClean="0"/>
              <a:t>12.</a:t>
            </a:r>
          </a:p>
        </p:txBody>
      </p:sp>
    </p:spTree>
    <p:extLst>
      <p:ext uri="{BB962C8B-B14F-4D97-AF65-F5344CB8AC3E}">
        <p14:creationId xmlns:p14="http://schemas.microsoft.com/office/powerpoint/2010/main" val="411432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5449" y="959594"/>
            <a:ext cx="8774041" cy="525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L2 regularization </a:t>
            </a:r>
            <a:r>
              <a:rPr lang="en-US" sz="2400" u="sng" dirty="0" smtClean="0"/>
              <a:t>(</a:t>
            </a:r>
            <a:r>
              <a:rPr lang="en-US" sz="2400" u="sng" dirty="0"/>
              <a:t>r</a:t>
            </a:r>
            <a:r>
              <a:rPr lang="en-US" sz="2400" u="sng" dirty="0" smtClean="0"/>
              <a:t>idge regression):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 smtClean="0">
                <a:solidFill>
                  <a:schemeClr val="bg1"/>
                </a:solidFill>
              </a:rPr>
              <a:t>d</a:t>
            </a:r>
          </a:p>
          <a:p>
            <a:pPr marL="342900" indent="-342900">
              <a:buClr>
                <a:srgbClr val="FE0032"/>
              </a:buClr>
              <a:buFont typeface="Arial"/>
              <a:buChar char="•"/>
            </a:pPr>
            <a:r>
              <a:rPr lang="en-US" sz="2000" dirty="0" smtClean="0"/>
              <a:t>rewrite problem as</a:t>
            </a:r>
          </a:p>
          <a:p>
            <a:pPr marL="342900" indent="-342900">
              <a:buClr>
                <a:srgbClr val="FE0032"/>
              </a:buClr>
              <a:buFont typeface="Arial"/>
              <a:buChar char="•"/>
            </a:pPr>
            <a:endParaRPr lang="en-US" sz="2000" dirty="0"/>
          </a:p>
          <a:p>
            <a:pPr marL="342900" indent="-342900">
              <a:buClr>
                <a:srgbClr val="FE0032"/>
              </a:buClr>
              <a:buFont typeface="Arial"/>
              <a:buChar char="•"/>
            </a:pPr>
            <a:endParaRPr lang="en-US" sz="2000" dirty="0" smtClean="0"/>
          </a:p>
          <a:p>
            <a:pPr>
              <a:buClr>
                <a:srgbClr val="FE0032"/>
              </a:buClr>
            </a:pPr>
            <a:endParaRPr lang="en-US" sz="2000" dirty="0"/>
          </a:p>
          <a:p>
            <a:pPr>
              <a:buClr>
                <a:srgbClr val="FE0032"/>
              </a:buClr>
            </a:pPr>
            <a:endParaRPr lang="en-US" sz="1400" dirty="0" smtClean="0"/>
          </a:p>
          <a:p>
            <a:pPr marL="342900" indent="-342900">
              <a:buClr>
                <a:srgbClr val="FE0032"/>
              </a:buClr>
              <a:buFont typeface="Arial"/>
              <a:buChar char="•"/>
            </a:pPr>
            <a:r>
              <a:rPr lang="en-US" sz="2000" dirty="0" smtClean="0"/>
              <a:t>Minimize: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/>
              <a:t> </a:t>
            </a:r>
            <a:r>
              <a:rPr lang="en-US" sz="2000" dirty="0" smtClean="0"/>
              <a:t>  least square method</a:t>
            </a:r>
            <a:r>
              <a:rPr lang="en-US" sz="2000" dirty="0"/>
              <a:t> </a:t>
            </a:r>
            <a:r>
              <a:rPr lang="en-US" sz="2000" dirty="0" smtClean="0"/>
              <a:t>      L2 regularization term</a:t>
            </a:r>
            <a:endParaRPr lang="en-US" sz="2400" dirty="0" smtClean="0"/>
          </a:p>
          <a:p>
            <a:endParaRPr lang="en-US" sz="1600" dirty="0" smtClean="0"/>
          </a:p>
          <a:p>
            <a:pPr>
              <a:lnSpc>
                <a:spcPct val="130000"/>
              </a:lnSpc>
            </a:pPr>
            <a:r>
              <a:rPr lang="en-US" sz="2400" u="sng" dirty="0" smtClean="0"/>
              <a:t>Advantages:</a:t>
            </a:r>
          </a:p>
          <a:p>
            <a:pPr marL="342900" indent="-342900">
              <a:lnSpc>
                <a:spcPct val="13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400" dirty="0"/>
              <a:t>more stable than the previous </a:t>
            </a:r>
            <a:r>
              <a:rPr lang="en-US" sz="2400" dirty="0" smtClean="0"/>
              <a:t>method</a:t>
            </a:r>
          </a:p>
          <a:p>
            <a:pPr marL="342900" indent="-342900">
              <a:lnSpc>
                <a:spcPct val="130000"/>
              </a:lnSpc>
              <a:buClr>
                <a:srgbClr val="FE0032"/>
              </a:buClr>
              <a:buFont typeface="Arial"/>
              <a:buChar char="•"/>
            </a:pPr>
            <a:r>
              <a:rPr lang="en-US" sz="2400" dirty="0" smtClean="0"/>
              <a:t>Stable </a:t>
            </a:r>
            <a:r>
              <a:rPr lang="en-US" sz="2400" dirty="0" err="1" smtClean="0"/>
              <a:t>w.r.t</a:t>
            </a:r>
            <a:r>
              <a:rPr lang="en-US" sz="2400" dirty="0" smtClean="0"/>
              <a:t>. small statistical fluctuations (unlike L1 regularization)</a:t>
            </a:r>
          </a:p>
          <a:p>
            <a:pPr>
              <a:lnSpc>
                <a:spcPct val="130000"/>
              </a:lnSpc>
              <a:buClr>
                <a:srgbClr val="FE0032"/>
              </a:buClr>
            </a:pPr>
            <a:r>
              <a:rPr lang="en-US" sz="2400" b="1" dirty="0" smtClean="0">
                <a:sym typeface="Wingdings"/>
              </a:rPr>
              <a:t> Fewer iterations needed to converge</a:t>
            </a:r>
            <a:endParaRPr lang="en-US" sz="2400" b="1" dirty="0"/>
          </a:p>
        </p:txBody>
      </p:sp>
      <p:pic>
        <p:nvPicPr>
          <p:cNvPr id="3" name="Picture 2" descr="Screen Shot 2016-05-20 at 09.45.1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r="72568" b="53027"/>
          <a:stretch/>
        </p:blipFill>
        <p:spPr>
          <a:xfrm>
            <a:off x="1721230" y="2796793"/>
            <a:ext cx="3380682" cy="7627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Disentangling – from 2016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 descr="Screen Shot 2016-05-22 at 21.46.0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" r="9091"/>
          <a:stretch/>
        </p:blipFill>
        <p:spPr>
          <a:xfrm>
            <a:off x="2722420" y="1464690"/>
            <a:ext cx="1574290" cy="79114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122550" y="1550822"/>
            <a:ext cx="366024" cy="545806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01430" y="1551232"/>
            <a:ext cx="389633" cy="545806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30248" y="1541556"/>
            <a:ext cx="439924" cy="54580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4075" y="1994144"/>
            <a:ext cx="3262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Matrix of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magnification factors </a:t>
            </a:r>
            <a:r>
              <a:rPr lang="en-US" dirty="0" smtClean="0"/>
              <a:t>		</a:t>
            </a:r>
            <a:endParaRPr lang="en-US" dirty="0">
              <a:solidFill>
                <a:srgbClr val="FE003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85111" y="1454194"/>
            <a:ext cx="2293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Vector of results 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of fit to histograms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6392" y="2119478"/>
            <a:ext cx="2932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Vector of individual</a:t>
            </a:r>
            <a:br>
              <a:rPr lang="en-US" dirty="0" smtClean="0">
                <a:solidFill>
                  <a:srgbClr val="FE0032"/>
                </a:solidFill>
              </a:rPr>
            </a:br>
            <a:r>
              <a:rPr lang="en-US" dirty="0" smtClean="0">
                <a:solidFill>
                  <a:srgbClr val="FE0032"/>
                </a:solidFill>
              </a:rPr>
              <a:t>mirror </a:t>
            </a:r>
            <a:r>
              <a:rPr lang="en-US" dirty="0">
                <a:solidFill>
                  <a:srgbClr val="FE0032"/>
                </a:solidFill>
              </a:rPr>
              <a:t>tilts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2379253" y="2639341"/>
            <a:ext cx="377830" cy="1840815"/>
          </a:xfrm>
          <a:prstGeom prst="leftBrace">
            <a:avLst>
              <a:gd name="adj1" fmla="val 27778"/>
              <a:gd name="adj2" fmla="val 50000"/>
            </a:avLst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/>
          <p:cNvSpPr/>
          <p:nvPr/>
        </p:nvSpPr>
        <p:spPr>
          <a:xfrm rot="16200000">
            <a:off x="4268409" y="2942820"/>
            <a:ext cx="377830" cy="1160828"/>
          </a:xfrm>
          <a:prstGeom prst="leftBrac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Resolution</a:t>
            </a:r>
            <a:endParaRPr lang="en-US" baseline="-25000" dirty="0"/>
          </a:p>
        </p:txBody>
      </p:sp>
      <p:pic>
        <p:nvPicPr>
          <p:cNvPr id="19" name="Picture 18" descr="Screen Shot 2016-06-20 at 10.10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5373034" cy="2852296"/>
          </a:xfrm>
          <a:prstGeom prst="rect">
            <a:avLst/>
          </a:prstGeom>
        </p:spPr>
      </p:pic>
      <p:pic>
        <p:nvPicPr>
          <p:cNvPr id="20" name="Picture 19" descr="Rich1_2015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t="5051" r="2226" b="2414"/>
          <a:stretch/>
        </p:blipFill>
        <p:spPr>
          <a:xfrm rot="5400000">
            <a:off x="566905" y="3250591"/>
            <a:ext cx="2808000" cy="3941811"/>
          </a:xfrm>
          <a:prstGeom prst="rect">
            <a:avLst/>
          </a:prstGeom>
        </p:spPr>
      </p:pic>
      <p:pic>
        <p:nvPicPr>
          <p:cNvPr id="21" name="Picture 20" descr="Rich1_2016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t="4853" r="2594" b="2865"/>
          <a:stretch/>
        </p:blipFill>
        <p:spPr>
          <a:xfrm rot="5400000">
            <a:off x="5770473" y="3375517"/>
            <a:ext cx="2808000" cy="39390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11308" y="5723088"/>
            <a:ext cx="1653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</a:t>
            </a:r>
            <a:r>
              <a:rPr lang="en-US" dirty="0" smtClean="0">
                <a:solidFill>
                  <a:srgbClr val="0000FF"/>
                </a:solidFill>
              </a:rPr>
              <a:t>agnet down</a:t>
            </a:r>
          </a:p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agnet up</a:t>
            </a:r>
          </a:p>
          <a:p>
            <a:r>
              <a:rPr lang="en-US" dirty="0">
                <a:solidFill>
                  <a:srgbClr val="00FFFF"/>
                </a:solidFill>
              </a:rPr>
              <a:t>m</a:t>
            </a:r>
            <a:r>
              <a:rPr lang="en-US" dirty="0" smtClean="0">
                <a:solidFill>
                  <a:srgbClr val="00FFFF"/>
                </a:solidFill>
              </a:rPr>
              <a:t>agnet down</a:t>
            </a:r>
            <a:br>
              <a:rPr lang="en-US" dirty="0" smtClean="0">
                <a:solidFill>
                  <a:srgbClr val="00FFFF"/>
                </a:solidFill>
              </a:rPr>
            </a:br>
            <a:r>
              <a:rPr lang="en-US" dirty="0" smtClean="0">
                <a:solidFill>
                  <a:srgbClr val="00FFFF"/>
                </a:solidFill>
              </a:rPr>
              <a:t>before new DB</a:t>
            </a:r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96157" y="1372563"/>
            <a:ext cx="28480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Without HPD image correction:</a:t>
            </a:r>
            <a:br>
              <a:rPr lang="en-US" sz="2000" dirty="0" smtClean="0"/>
            </a:br>
            <a:r>
              <a:rPr lang="en-US" sz="2000" dirty="0" smtClean="0"/>
              <a:t>Degradation of resolution over fill.</a:t>
            </a:r>
          </a:p>
          <a:p>
            <a:r>
              <a:rPr lang="en-US" sz="2000" dirty="0" smtClean="0">
                <a:sym typeface="Wingdings"/>
              </a:rPr>
              <a:t> Longer fills in 2016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413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9588" y="1471499"/>
            <a:ext cx="7535601" cy="393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sz="2800" b="1" dirty="0" smtClean="0"/>
              <a:t>RICH calibrations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sz="2800" b="1" dirty="0" smtClean="0"/>
              <a:t>RICH mirror alignment </a:t>
            </a:r>
            <a:endParaRPr lang="en-US" sz="2800" b="1" dirty="0" smtClean="0"/>
          </a:p>
          <a:p>
            <a:pPr marL="742950" lvl="1" indent="-285750">
              <a:lnSpc>
                <a:spcPct val="150000"/>
              </a:lnSpc>
              <a:buClr>
                <a:srgbClr val="B20225"/>
              </a:buClr>
              <a:buSzPct val="120000"/>
              <a:buFont typeface="Arial"/>
              <a:buChar char="•"/>
            </a:pPr>
            <a:r>
              <a:rPr lang="en-US" sz="2800" b="1" dirty="0" smtClean="0"/>
              <a:t>Procedure</a:t>
            </a:r>
            <a:endParaRPr lang="en-US" sz="2800" b="1" dirty="0"/>
          </a:p>
          <a:p>
            <a:pPr marL="742950" lvl="1" indent="-285750">
              <a:lnSpc>
                <a:spcPct val="150000"/>
              </a:lnSpc>
              <a:buClr>
                <a:srgbClr val="B20225"/>
              </a:buClr>
              <a:buSzPct val="120000"/>
              <a:buFont typeface="Arial"/>
              <a:buChar char="•"/>
            </a:pPr>
            <a:r>
              <a:rPr lang="en-US" sz="2800" b="1" dirty="0" smtClean="0"/>
              <a:t>Improvements </a:t>
            </a:r>
            <a:r>
              <a:rPr lang="en-US" sz="2800" b="1" dirty="0" smtClean="0"/>
              <a:t>during</a:t>
            </a:r>
            <a:r>
              <a:rPr lang="en-US" sz="2800" b="1" dirty="0" smtClean="0"/>
              <a:t> </a:t>
            </a:r>
            <a:r>
              <a:rPr lang="en-US" sz="2800" b="1" dirty="0" smtClean="0"/>
              <a:t>Run II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sz="2800" b="1" dirty="0" smtClean="0"/>
              <a:t>Results 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945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New HLT Lines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12769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Screen Shot 2015-07-12 at 14.53.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" t="34296" b="34385"/>
          <a:stretch/>
        </p:blipFill>
        <p:spPr>
          <a:xfrm>
            <a:off x="4849450" y="1154599"/>
            <a:ext cx="4183743" cy="2561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94210" y="1354025"/>
            <a:ext cx="1206955" cy="94466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5-07-12 at 15.40.1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4" r="4353"/>
          <a:stretch/>
        </p:blipFill>
        <p:spPr>
          <a:xfrm>
            <a:off x="4985251" y="4062058"/>
            <a:ext cx="3977714" cy="27119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00350" y="3588394"/>
            <a:ext cx="1962614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Track </a:t>
            </a:r>
            <a:r>
              <a:rPr lang="en-US" sz="1400" dirty="0" err="1" smtClean="0"/>
              <a:t>pseudorapidity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819590" y="1980976"/>
            <a:ext cx="2233446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Track azimuthal angle / rad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470" y="818727"/>
            <a:ext cx="4713009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Trigger on tracks that will populate the hardest-to-populate mirror-pairs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Wingdings" charset="0"/>
              <a:buChar char="è"/>
            </a:pPr>
            <a:r>
              <a:rPr lang="en-US" sz="2000" dirty="0" smtClean="0"/>
              <a:t>usually the very outer mirrors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Other tracks in the events will populate the rest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4166" y="886935"/>
            <a:ext cx="2434902" cy="36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8312250" y="4062057"/>
            <a:ext cx="978027" cy="41985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00350" y="6441265"/>
            <a:ext cx="1962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Track </a:t>
            </a:r>
            <a:r>
              <a:rPr lang="en-US" sz="1400" dirty="0" err="1" smtClean="0"/>
              <a:t>pseudorapidity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00031" y="3757662"/>
            <a:ext cx="2434902" cy="36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99413" y="3305001"/>
            <a:ext cx="4629047" cy="1271379"/>
          </a:xfrm>
          <a:prstGeom prst="roundRect">
            <a:avLst/>
          </a:prstGeom>
          <a:noFill/>
          <a:ln w="5715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rgbClr val="000000"/>
                </a:solidFill>
              </a:rPr>
              <a:t>RICH2 line</a:t>
            </a:r>
            <a:r>
              <a:rPr lang="en-US" u="sng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 &gt; 40 </a:t>
            </a:r>
            <a:r>
              <a:rPr lang="en-US" dirty="0" err="1" smtClean="0">
                <a:solidFill>
                  <a:srgbClr val="000000"/>
                </a:solidFill>
              </a:rPr>
              <a:t>GeV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b="1" dirty="0" smtClean="0">
                <a:solidFill>
                  <a:srgbClr val="000000"/>
                </a:solidFill>
              </a:rPr>
              <a:t>&amp;&amp;</a:t>
            </a:r>
            <a:r>
              <a:rPr lang="en-US" dirty="0" smtClean="0">
                <a:solidFill>
                  <a:srgbClr val="000000"/>
                </a:solidFill>
              </a:rPr>
              <a:t>    χ</a:t>
            </a:r>
            <a:r>
              <a:rPr 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&lt; 2   </a:t>
            </a:r>
            <a:r>
              <a:rPr lang="en-US" b="1" dirty="0" smtClean="0">
                <a:solidFill>
                  <a:srgbClr val="000000"/>
                </a:solidFill>
              </a:rPr>
              <a:t>&amp;&amp;</a:t>
            </a:r>
            <a:r>
              <a:rPr lang="en-US" dirty="0" smtClean="0">
                <a:solidFill>
                  <a:srgbClr val="000000"/>
                </a:solidFill>
              </a:rPr>
              <a:t>     2.65 &lt; </a:t>
            </a:r>
            <a:r>
              <a:rPr lang="en-US" dirty="0" err="1" smtClean="0">
                <a:solidFill>
                  <a:srgbClr val="000000"/>
                </a:solidFill>
              </a:rPr>
              <a:t>η</a:t>
            </a:r>
            <a:r>
              <a:rPr lang="en-US" dirty="0" smtClean="0">
                <a:solidFill>
                  <a:srgbClr val="000000"/>
                </a:solidFill>
              </a:rPr>
              <a:t> &lt; 2.80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(-2.59 &lt; </a:t>
            </a:r>
            <a:r>
              <a:rPr lang="en-US" dirty="0" err="1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-2.49)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  ( -0.65 &lt;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 smtClean="0">
                <a:solidFill>
                  <a:srgbClr val="000000"/>
                </a:solidFill>
              </a:rPr>
              <a:t>0.55)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(0.45 &lt; </a:t>
            </a:r>
            <a:r>
              <a:rPr lang="en-US" dirty="0" err="1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0.65) 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   (2.49 &lt;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2.59)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99413" y="4755499"/>
            <a:ext cx="4629047" cy="1271379"/>
          </a:xfrm>
          <a:prstGeom prst="roundRect">
            <a:avLst/>
          </a:prstGeom>
          <a:noFill/>
          <a:ln w="5715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rgbClr val="000000"/>
                </a:solidFill>
              </a:rPr>
              <a:t>RICH1 line</a:t>
            </a:r>
            <a:r>
              <a:rPr lang="en-US" u="sng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 &gt; 10 </a:t>
            </a:r>
            <a:r>
              <a:rPr lang="en-US" dirty="0" err="1" smtClean="0">
                <a:solidFill>
                  <a:srgbClr val="000000"/>
                </a:solidFill>
              </a:rPr>
              <a:t>GeV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b="1" dirty="0" smtClean="0">
                <a:solidFill>
                  <a:srgbClr val="000000"/>
                </a:solidFill>
              </a:rPr>
              <a:t>&amp;&amp;</a:t>
            </a:r>
            <a:r>
              <a:rPr lang="en-US" dirty="0" smtClean="0">
                <a:solidFill>
                  <a:srgbClr val="000000"/>
                </a:solidFill>
              </a:rPr>
              <a:t>    χ</a:t>
            </a:r>
            <a:r>
              <a:rPr 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&lt; 2    </a:t>
            </a:r>
            <a:r>
              <a:rPr lang="en-US" b="1" dirty="0" smtClean="0">
                <a:solidFill>
                  <a:srgbClr val="000000"/>
                </a:solidFill>
              </a:rPr>
              <a:t>&amp;&amp;</a:t>
            </a:r>
            <a:r>
              <a:rPr lang="en-US" dirty="0" smtClean="0">
                <a:solidFill>
                  <a:srgbClr val="000000"/>
                </a:solidFill>
              </a:rPr>
              <a:t>     1.6 &lt; </a:t>
            </a:r>
            <a:r>
              <a:rPr lang="en-US" dirty="0" err="1" smtClean="0">
                <a:solidFill>
                  <a:srgbClr val="000000"/>
                </a:solidFill>
              </a:rPr>
              <a:t>η</a:t>
            </a:r>
            <a:r>
              <a:rPr lang="en-US" dirty="0" smtClean="0">
                <a:solidFill>
                  <a:srgbClr val="000000"/>
                </a:solidFill>
              </a:rPr>
              <a:t> &lt; 2.04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-2.65 &lt; </a:t>
            </a:r>
            <a:r>
              <a:rPr lang="en-US" dirty="0" err="1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-2.3)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  (-0.8 &lt;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 smtClean="0">
                <a:solidFill>
                  <a:srgbClr val="000000"/>
                </a:solidFill>
              </a:rPr>
              <a:t>0.5) 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(0.5 &lt; </a:t>
            </a:r>
            <a:r>
              <a:rPr lang="en-US" dirty="0" err="1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0.8)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  (2.3 &lt;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2.65)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0897" y="6245280"/>
            <a:ext cx="480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Need to reconstruct ~10 times less events!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8045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</a:t>
            </a:r>
            <a:r>
              <a:rPr lang="en-US" dirty="0" smtClean="0"/>
              <a:t>calibrations</a:t>
            </a:r>
            <a:endParaRPr lang="en-US" baseline="-25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447" y="907252"/>
            <a:ext cx="54470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u="sng" dirty="0" smtClean="0"/>
              <a:t>Refractive </a:t>
            </a:r>
            <a:r>
              <a:rPr lang="en-US" sz="2000" b="1" u="sng" dirty="0"/>
              <a:t>i</a:t>
            </a:r>
            <a:r>
              <a:rPr lang="en-US" sz="2000" b="1" u="sng" dirty="0" smtClean="0"/>
              <a:t>ndex </a:t>
            </a:r>
            <a:r>
              <a:rPr lang="en-US" sz="2000" b="1" u="sng" dirty="0"/>
              <a:t>c</a:t>
            </a:r>
            <a:r>
              <a:rPr lang="en-US" sz="2000" b="1" u="sng" dirty="0" smtClean="0"/>
              <a:t>alibration</a:t>
            </a:r>
            <a:r>
              <a:rPr lang="en-US" sz="2000" b="1" u="sng" dirty="0" smtClean="0"/>
              <a:t>:</a:t>
            </a:r>
          </a:p>
          <a:p>
            <a:pPr marL="285750" indent="-285750"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Hardware </a:t>
            </a:r>
            <a:r>
              <a:rPr lang="en-US" sz="2000" dirty="0"/>
              <a:t>sensors monitor </a:t>
            </a:r>
            <a:r>
              <a:rPr lang="en-US" sz="2000" dirty="0" smtClean="0"/>
              <a:t>pressure and temperature.</a:t>
            </a:r>
            <a:endParaRPr lang="en-US" sz="2000" dirty="0"/>
          </a:p>
          <a:p>
            <a:pPr marL="285750" indent="-285750"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Limited precision and does </a:t>
            </a:r>
            <a:r>
              <a:rPr lang="en-US" sz="2000" dirty="0"/>
              <a:t>not account for gas mixture changes.</a:t>
            </a:r>
          </a:p>
          <a:p>
            <a:pPr marL="285750" indent="-285750"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Simple </a:t>
            </a:r>
            <a:r>
              <a:rPr lang="en-US" sz="2000" dirty="0"/>
              <a:t>fit to reconstructed-expected Cherenkov </a:t>
            </a:r>
            <a:r>
              <a:rPr lang="en-US" sz="2000" dirty="0" smtClean="0"/>
              <a:t>angle </a:t>
            </a:r>
            <a:r>
              <a:rPr lang="en-US" sz="2000" dirty="0"/>
              <a:t>yields </a:t>
            </a:r>
            <a:r>
              <a:rPr lang="en-US" sz="2000" dirty="0" smtClean="0"/>
              <a:t>(n</a:t>
            </a:r>
            <a:r>
              <a:rPr lang="en-US" sz="2000" dirty="0"/>
              <a:t>-</a:t>
            </a:r>
            <a:r>
              <a:rPr lang="en-US" sz="2000" dirty="0" smtClean="0"/>
              <a:t>1) </a:t>
            </a:r>
            <a:r>
              <a:rPr lang="en-US" sz="2000" dirty="0"/>
              <a:t>scale factor. 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b="1" u="sng" dirty="0"/>
              <a:t>HPD </a:t>
            </a:r>
            <a:r>
              <a:rPr lang="en-US" sz="2000" b="1" u="sng" dirty="0" smtClean="0"/>
              <a:t>image </a:t>
            </a:r>
            <a:r>
              <a:rPr lang="en-US" sz="2000" b="1" u="sng" dirty="0" smtClean="0"/>
              <a:t>calibration:</a:t>
            </a:r>
            <a:endParaRPr lang="en-US" sz="2000" b="1" u="sng" dirty="0"/>
          </a:p>
          <a:p>
            <a:pPr marL="285750" indent="-285750">
              <a:buClr>
                <a:srgbClr val="B20225"/>
              </a:buClr>
              <a:buFont typeface="Arial"/>
              <a:buChar char="•"/>
            </a:pPr>
            <a:r>
              <a:rPr lang="en-US" sz="2000" dirty="0" smtClean="0"/>
              <a:t>Image </a:t>
            </a:r>
            <a:r>
              <a:rPr lang="en-US" sz="2000" dirty="0"/>
              <a:t>fit </a:t>
            </a:r>
            <a:r>
              <a:rPr lang="en-US" sz="2000" dirty="0" smtClean="0"/>
              <a:t>performed </a:t>
            </a:r>
            <a:r>
              <a:rPr lang="en-US" sz="2000" dirty="0"/>
              <a:t>for each </a:t>
            </a:r>
            <a:r>
              <a:rPr lang="en-US" sz="2000" dirty="0" smtClean="0"/>
              <a:t>HPD</a:t>
            </a:r>
            <a:br>
              <a:rPr lang="en-US" sz="2000" dirty="0" smtClean="0"/>
            </a:br>
            <a:r>
              <a:rPr lang="en-US" sz="2000" dirty="0" smtClean="0"/>
              <a:t>and used </a:t>
            </a:r>
            <a:r>
              <a:rPr lang="en-US" sz="2000" dirty="0"/>
              <a:t>to provide </a:t>
            </a:r>
            <a:r>
              <a:rPr lang="en-US" sz="2000" dirty="0" smtClean="0"/>
              <a:t>calibration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for the anode element</a:t>
            </a:r>
            <a:r>
              <a:rPr lang="en-US" sz="2000" dirty="0" smtClean="0"/>
              <a:t>.</a:t>
            </a:r>
          </a:p>
          <a:p>
            <a:pPr marL="285750" indent="-285750">
              <a:buClr>
                <a:srgbClr val="B20225"/>
              </a:buClr>
              <a:buFont typeface="Arial"/>
              <a:buChar char="•"/>
            </a:pPr>
            <a:endParaRPr lang="en-US" sz="2000" dirty="0" smtClean="0"/>
          </a:p>
          <a:p>
            <a:pPr>
              <a:buClr>
                <a:srgbClr val="B20225"/>
              </a:buClr>
            </a:pPr>
            <a:endParaRPr lang="en-US" sz="2000" dirty="0"/>
          </a:p>
          <a:p>
            <a:pPr>
              <a:buClr>
                <a:srgbClr val="B20225"/>
              </a:buClr>
            </a:pPr>
            <a:r>
              <a:rPr lang="en-US" sz="2400" b="1" dirty="0" smtClean="0">
                <a:solidFill>
                  <a:srgbClr val="B20225"/>
                </a:solidFill>
              </a:rPr>
              <a:t>Fully </a:t>
            </a:r>
            <a:r>
              <a:rPr lang="en-US" sz="2400" b="1" dirty="0" smtClean="0">
                <a:solidFill>
                  <a:srgbClr val="B20225"/>
                </a:solidFill>
              </a:rPr>
              <a:t>automatically for every</a:t>
            </a:r>
            <a:br>
              <a:rPr lang="en-US" sz="2400" b="1" dirty="0" smtClean="0">
                <a:solidFill>
                  <a:srgbClr val="B20225"/>
                </a:solidFill>
              </a:rPr>
            </a:br>
            <a:r>
              <a:rPr lang="en-US" sz="2400" b="1" dirty="0" smtClean="0">
                <a:solidFill>
                  <a:srgbClr val="B20225"/>
                </a:solidFill>
              </a:rPr>
              <a:t>run since beginning </a:t>
            </a:r>
            <a:r>
              <a:rPr lang="en-US" sz="2400" b="1" dirty="0" smtClean="0">
                <a:solidFill>
                  <a:srgbClr val="B20225"/>
                </a:solidFill>
              </a:rPr>
              <a:t>of Run II.</a:t>
            </a:r>
            <a:endParaRPr lang="en-US" sz="2400" b="1" dirty="0">
              <a:solidFill>
                <a:srgbClr val="B20225"/>
              </a:solidFill>
            </a:endParaRPr>
          </a:p>
          <a:p>
            <a:endParaRPr lang="en-US" sz="2000" dirty="0"/>
          </a:p>
        </p:txBody>
      </p:sp>
      <p:pic>
        <p:nvPicPr>
          <p:cNvPr id="3" name="Picture 2" descr="Screen Shot 2015-12-20 at 13.43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89" y="4034131"/>
            <a:ext cx="4736411" cy="2197656"/>
          </a:xfrm>
          <a:prstGeom prst="rect">
            <a:avLst/>
          </a:prstGeom>
        </p:spPr>
      </p:pic>
      <p:pic>
        <p:nvPicPr>
          <p:cNvPr id="5" name="Picture 4" descr="Screen Shot 2015-12-16 at 16.35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7" y="1013495"/>
            <a:ext cx="3541677" cy="26287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8466" y="3879945"/>
            <a:ext cx="1544320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Sobel</a:t>
            </a:r>
            <a:r>
              <a:rPr lang="en-US" sz="2000" b="1" dirty="0" smtClean="0"/>
              <a:t> Filter</a:t>
            </a:r>
            <a:endParaRPr lang="en-US" sz="20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35520" y="1391920"/>
            <a:ext cx="30480" cy="1950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Shot 2016-01-05 at 20.02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7" y="952535"/>
            <a:ext cx="3570042" cy="271272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650480" y="1554480"/>
            <a:ext cx="40640" cy="1838960"/>
          </a:xfrm>
          <a:prstGeom prst="straightConnector1">
            <a:avLst/>
          </a:prstGeom>
          <a:ln>
            <a:solidFill>
              <a:srgbClr val="B2022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68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RICH mirror alignment</a:t>
            </a:r>
            <a:endParaRPr lang="en-US" dirty="0"/>
          </a:p>
        </p:txBody>
      </p:sp>
      <p:pic>
        <p:nvPicPr>
          <p:cNvPr id="5" name="Picture 4" descr="Screen Shot 2015-07-09 at 14.53.5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t="5368"/>
          <a:stretch/>
        </p:blipFill>
        <p:spPr>
          <a:xfrm>
            <a:off x="3248550" y="984552"/>
            <a:ext cx="3149506" cy="2574781"/>
          </a:xfrm>
          <a:prstGeom prst="rect">
            <a:avLst/>
          </a:prstGeom>
        </p:spPr>
      </p:pic>
      <p:pic>
        <p:nvPicPr>
          <p:cNvPr id="6" name="Picture 5" descr="Screen Shot 2015-07-09 at 14.56.4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"/>
          <a:stretch/>
        </p:blipFill>
        <p:spPr>
          <a:xfrm>
            <a:off x="-25576" y="970450"/>
            <a:ext cx="2063345" cy="234066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32316" y="3311118"/>
            <a:ext cx="272877" cy="18893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10596" y="974056"/>
            <a:ext cx="3387461" cy="260578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82347" y="2755462"/>
            <a:ext cx="1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E0032"/>
                </a:solidFill>
              </a:rPr>
              <a:t>Proj</a:t>
            </a:r>
            <a:r>
              <a:rPr lang="en-US" b="1" dirty="0" smtClean="0">
                <a:solidFill>
                  <a:srgbClr val="FE0032"/>
                </a:solidFill>
              </a:rPr>
              <a:t>. Track </a:t>
            </a:r>
            <a:br>
              <a:rPr lang="en-US" b="1" dirty="0" smtClean="0">
                <a:solidFill>
                  <a:srgbClr val="FE0032"/>
                </a:solidFill>
              </a:rPr>
            </a:br>
            <a:r>
              <a:rPr lang="en-US" b="1" dirty="0" smtClean="0">
                <a:solidFill>
                  <a:srgbClr val="FE0032"/>
                </a:solidFill>
              </a:rPr>
              <a:t>position</a:t>
            </a:r>
            <a:endParaRPr lang="en-US" b="1" dirty="0">
              <a:solidFill>
                <a:srgbClr val="FE003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967249" y="2435780"/>
            <a:ext cx="619220" cy="408709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37356" y="3206316"/>
            <a:ext cx="208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Real track position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262270" y="2247157"/>
            <a:ext cx="0" cy="10639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flipH="1">
            <a:off x="4684895" y="2313380"/>
            <a:ext cx="121979" cy="122400"/>
          </a:xfrm>
          <a:prstGeom prst="ellipse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805193" y="1634768"/>
            <a:ext cx="241391" cy="483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63409" y="1278648"/>
            <a:ext cx="1794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Misalignment</a:t>
            </a:r>
            <a:endParaRPr lang="en-US" b="1" dirty="0"/>
          </a:p>
        </p:txBody>
      </p:sp>
      <p:cxnSp>
        <p:nvCxnSpPr>
          <p:cNvPr id="38" name="Elbow Connector 37"/>
          <p:cNvCxnSpPr/>
          <p:nvPr/>
        </p:nvCxnSpPr>
        <p:spPr>
          <a:xfrm flipV="1">
            <a:off x="1133498" y="1080656"/>
            <a:ext cx="1877098" cy="157444"/>
          </a:xfrm>
          <a:prstGeom prst="bentConnector3">
            <a:avLst>
              <a:gd name="adj1" fmla="val -157"/>
            </a:avLst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dThetavphiRec030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339630" y="4199417"/>
            <a:ext cx="4018564" cy="2532631"/>
          </a:xfrm>
          <a:prstGeom prst="rect">
            <a:avLst/>
          </a:prstGeom>
        </p:spPr>
      </p:pic>
      <p:pic>
        <p:nvPicPr>
          <p:cNvPr id="41" name="Picture 40" descr="dThetavphiRec030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" b="3893"/>
          <a:stretch/>
        </p:blipFill>
        <p:spPr>
          <a:xfrm>
            <a:off x="4965002" y="4249987"/>
            <a:ext cx="4165420" cy="2645611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 flipH="1">
            <a:off x="5173135" y="2077428"/>
            <a:ext cx="121979" cy="1224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3479290" y="5098690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Cherenkov angle resolution / rad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206549" y="6540891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azimuthal angle/ rad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724626" y="3996205"/>
            <a:ext cx="33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Misaligned mirror: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78620" y="3974307"/>
            <a:ext cx="33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Aligned mirror: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577920" y="1038672"/>
            <a:ext cx="233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Identify misalignment:</a:t>
            </a:r>
            <a:endParaRPr lang="en-US" u="sng" dirty="0"/>
          </a:p>
        </p:txBody>
      </p:sp>
      <p:sp>
        <p:nvSpPr>
          <p:cNvPr id="81" name="TextBox 80"/>
          <p:cNvSpPr txBox="1"/>
          <p:nvPr/>
        </p:nvSpPr>
        <p:spPr>
          <a:xfrm>
            <a:off x="6577920" y="3157058"/>
            <a:ext cx="195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Misalignments</a:t>
            </a:r>
            <a:r>
              <a:rPr lang="en-US" dirty="0">
                <a:solidFill>
                  <a:srgbClr val="FE0032"/>
                </a:solidFill>
              </a:rPr>
              <a:t/>
            </a:r>
            <a:br>
              <a:rPr lang="en-US" dirty="0">
                <a:solidFill>
                  <a:srgbClr val="FE0032"/>
                </a:solidFill>
              </a:rPr>
            </a:br>
            <a:r>
              <a:rPr lang="en-US" dirty="0">
                <a:solidFill>
                  <a:srgbClr val="FE0032"/>
                </a:solidFill>
              </a:rPr>
              <a:t>o</a:t>
            </a:r>
            <a:r>
              <a:rPr lang="en-US" dirty="0" smtClean="0">
                <a:solidFill>
                  <a:srgbClr val="FE0032"/>
                </a:solidFill>
              </a:rPr>
              <a:t>n detector plane</a:t>
            </a:r>
            <a:endParaRPr lang="en-US" dirty="0">
              <a:solidFill>
                <a:srgbClr val="FE0032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927700" y="1901153"/>
            <a:ext cx="0" cy="534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71030" y="878240"/>
            <a:ext cx="208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Detector plane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3678" y="1133136"/>
            <a:ext cx="545754" cy="21600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5-Point Star 53"/>
          <p:cNvSpPr/>
          <p:nvPr/>
        </p:nvSpPr>
        <p:spPr>
          <a:xfrm>
            <a:off x="5960046" y="284860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/>
          <p:cNvSpPr/>
          <p:nvPr/>
        </p:nvSpPr>
        <p:spPr>
          <a:xfrm>
            <a:off x="6164921" y="2129840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6117916" y="178892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5525171" y="1080656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5-Point Star 58"/>
          <p:cNvSpPr/>
          <p:nvPr/>
        </p:nvSpPr>
        <p:spPr>
          <a:xfrm>
            <a:off x="4418171" y="125404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/>
          <p:cNvSpPr/>
          <p:nvPr/>
        </p:nvSpPr>
        <p:spPr>
          <a:xfrm>
            <a:off x="4098296" y="1679344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4324161" y="2923328"/>
            <a:ext cx="105386" cy="112225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436416" y="1410883"/>
            <a:ext cx="2815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Δθ</a:t>
            </a:r>
            <a:r>
              <a:rPr lang="en-US" sz="2400" baseline="-25000" dirty="0" err="1"/>
              <a:t>C</a:t>
            </a:r>
            <a:r>
              <a:rPr lang="en-US" sz="2400" dirty="0"/>
              <a:t>(</a:t>
            </a:r>
            <a:r>
              <a:rPr lang="en-US" sz="2400" dirty="0" err="1"/>
              <a:t>Φ</a:t>
            </a:r>
            <a:r>
              <a:rPr lang="en-US" sz="2400" dirty="0"/>
              <a:t>) </a:t>
            </a:r>
            <a:r>
              <a:rPr lang="en-US" sz="2400" dirty="0" smtClean="0"/>
              <a:t> = </a:t>
            </a:r>
            <a:r>
              <a:rPr lang="en-US" sz="2400" dirty="0" err="1" smtClean="0"/>
              <a:t>θ</a:t>
            </a:r>
            <a:r>
              <a:rPr lang="en-US" sz="2400" baseline="-25000" dirty="0" err="1" smtClean="0"/>
              <a:t>meas</a:t>
            </a:r>
            <a:r>
              <a:rPr lang="en-US" sz="2400" baseline="-25000" dirty="0" smtClean="0"/>
              <a:t>.</a:t>
            </a:r>
            <a:r>
              <a:rPr lang="en-US" sz="2400" dirty="0" smtClean="0"/>
              <a:t>- </a:t>
            </a:r>
            <a:r>
              <a:rPr lang="en-US" sz="2400" dirty="0" err="1" smtClean="0"/>
              <a:t>θ</a:t>
            </a:r>
            <a:r>
              <a:rPr lang="en-US" sz="2400" baseline="-25000" dirty="0" err="1" smtClean="0"/>
              <a:t>exp</a:t>
            </a:r>
            <a:r>
              <a:rPr lang="en-US" sz="2400" baseline="-250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-1240462" y="5098690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Cherenkov angle resolution / rad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6955652" y="6566895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azimuthal angle/ rad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425076" y="2274863"/>
            <a:ext cx="28482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Δθ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(</a:t>
            </a:r>
            <a:r>
              <a:rPr lang="en-US" sz="2400" dirty="0" err="1" smtClean="0"/>
              <a:t>Φ</a:t>
            </a:r>
            <a:r>
              <a:rPr lang="en-US" sz="2400" dirty="0"/>
              <a:t>) =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Θ</a:t>
            </a:r>
            <a:r>
              <a:rPr lang="en-US" sz="2400" baseline="30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lang="en-US" sz="2400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,s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 smtClean="0"/>
              <a:t>cos</a:t>
            </a:r>
            <a:r>
              <a:rPr lang="en-US" sz="2400" dirty="0"/>
              <a:t>(</a:t>
            </a:r>
            <a:r>
              <a:rPr lang="en-US" sz="2400" dirty="0" err="1"/>
              <a:t>Φ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            + </a:t>
            </a:r>
            <a:r>
              <a:rPr lang="en-US" sz="2400" dirty="0" err="1" smtClean="0">
                <a:latin typeface="Times New Roman"/>
                <a:cs typeface="Times New Roman"/>
              </a:rPr>
              <a:t>Θ</a:t>
            </a:r>
            <a:r>
              <a:rPr lang="en-US" sz="2400" baseline="30000" dirty="0" err="1" smtClean="0">
                <a:latin typeface="Times New Roman"/>
                <a:cs typeface="Times New Roman"/>
              </a:rPr>
              <a:t>z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p</a:t>
            </a:r>
            <a:r>
              <a:rPr lang="en-US" sz="2400" baseline="-25000" dirty="0" err="1">
                <a:latin typeface="Times New Roman"/>
                <a:cs typeface="Times New Roman"/>
              </a:rPr>
              <a:t>,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s</a:t>
            </a:r>
            <a:r>
              <a:rPr lang="en-US" sz="2400" dirty="0"/>
              <a:t> </a:t>
            </a:r>
            <a:r>
              <a:rPr lang="en-US" sz="2400" dirty="0" smtClean="0"/>
              <a:t>sin(</a:t>
            </a:r>
            <a:r>
              <a:rPr lang="en-US" sz="2400" dirty="0" err="1"/>
              <a:t>Φ</a:t>
            </a:r>
            <a:r>
              <a:rPr lang="en-US" sz="2400" dirty="0"/>
              <a:t>) </a:t>
            </a:r>
          </a:p>
          <a:p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092175" y="2666052"/>
            <a:ext cx="600855" cy="540264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092175" y="2996884"/>
            <a:ext cx="637810" cy="209432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48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Mirror alignment </a:t>
            </a:r>
            <a:r>
              <a:rPr lang="en-US" dirty="0" smtClean="0"/>
              <a:t>procedure</a:t>
            </a:r>
            <a:endParaRPr lang="en-US" baseline="-25000" dirty="0"/>
          </a:p>
        </p:txBody>
      </p:sp>
      <p:sp>
        <p:nvSpPr>
          <p:cNvPr id="5" name="Rounded Rectangle 4"/>
          <p:cNvSpPr/>
          <p:nvPr/>
        </p:nvSpPr>
        <p:spPr>
          <a:xfrm>
            <a:off x="124737" y="1169068"/>
            <a:ext cx="1339578" cy="776724"/>
          </a:xfrm>
          <a:prstGeom prst="round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13980" y="991612"/>
            <a:ext cx="3492000" cy="21600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Fill histograms with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sz="2200" dirty="0" err="1" smtClean="0">
                <a:solidFill>
                  <a:schemeClr val="tx1"/>
                </a:solidFill>
              </a:rPr>
              <a:t>Δθ</a:t>
            </a:r>
            <a:r>
              <a:rPr lang="en-US" sz="2200" dirty="0" smtClean="0">
                <a:solidFill>
                  <a:schemeClr val="tx1"/>
                </a:solidFill>
              </a:rPr>
              <a:t> vs.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Φ</a:t>
            </a:r>
            <a:r>
              <a:rPr lang="en-US" sz="2200" dirty="0" smtClean="0">
                <a:solidFill>
                  <a:srgbClr val="000000"/>
                </a:solidFill>
              </a:rPr>
              <a:t>)</a:t>
            </a:r>
            <a:r>
              <a:rPr lang="en-US" sz="2200" dirty="0" smtClean="0">
                <a:solidFill>
                  <a:schemeClr val="tx1"/>
                </a:solidFill>
              </a:rPr>
              <a:t> of unambiguous photons for each mirror 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com-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err="1" smtClean="0">
                <a:solidFill>
                  <a:schemeClr val="tx1"/>
                </a:solidFill>
              </a:rPr>
              <a:t>bination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" name="Picture 29" descr="Screen Shot 2015-07-12 at 13.19.3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06" b="6784"/>
          <a:stretch/>
        </p:blipFill>
        <p:spPr>
          <a:xfrm>
            <a:off x="3113680" y="1329070"/>
            <a:ext cx="2152750" cy="1847669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4726862" y="1472274"/>
            <a:ext cx="10494" cy="398885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763201" y="991612"/>
            <a:ext cx="3489354" cy="2157965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Select high momentum tracks + 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reconstruct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under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pion-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hypothesis.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252555" y="1805229"/>
            <a:ext cx="261425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flipH="1">
            <a:off x="4408136" y="5452454"/>
            <a:ext cx="280470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 flipH="1">
            <a:off x="5627374" y="3755397"/>
            <a:ext cx="1757912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480793" y="1270441"/>
            <a:ext cx="261425" cy="546278"/>
          </a:xfrm>
          <a:prstGeom prst="rightArrow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24736" y="2103694"/>
            <a:ext cx="1339577" cy="776724"/>
          </a:xfrm>
          <a:prstGeom prst="round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1453814" y="2221978"/>
            <a:ext cx="288404" cy="546278"/>
          </a:xfrm>
          <a:prstGeom prst="rightArrow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916837" y="4907487"/>
            <a:ext cx="3492000" cy="1819858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Produce new database and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verify if the convergence criteria was met. </a:t>
            </a:r>
            <a:endParaRPr lang="en-US" sz="2200" b="1" dirty="0" smtClean="0">
              <a:solidFill>
                <a:schemeClr val="tx1"/>
              </a:solidFill>
            </a:endParaRPr>
          </a:p>
        </p:txBody>
      </p:sp>
      <p:pic>
        <p:nvPicPr>
          <p:cNvPr id="29" name="Picture 28" descr="dThetavphiRec030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2" t="2831" r="2952" b="9412"/>
          <a:stretch/>
        </p:blipFill>
        <p:spPr>
          <a:xfrm>
            <a:off x="6915173" y="2074613"/>
            <a:ext cx="2299462" cy="147553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5400000" flipH="1">
            <a:off x="553828" y="2885850"/>
            <a:ext cx="511781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86661" y="4907487"/>
            <a:ext cx="3492000" cy="1819857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Fit misalignment on 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the detector plane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and determine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individual mirror misalignments.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605601" y="3436089"/>
            <a:ext cx="2131903" cy="1009279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   Alignment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converged!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85040" y="3403539"/>
            <a:ext cx="2158883" cy="1009279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Replace database and perform another iteration.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6" name="Picture 35" descr="Screen Shot 2015-12-21 at 14.53.4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" r="66944"/>
          <a:stretch/>
        </p:blipFill>
        <p:spPr>
          <a:xfrm>
            <a:off x="7162852" y="4964187"/>
            <a:ext cx="1652780" cy="838081"/>
          </a:xfrm>
          <a:prstGeom prst="rect">
            <a:avLst/>
          </a:prstGeom>
        </p:spPr>
      </p:pic>
      <p:pic>
        <p:nvPicPr>
          <p:cNvPr id="39" name="Picture 38" descr="Screen Shot 2015-12-21 at 14.53.4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3" r="2889"/>
          <a:stretch/>
        </p:blipFill>
        <p:spPr>
          <a:xfrm>
            <a:off x="7169160" y="5836288"/>
            <a:ext cx="1592001" cy="838081"/>
          </a:xfrm>
          <a:prstGeom prst="rect">
            <a:avLst/>
          </a:prstGeom>
        </p:spPr>
      </p:pic>
      <p:sp>
        <p:nvSpPr>
          <p:cNvPr id="43" name="Right Arrow 42"/>
          <p:cNvSpPr/>
          <p:nvPr/>
        </p:nvSpPr>
        <p:spPr>
          <a:xfrm rot="5400000" flipH="1">
            <a:off x="3436481" y="4406322"/>
            <a:ext cx="468186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4" name="Right Arrow 43"/>
          <p:cNvSpPr/>
          <p:nvPr/>
        </p:nvSpPr>
        <p:spPr>
          <a:xfrm rot="5400000" flipH="1">
            <a:off x="1248397" y="4392683"/>
            <a:ext cx="483330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3358599" y="4469823"/>
            <a:ext cx="59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YES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1231842" y="4488443"/>
            <a:ext cx="4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14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</a:t>
            </a:r>
            <a:r>
              <a:rPr lang="en-US" dirty="0" smtClean="0"/>
              <a:t>during Run II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45080"/>
              </p:ext>
            </p:extLst>
          </p:nvPr>
        </p:nvGraphicFramePr>
        <p:xfrm>
          <a:off x="223520" y="1075825"/>
          <a:ext cx="8742581" cy="5648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1040027"/>
                <a:gridCol w="1324662"/>
                <a:gridCol w="2912067"/>
                <a:gridCol w="22771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Reco</a:t>
                      </a:r>
                      <a:r>
                        <a:rPr lang="en-US" b="1" dirty="0" smtClean="0"/>
                        <a:t>.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Improvements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Time per alignment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Ganga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Several</a:t>
                      </a:r>
                      <a:r>
                        <a:rPr lang="en-US" baseline="0" dirty="0" smtClean="0"/>
                        <a:t> days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II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HLT farm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9388" indent="-179388">
                        <a:buClr>
                          <a:srgbClr val="B20225"/>
                        </a:buClr>
                        <a:buSzPct val="150000"/>
                        <a:buFont typeface="Arial"/>
                        <a:buChar char="•"/>
                      </a:pPr>
                      <a:r>
                        <a:rPr lang="en-US" b="1" dirty="0" smtClean="0"/>
                        <a:t>Migrated to </a:t>
                      </a:r>
                      <a:r>
                        <a:rPr lang="en-US" b="1" dirty="0" smtClean="0"/>
                        <a:t>online</a:t>
                      </a:r>
                    </a:p>
                    <a:p>
                      <a:pPr marL="179388" indent="-179388">
                        <a:buClr>
                          <a:srgbClr val="B20225"/>
                        </a:buClr>
                        <a:buSzPct val="150000"/>
                        <a:buFont typeface="Arial"/>
                        <a:buChar char="•"/>
                      </a:pPr>
                      <a:r>
                        <a:rPr lang="en-US" b="1" dirty="0" smtClean="0"/>
                        <a:t>Dedicated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HLT1</a:t>
                      </a:r>
                      <a:r>
                        <a:rPr lang="en-US" b="1" baseline="0" dirty="0" smtClean="0"/>
                        <a:t> lines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lang="en-US" dirty="0" smtClean="0">
                          <a:latin typeface="+mn-lt"/>
                          <a:cs typeface="+mn-cs"/>
                        </a:rPr>
                        <a:t>4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hours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II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end of 2015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HLT farm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563" indent="-182563">
                        <a:buClr>
                          <a:srgbClr val="B20225"/>
                        </a:buClr>
                        <a:buSzPct val="150000"/>
                        <a:buFont typeface="Arial"/>
                        <a:buChar char="•"/>
                      </a:pPr>
                      <a:r>
                        <a:rPr lang="en-US" dirty="0" smtClean="0"/>
                        <a:t>Using </a:t>
                      </a:r>
                      <a:r>
                        <a:rPr lang="en-US" b="1" dirty="0" smtClean="0"/>
                        <a:t>pre-calculated</a:t>
                      </a:r>
                      <a:r>
                        <a:rPr lang="en-US" b="1" baseline="0" dirty="0" smtClean="0"/>
                        <a:t> magnification coefficients</a:t>
                      </a:r>
                    </a:p>
                    <a:p>
                      <a:pPr marL="182563" indent="-182563">
                        <a:buClr>
                          <a:srgbClr val="B20225"/>
                        </a:buClr>
                        <a:buSzPct val="150000"/>
                        <a:buFont typeface="Arial"/>
                        <a:buChar char="•"/>
                      </a:pPr>
                      <a:r>
                        <a:rPr lang="en-US" dirty="0" smtClean="0"/>
                        <a:t>Improved method for fitting 2D histograms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lang="en-US" b="1" dirty="0" smtClean="0"/>
                        <a:t>20 minutes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456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II</a:t>
                      </a:r>
                    </a:p>
                    <a:p>
                      <a:r>
                        <a:rPr lang="en-US" dirty="0" smtClean="0"/>
                        <a:t>beginning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dirty="0" smtClean="0"/>
                        <a:t>2016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HLT</a:t>
                      </a:r>
                      <a:r>
                        <a:rPr lang="en-US" baseline="0" dirty="0" smtClean="0"/>
                        <a:t> farm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automatic for every fill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-174625">
                        <a:buClr>
                          <a:srgbClr val="B20225"/>
                        </a:buClr>
                        <a:buSzPct val="150000"/>
                        <a:buFont typeface="Arial"/>
                        <a:buChar char="•"/>
                      </a:pPr>
                      <a:r>
                        <a:rPr lang="en-US" b="1" dirty="0" smtClean="0"/>
                        <a:t>L2 </a:t>
                      </a:r>
                      <a:r>
                        <a:rPr lang="en-US" b="1" dirty="0" smtClean="0"/>
                        <a:t>regularization</a:t>
                      </a:r>
                      <a:r>
                        <a:rPr lang="en-US" b="1" baseline="0" dirty="0" smtClean="0"/>
                        <a:t> method </a:t>
                      </a:r>
                      <a:r>
                        <a:rPr lang="en-US" baseline="0" dirty="0" smtClean="0"/>
                        <a:t>for finding individual mirror tilts </a:t>
                      </a:r>
                      <a:endParaRPr lang="en-US" baseline="0" dirty="0" smtClean="0"/>
                    </a:p>
                    <a:p>
                      <a:pPr marL="174625" indent="-174625">
                        <a:buClr>
                          <a:srgbClr val="B20225"/>
                        </a:buClr>
                        <a:buSzPct val="150000"/>
                        <a:buFont typeface="Arial"/>
                        <a:buChar char="•"/>
                      </a:pPr>
                      <a:r>
                        <a:rPr lang="en-US" b="1" baseline="0" dirty="0" smtClean="0"/>
                        <a:t>New </a:t>
                      </a:r>
                      <a:r>
                        <a:rPr lang="en-US" b="1" baseline="0" dirty="0" err="1" smtClean="0"/>
                        <a:t>CondDB</a:t>
                      </a:r>
                      <a:endParaRPr lang="en-US" b="1" baseline="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lang="en-US" b="1" dirty="0" smtClean="0"/>
                        <a:t>10</a:t>
                      </a:r>
                      <a:r>
                        <a:rPr lang="en-US" b="1" baseline="0" dirty="0" smtClean="0"/>
                        <a:t> minutes</a:t>
                      </a:r>
                      <a:br>
                        <a:rPr lang="en-US" b="1" baseline="0" dirty="0" smtClean="0"/>
                      </a:br>
                      <a:r>
                        <a:rPr lang="en-US" b="1" baseline="0" dirty="0" smtClean="0"/>
                        <a:t>after mag. flip:</a:t>
                      </a:r>
                    </a:p>
                    <a:p>
                      <a:r>
                        <a:rPr lang="en-US" b="1" dirty="0" smtClean="0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lang="en-US" b="1" baseline="0" dirty="0" smtClean="0"/>
                        <a:t>30 minutes for RICH1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4560">
                <a:tc>
                  <a:txBody>
                    <a:bodyPr/>
                    <a:lstStyle/>
                    <a:p>
                      <a:r>
                        <a:rPr lang="en-US" dirty="0" smtClean="0"/>
                        <a:t>Run II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end</a:t>
                      </a:r>
                      <a:r>
                        <a:rPr lang="en-US" baseline="0" dirty="0" smtClean="0"/>
                        <a:t> of June 2016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HLT farm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automatic for every fill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563" indent="-182563">
                        <a:buClr>
                          <a:srgbClr val="B20225"/>
                        </a:buClr>
                        <a:buSzPct val="150000"/>
                        <a:buFont typeface="Arial"/>
                        <a:buChar char="•"/>
                      </a:pPr>
                      <a:r>
                        <a:rPr lang="en-US" b="1" dirty="0" smtClean="0"/>
                        <a:t>Different convergence criteria </a:t>
                      </a:r>
                      <a:r>
                        <a:rPr lang="en-US" dirty="0" smtClean="0"/>
                        <a:t>for primary/secondary</a:t>
                      </a:r>
                      <a:r>
                        <a:rPr lang="en-US" baseline="0" dirty="0" smtClean="0"/>
                        <a:t> mirrors in y/z</a:t>
                      </a:r>
                    </a:p>
                    <a:p>
                      <a:pPr marL="182563" indent="-182563">
                        <a:buClr>
                          <a:srgbClr val="B20225"/>
                        </a:buClr>
                        <a:buSzPct val="150000"/>
                        <a:buFont typeface="Arial"/>
                        <a:buChar char="•"/>
                      </a:pPr>
                      <a:r>
                        <a:rPr lang="en-US" baseline="0" dirty="0" smtClean="0"/>
                        <a:t>Calculation of </a:t>
                      </a:r>
                      <a:r>
                        <a:rPr lang="en-US" b="1" baseline="0" dirty="0" smtClean="0"/>
                        <a:t>difference between final alignment and alignment in </a:t>
                      </a:r>
                      <a:r>
                        <a:rPr lang="en-US" b="1" baseline="0" dirty="0" err="1" smtClean="0"/>
                        <a:t>CondDB</a:t>
                      </a:r>
                      <a:endParaRPr lang="en-US" b="1" baseline="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lang="en-US" b="1" dirty="0" smtClean="0"/>
                        <a:t>10</a:t>
                      </a:r>
                      <a:r>
                        <a:rPr lang="en-US" b="1" baseline="0" dirty="0" smtClean="0"/>
                        <a:t> minutes for each RICH detector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36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ich1_allin1_new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" r="8667" b="2525"/>
          <a:stretch/>
        </p:blipFill>
        <p:spPr>
          <a:xfrm>
            <a:off x="377721" y="929722"/>
            <a:ext cx="3647126" cy="2726168"/>
          </a:xfrm>
          <a:prstGeom prst="rect">
            <a:avLst/>
          </a:prstGeom>
        </p:spPr>
      </p:pic>
      <p:pic>
        <p:nvPicPr>
          <p:cNvPr id="12" name="Picture 11" descr="Rich1_allin1_new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" r="9316" b="2525"/>
          <a:stretch/>
        </p:blipFill>
        <p:spPr>
          <a:xfrm>
            <a:off x="76977" y="3768226"/>
            <a:ext cx="4111590" cy="3104580"/>
          </a:xfrm>
          <a:prstGeom prst="rect">
            <a:avLst/>
          </a:prstGeom>
        </p:spPr>
      </p:pic>
      <p:pic>
        <p:nvPicPr>
          <p:cNvPr id="4" name="Picture 3" descr="Rich1_allin1_new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" r="8132" b="2788"/>
          <a:stretch/>
        </p:blipFill>
        <p:spPr>
          <a:xfrm>
            <a:off x="5297340" y="955378"/>
            <a:ext cx="3637131" cy="2700512"/>
          </a:xfrm>
          <a:prstGeom prst="rect">
            <a:avLst/>
          </a:prstGeom>
        </p:spPr>
      </p:pic>
      <p:pic>
        <p:nvPicPr>
          <p:cNvPr id="13" name="Picture 12" descr="Rich1_allin1_new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r="8667" b="2263"/>
          <a:stretch/>
        </p:blipFill>
        <p:spPr>
          <a:xfrm>
            <a:off x="4968011" y="3768226"/>
            <a:ext cx="4158896" cy="3104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of tilts – RICH1</a:t>
            </a:r>
            <a:endParaRPr lang="en-US" baseline="-25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450107" y="1205802"/>
            <a:ext cx="12829" cy="54345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360847" y="1205802"/>
            <a:ext cx="0" cy="54095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97707" y="5156730"/>
            <a:ext cx="3790860" cy="1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97707" y="5578510"/>
            <a:ext cx="3790860" cy="1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328390" y="5846364"/>
            <a:ext cx="3716183" cy="1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328390" y="4870408"/>
            <a:ext cx="3716183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8910" y="1414194"/>
            <a:ext cx="124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 Down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25724" y="1396292"/>
            <a:ext cx="100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 Up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76703" y="1611688"/>
            <a:ext cx="449021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950706" y="1611687"/>
            <a:ext cx="467999" cy="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28504" y="3142913"/>
            <a:ext cx="1552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E0032"/>
                </a:solidFill>
              </a:rPr>
              <a:t>Convergence criteria</a:t>
            </a:r>
          </a:p>
          <a:p>
            <a:pPr algn="ctr"/>
            <a:r>
              <a:rPr lang="en-US" sz="2000" b="1" dirty="0" smtClean="0">
                <a:solidFill>
                  <a:srgbClr val="FE0032"/>
                </a:solidFill>
              </a:rPr>
              <a:t>0.1 </a:t>
            </a:r>
            <a:r>
              <a:rPr lang="en-US" sz="2000" b="1" dirty="0" err="1" smtClean="0">
                <a:solidFill>
                  <a:srgbClr val="FE0032"/>
                </a:solidFill>
              </a:rPr>
              <a:t>mrad</a:t>
            </a:r>
            <a:r>
              <a:rPr lang="en-US" sz="2000" b="1" dirty="0" smtClean="0">
                <a:solidFill>
                  <a:srgbClr val="FE0032"/>
                </a:solidFill>
              </a:rPr>
              <a:t> </a:t>
            </a:r>
            <a:endParaRPr lang="en-US" sz="2000" b="1" dirty="0">
              <a:solidFill>
                <a:srgbClr val="FE00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6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ich2_allin1_new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8" t="1" r="9316" b="613"/>
          <a:stretch/>
        </p:blipFill>
        <p:spPr>
          <a:xfrm>
            <a:off x="25658" y="932397"/>
            <a:ext cx="3890017" cy="2994902"/>
          </a:xfrm>
          <a:prstGeom prst="rect">
            <a:avLst/>
          </a:prstGeom>
        </p:spPr>
      </p:pic>
      <p:pic>
        <p:nvPicPr>
          <p:cNvPr id="6" name="Picture 5" descr="Rich2_allin1_new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" r="8960" b="2525"/>
          <a:stretch/>
        </p:blipFill>
        <p:spPr>
          <a:xfrm>
            <a:off x="19246" y="3923491"/>
            <a:ext cx="3896429" cy="2930205"/>
          </a:xfrm>
          <a:prstGeom prst="rect">
            <a:avLst/>
          </a:prstGeom>
        </p:spPr>
      </p:pic>
      <p:pic>
        <p:nvPicPr>
          <p:cNvPr id="7" name="Picture 6" descr="Rich2_allin1_new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r="9023" b="2525"/>
          <a:stretch/>
        </p:blipFill>
        <p:spPr>
          <a:xfrm>
            <a:off x="5207336" y="3926022"/>
            <a:ext cx="3900945" cy="2927674"/>
          </a:xfrm>
          <a:prstGeom prst="rect">
            <a:avLst/>
          </a:prstGeom>
        </p:spPr>
      </p:pic>
      <p:pic>
        <p:nvPicPr>
          <p:cNvPr id="4" name="Picture 3" descr="Rich2_allin1_new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" r="9138" b="2525"/>
          <a:stretch/>
        </p:blipFill>
        <p:spPr>
          <a:xfrm>
            <a:off x="5207336" y="932397"/>
            <a:ext cx="3900945" cy="29336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of tilts – RICH2</a:t>
            </a:r>
            <a:endParaRPr lang="en-US" baseline="-250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296702" y="1321249"/>
            <a:ext cx="12829" cy="52396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103987" y="1319155"/>
            <a:ext cx="12829" cy="52396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8504" y="3142913"/>
            <a:ext cx="1552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E0032"/>
                </a:solidFill>
              </a:rPr>
              <a:t>Convergence criteria</a:t>
            </a:r>
          </a:p>
          <a:p>
            <a:pPr algn="ctr"/>
            <a:r>
              <a:rPr lang="en-US" sz="2000" b="1" dirty="0" smtClean="0">
                <a:solidFill>
                  <a:srgbClr val="FE0032"/>
                </a:solidFill>
              </a:rPr>
              <a:t>0.1 </a:t>
            </a:r>
            <a:r>
              <a:rPr lang="en-US" sz="2000" b="1" dirty="0" err="1" smtClean="0">
                <a:solidFill>
                  <a:srgbClr val="FE0032"/>
                </a:solidFill>
              </a:rPr>
              <a:t>mrad</a:t>
            </a:r>
            <a:r>
              <a:rPr lang="en-US" sz="2000" b="1" dirty="0" smtClean="0">
                <a:solidFill>
                  <a:srgbClr val="FE0032"/>
                </a:solidFill>
              </a:rPr>
              <a:t> </a:t>
            </a:r>
            <a:endParaRPr lang="en-US" sz="2000" b="1" dirty="0">
              <a:solidFill>
                <a:srgbClr val="FE00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602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of Resolution </a:t>
            </a:r>
            <a:endParaRPr lang="en-US" baseline="-25000" dirty="0"/>
          </a:p>
        </p:txBody>
      </p:sp>
      <p:pic>
        <p:nvPicPr>
          <p:cNvPr id="3" name="Picture 2" descr="Rich1_2015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t="5051" r="2226" b="2414"/>
          <a:stretch/>
        </p:blipFill>
        <p:spPr>
          <a:xfrm rot="5400000">
            <a:off x="566906" y="718550"/>
            <a:ext cx="2808000" cy="3941811"/>
          </a:xfrm>
          <a:prstGeom prst="rect">
            <a:avLst/>
          </a:prstGeom>
        </p:spPr>
      </p:pic>
      <p:pic>
        <p:nvPicPr>
          <p:cNvPr id="5" name="Picture 4" descr="Rich1_2016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t="4853" r="2594" b="2865"/>
          <a:stretch/>
        </p:blipFill>
        <p:spPr>
          <a:xfrm rot="5400000">
            <a:off x="5770474" y="843476"/>
            <a:ext cx="2808000" cy="3939050"/>
          </a:xfrm>
          <a:prstGeom prst="rect">
            <a:avLst/>
          </a:prstGeom>
        </p:spPr>
      </p:pic>
      <p:pic>
        <p:nvPicPr>
          <p:cNvPr id="13" name="Picture 12" descr="Rich2_2015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6" b="2130"/>
          <a:stretch/>
        </p:blipFill>
        <p:spPr>
          <a:xfrm rot="5400000">
            <a:off x="520898" y="3572558"/>
            <a:ext cx="2808000" cy="3849796"/>
          </a:xfrm>
          <a:prstGeom prst="rect">
            <a:avLst/>
          </a:prstGeom>
        </p:spPr>
      </p:pic>
      <p:pic>
        <p:nvPicPr>
          <p:cNvPr id="14" name="Picture 13" descr="Rich2_2016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7" b="2840"/>
          <a:stretch/>
        </p:blipFill>
        <p:spPr>
          <a:xfrm rot="5400000">
            <a:off x="5780875" y="3554907"/>
            <a:ext cx="2808000" cy="3882878"/>
          </a:xfrm>
          <a:prstGeom prst="rect">
            <a:avLst/>
          </a:prstGeom>
        </p:spPr>
      </p:pic>
      <p:sp>
        <p:nvSpPr>
          <p:cNvPr id="1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1309" y="3191047"/>
            <a:ext cx="1653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</a:t>
            </a:r>
            <a:r>
              <a:rPr lang="en-US" b="1" dirty="0" smtClean="0">
                <a:solidFill>
                  <a:srgbClr val="0000FF"/>
                </a:solidFill>
              </a:rPr>
              <a:t>agnet down</a:t>
            </a:r>
          </a:p>
          <a:p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agnet up</a:t>
            </a:r>
          </a:p>
          <a:p>
            <a:r>
              <a:rPr lang="en-US" b="1" dirty="0">
                <a:solidFill>
                  <a:srgbClr val="00FFFF"/>
                </a:solidFill>
              </a:rPr>
              <a:t>m</a:t>
            </a:r>
            <a:r>
              <a:rPr lang="en-US" b="1" dirty="0" smtClean="0">
                <a:solidFill>
                  <a:srgbClr val="00FFFF"/>
                </a:solidFill>
              </a:rPr>
              <a:t>agnet down</a:t>
            </a:r>
            <a:br>
              <a:rPr lang="en-US" b="1" dirty="0" smtClean="0">
                <a:solidFill>
                  <a:srgbClr val="00FFFF"/>
                </a:solidFill>
              </a:rPr>
            </a:br>
            <a:r>
              <a:rPr lang="en-US" b="1" dirty="0" smtClean="0">
                <a:solidFill>
                  <a:srgbClr val="00FFFF"/>
                </a:solidFill>
              </a:rPr>
              <a:t>before new DB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039" y="872493"/>
            <a:ext cx="86957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Resolutions from </a:t>
            </a:r>
            <a:r>
              <a:rPr lang="en-US" sz="2000" b="1" dirty="0"/>
              <a:t>refractive index calibration (without HPD image correction</a:t>
            </a:r>
            <a:r>
              <a:rPr lang="en-US" sz="2000" b="1" dirty="0" smtClean="0"/>
              <a:t>).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5967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19716</TotalTime>
  <Words>849</Words>
  <Application>Microsoft Macintosh PowerPoint</Application>
  <PresentationFormat>On-screen Show (4:3)</PresentationFormat>
  <Paragraphs>220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Overview</vt:lpstr>
      <vt:lpstr>RICH calibrations</vt:lpstr>
      <vt:lpstr>RICH mirror alignment</vt:lpstr>
      <vt:lpstr>Mirror alignment procedure</vt:lpstr>
      <vt:lpstr>Development during Run II</vt:lpstr>
      <vt:lpstr>Stability of tilts – RICH1</vt:lpstr>
      <vt:lpstr>Stability of tilts – RICH2</vt:lpstr>
      <vt:lpstr>Stability of Resolution </vt:lpstr>
      <vt:lpstr>Current monitoring</vt:lpstr>
      <vt:lpstr>Summary</vt:lpstr>
      <vt:lpstr>PowerPoint Presentation</vt:lpstr>
      <vt:lpstr>Cherenkov angle resolution</vt:lpstr>
      <vt:lpstr>Fit to 2D histograms</vt:lpstr>
      <vt:lpstr>Magnification coefficients</vt:lpstr>
      <vt:lpstr>Disentangling mirror-pairs</vt:lpstr>
      <vt:lpstr>Disentangling – until 2016</vt:lpstr>
      <vt:lpstr>Disentangling – from 2016</vt:lpstr>
      <vt:lpstr>Resolution</vt:lpstr>
      <vt:lpstr>New HLT Lines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976</cp:revision>
  <cp:lastPrinted>2016-01-03T10:46:56Z</cp:lastPrinted>
  <dcterms:created xsi:type="dcterms:W3CDTF">2013-12-05T15:25:25Z</dcterms:created>
  <dcterms:modified xsi:type="dcterms:W3CDTF">2016-06-22T11:04:01Z</dcterms:modified>
</cp:coreProperties>
</file>