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9" r:id="rId5"/>
    <p:sldId id="270" r:id="rId6"/>
    <p:sldId id="259" r:id="rId7"/>
    <p:sldId id="264" r:id="rId8"/>
    <p:sldId id="271" r:id="rId9"/>
    <p:sldId id="272" r:id="rId10"/>
    <p:sldId id="257" r:id="rId11"/>
    <p:sldId id="261" r:id="rId12"/>
    <p:sldId id="26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18/02/2016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 Code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43" y="1144093"/>
            <a:ext cx="865859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online alignment code is in</a:t>
            </a:r>
          </a:p>
          <a:p>
            <a:r>
              <a:rPr lang="en-US" dirty="0">
                <a:solidFill>
                  <a:srgbClr val="FF0000"/>
                </a:solidFill>
              </a:rPr>
              <a:t>/group/rich/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cmtuser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AlignmentOnlineDev_v10r6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This project contains everything the online alignment needs and needs to be setup exactly this way.</a:t>
            </a:r>
          </a:p>
          <a:p>
            <a:endParaRPr lang="en-US" dirty="0" smtClean="0"/>
          </a:p>
          <a:p>
            <a:r>
              <a:rPr lang="en-US" dirty="0" smtClean="0"/>
              <a:t>All the Rich-specific stuff will be in </a:t>
            </a:r>
          </a:p>
          <a:p>
            <a:r>
              <a:rPr lang="en-US" dirty="0">
                <a:solidFill>
                  <a:srgbClr val="FF0000"/>
                </a:solidFill>
              </a:rPr>
              <a:t>/group/rich/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cmtuser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AlignmentOnlineDev_v10r6/Rich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code that drives the alignment is in</a:t>
            </a:r>
          </a:p>
          <a:p>
            <a:r>
              <a:rPr lang="en-US" dirty="0">
                <a:solidFill>
                  <a:srgbClr val="FF0000"/>
                </a:solidFill>
              </a:rPr>
              <a:t>/group/rich/</a:t>
            </a:r>
            <a:r>
              <a:rPr lang="en-US" dirty="0" err="1">
                <a:solidFill>
                  <a:srgbClr val="FF0000"/>
                </a:solidFill>
              </a:rPr>
              <a:t>sw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cmtuser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AlignmentOnlineDev_v10r6/</a:t>
            </a:r>
            <a:r>
              <a:rPr lang="en-US" dirty="0">
                <a:solidFill>
                  <a:srgbClr val="FF0000"/>
                </a:solidFill>
              </a:rPr>
              <a:t>Rich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RichMirrorAlignmentOnline</a:t>
            </a:r>
            <a:r>
              <a:rPr lang="en-US" dirty="0">
                <a:solidFill>
                  <a:srgbClr val="FE0032"/>
                </a:solidFill>
              </a:rPr>
              <a:t>/python/</a:t>
            </a:r>
            <a:r>
              <a:rPr lang="en-US" dirty="0" err="1" smtClean="0">
                <a:solidFill>
                  <a:srgbClr val="FE0032"/>
                </a:solidFill>
              </a:rPr>
              <a:t>PyMirrAlignOnline</a:t>
            </a:r>
            <a:r>
              <a:rPr lang="en-US" dirty="0" smtClean="0">
                <a:solidFill>
                  <a:srgbClr val="FE0032"/>
                </a:solidFill>
              </a:rPr>
              <a:t>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and the configuration file is in </a:t>
            </a:r>
          </a:p>
          <a:p>
            <a:r>
              <a:rPr lang="en-US" dirty="0">
                <a:solidFill>
                  <a:srgbClr val="FE0032"/>
                </a:solidFill>
              </a:rPr>
              <a:t>/group/rich/</a:t>
            </a:r>
            <a:r>
              <a:rPr lang="en-US" dirty="0" err="1">
                <a:solidFill>
                  <a:srgbClr val="FE0032"/>
                </a:solidFill>
              </a:rPr>
              <a:t>sw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cmtuser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smtClean="0">
                <a:solidFill>
                  <a:srgbClr val="FE0032"/>
                </a:solidFill>
              </a:rPr>
              <a:t>AlignmentOnlineDev_v10r6/</a:t>
            </a:r>
            <a:r>
              <a:rPr lang="en-US" dirty="0">
                <a:solidFill>
                  <a:srgbClr val="FE0032"/>
                </a:solidFill>
              </a:rPr>
              <a:t>Rich/</a:t>
            </a:r>
            <a:r>
              <a:rPr lang="en-US" dirty="0" err="1">
                <a:solidFill>
                  <a:srgbClr val="FE0032"/>
                </a:solidFill>
              </a:rPr>
              <a:t>RichMirrorAlignmentOnline</a:t>
            </a:r>
            <a:r>
              <a:rPr lang="en-US" dirty="0">
                <a:solidFill>
                  <a:srgbClr val="FE0032"/>
                </a:solidFill>
              </a:rPr>
              <a:t>/python</a:t>
            </a:r>
            <a:r>
              <a:rPr lang="en-US" dirty="0" smtClean="0">
                <a:solidFill>
                  <a:srgbClr val="FE0032"/>
                </a:solidFill>
              </a:rPr>
              <a:t>/</a:t>
            </a:r>
            <a:r>
              <a:rPr lang="en-US" dirty="0" err="1" smtClean="0">
                <a:solidFill>
                  <a:srgbClr val="FE0032"/>
                </a:solidFill>
              </a:rPr>
              <a:t>RichMirrorAlignmentOnline</a:t>
            </a:r>
            <a:r>
              <a:rPr lang="en-US" dirty="0" smtClean="0">
                <a:solidFill>
                  <a:srgbClr val="FE0032"/>
                </a:solidFill>
              </a:rPr>
              <a:t>/</a:t>
            </a:r>
            <a:r>
              <a:rPr lang="en-US" dirty="0" err="1" smtClean="0">
                <a:solidFill>
                  <a:srgbClr val="FE0032"/>
                </a:solidFill>
              </a:rPr>
              <a:t>Configuration.py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actual alignment is started in (this ‘belongs’ to everyone)</a:t>
            </a:r>
          </a:p>
          <a:p>
            <a:r>
              <a:rPr lang="en-US" dirty="0" smtClean="0">
                <a:solidFill>
                  <a:srgbClr val="FE0032"/>
                </a:solidFill>
              </a:rPr>
              <a:t>/group/online/dataflow/</a:t>
            </a:r>
            <a:r>
              <a:rPr lang="en-US" dirty="0" err="1" smtClean="0">
                <a:solidFill>
                  <a:srgbClr val="FE0032"/>
                </a:solidFill>
              </a:rPr>
              <a:t>cmtuser</a:t>
            </a:r>
            <a:r>
              <a:rPr lang="en-US" dirty="0" smtClean="0">
                <a:solidFill>
                  <a:srgbClr val="FE0032"/>
                </a:solidFill>
              </a:rPr>
              <a:t>/OnlineDev_v5r29/Online/</a:t>
            </a:r>
            <a:r>
              <a:rPr lang="en-US" dirty="0" err="1" smtClean="0">
                <a:solidFill>
                  <a:srgbClr val="FE0032"/>
                </a:solidFill>
              </a:rPr>
              <a:t>FarmConfig</a:t>
            </a:r>
            <a:r>
              <a:rPr lang="en-US" dirty="0" smtClean="0">
                <a:solidFill>
                  <a:srgbClr val="FE0032"/>
                </a:solidFill>
              </a:rPr>
              <a:t>/job/</a:t>
            </a:r>
            <a:r>
              <a:rPr lang="en-US" dirty="0" err="1" smtClean="0">
                <a:solidFill>
                  <a:srgbClr val="FE0032"/>
                </a:solidFill>
              </a:rPr>
              <a:t>AligDrv.sh</a:t>
            </a:r>
            <a:r>
              <a:rPr lang="en-US" dirty="0" smtClean="0">
                <a:solidFill>
                  <a:srgbClr val="FE0032"/>
                </a:solidFill>
              </a:rPr>
              <a:t> </a:t>
            </a:r>
            <a:endParaRPr lang="en-US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 Code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43" y="1144093"/>
            <a:ext cx="8658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 alignment will be in (including the histograms)</a:t>
            </a:r>
          </a:p>
          <a:p>
            <a:r>
              <a:rPr lang="en-US" dirty="0">
                <a:solidFill>
                  <a:srgbClr val="FE0032"/>
                </a:solidFill>
              </a:rPr>
              <a:t>/group/online/</a:t>
            </a:r>
            <a:r>
              <a:rPr lang="en-US" dirty="0" err="1">
                <a:solidFill>
                  <a:srgbClr val="FE0032"/>
                </a:solidFill>
              </a:rPr>
              <a:t>AligWork</a:t>
            </a:r>
            <a:r>
              <a:rPr lang="en-US" dirty="0">
                <a:solidFill>
                  <a:srgbClr val="FE0032"/>
                </a:solidFill>
              </a:rPr>
              <a:t>/Rich1</a:t>
            </a:r>
          </a:p>
          <a:p>
            <a:r>
              <a:rPr lang="en-US" dirty="0">
                <a:solidFill>
                  <a:srgbClr val="FE0032"/>
                </a:solidFill>
              </a:rPr>
              <a:t>/group/online/</a:t>
            </a:r>
            <a:r>
              <a:rPr lang="en-US" dirty="0" err="1">
                <a:solidFill>
                  <a:srgbClr val="FE0032"/>
                </a:solidFill>
              </a:rPr>
              <a:t>AligWork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smtClean="0">
                <a:solidFill>
                  <a:srgbClr val="FE0032"/>
                </a:solidFill>
              </a:rPr>
              <a:t>Rich2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MirrPauseHandler</a:t>
            </a:r>
            <a:r>
              <a:rPr lang="en-US" dirty="0" smtClean="0"/>
              <a:t> (the one that coordinates the writing of the histograms)</a:t>
            </a:r>
          </a:p>
          <a:p>
            <a:r>
              <a:rPr lang="en-US" dirty="0">
                <a:solidFill>
                  <a:srgbClr val="FE0032"/>
                </a:solidFill>
              </a:rPr>
              <a:t>/group/rich/</a:t>
            </a:r>
            <a:r>
              <a:rPr lang="en-US" dirty="0" err="1">
                <a:solidFill>
                  <a:srgbClr val="FE0032"/>
                </a:solidFill>
              </a:rPr>
              <a:t>sw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cmtuser</a:t>
            </a:r>
            <a:r>
              <a:rPr lang="en-US" dirty="0">
                <a:solidFill>
                  <a:srgbClr val="FE0032"/>
                </a:solidFill>
              </a:rPr>
              <a:t>/AlignmentOnlineDev_v10r4/Rich/</a:t>
            </a:r>
            <a:r>
              <a:rPr lang="en-US" dirty="0" err="1" smtClean="0">
                <a:solidFill>
                  <a:srgbClr val="FE0032"/>
                </a:solidFill>
              </a:rPr>
              <a:t>RichMirrorAlignmentOnline</a:t>
            </a:r>
            <a:r>
              <a:rPr lang="en-US" dirty="0" smtClean="0">
                <a:solidFill>
                  <a:srgbClr val="FE0032"/>
                </a:solidFill>
              </a:rPr>
              <a:t>/</a:t>
            </a:r>
            <a:r>
              <a:rPr lang="en-US" dirty="0" err="1" smtClean="0">
                <a:solidFill>
                  <a:srgbClr val="FE0032"/>
                </a:solidFill>
              </a:rPr>
              <a:t>MirrPauseHandler.cpp</a:t>
            </a:r>
            <a:endParaRPr lang="en-US" dirty="0">
              <a:solidFill>
                <a:srgbClr val="FE003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Original Histogram output location:</a:t>
            </a:r>
          </a:p>
          <a:p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hist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Savesets</a:t>
            </a:r>
            <a:r>
              <a:rPr lang="en-US" dirty="0">
                <a:solidFill>
                  <a:srgbClr val="FE0032"/>
                </a:solidFill>
              </a:rPr>
              <a:t>/2015/</a:t>
            </a:r>
            <a:r>
              <a:rPr lang="en-US" dirty="0" err="1">
                <a:solidFill>
                  <a:srgbClr val="FE0032"/>
                </a:solidFill>
              </a:rPr>
              <a:t>LHCbA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smtClean="0">
                <a:solidFill>
                  <a:srgbClr val="FE0032"/>
                </a:solidFill>
              </a:rPr>
              <a:t>AligWrk_Rich1</a:t>
            </a:r>
          </a:p>
          <a:p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hist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err="1">
                <a:solidFill>
                  <a:srgbClr val="FE0032"/>
                </a:solidFill>
              </a:rPr>
              <a:t>Savesets</a:t>
            </a:r>
            <a:r>
              <a:rPr lang="en-US" dirty="0">
                <a:solidFill>
                  <a:srgbClr val="FE0032"/>
                </a:solidFill>
              </a:rPr>
              <a:t>/2015/</a:t>
            </a:r>
            <a:r>
              <a:rPr lang="en-US" dirty="0" err="1">
                <a:solidFill>
                  <a:srgbClr val="FE0032"/>
                </a:solidFill>
              </a:rPr>
              <a:t>LHCbA</a:t>
            </a:r>
            <a:r>
              <a:rPr lang="en-US" dirty="0">
                <a:solidFill>
                  <a:srgbClr val="FE0032"/>
                </a:solidFill>
              </a:rPr>
              <a:t>/</a:t>
            </a:r>
            <a:r>
              <a:rPr lang="en-US" dirty="0" smtClean="0">
                <a:solidFill>
                  <a:srgbClr val="FE0032"/>
                </a:solidFill>
              </a:rPr>
              <a:t>AligWrk_Rich2</a:t>
            </a:r>
          </a:p>
          <a:p>
            <a:endParaRPr lang="en-US" dirty="0" smtClean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4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43" y="965200"/>
            <a:ext cx="8679585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Compiling the code in </a:t>
            </a:r>
            <a:r>
              <a:rPr lang="en-US" u="sng" dirty="0" smtClean="0">
                <a:solidFill>
                  <a:srgbClr val="FF0000"/>
                </a:solidFill>
              </a:rPr>
              <a:t>AlignmentOnlineDev_v10r6</a:t>
            </a:r>
            <a:r>
              <a:rPr lang="en-US" u="sng" dirty="0" smtClean="0"/>
              <a:t>:</a:t>
            </a:r>
          </a:p>
          <a:p>
            <a:endParaRPr lang="en-US" u="sng" dirty="0" smtClean="0"/>
          </a:p>
          <a:p>
            <a:endParaRPr lang="en-US" dirty="0"/>
          </a:p>
          <a:p>
            <a:r>
              <a:rPr lang="en-US" i="1" dirty="0" smtClean="0"/>
              <a:t>cd </a:t>
            </a:r>
            <a:r>
              <a:rPr lang="en-US" i="1" dirty="0"/>
              <a:t>/group/rich/</a:t>
            </a:r>
            <a:r>
              <a:rPr lang="en-US" i="1" dirty="0" err="1"/>
              <a:t>sw</a:t>
            </a:r>
            <a:r>
              <a:rPr lang="en-US" i="1" dirty="0"/>
              <a:t>/</a:t>
            </a:r>
            <a:r>
              <a:rPr lang="en-US" i="1" dirty="0" err="1"/>
              <a:t>cmtuser</a:t>
            </a:r>
            <a:r>
              <a:rPr lang="en-US" i="1" dirty="0"/>
              <a:t>/</a:t>
            </a:r>
            <a:r>
              <a:rPr lang="en-US" i="1" dirty="0" smtClean="0"/>
              <a:t>AlignmentOnlineDev_v10r6</a:t>
            </a:r>
            <a:endParaRPr lang="en-US" i="1" dirty="0"/>
          </a:p>
          <a:p>
            <a:pPr>
              <a:lnSpc>
                <a:spcPct val="130000"/>
              </a:lnSpc>
            </a:pPr>
            <a:r>
              <a:rPr lang="en-US" i="1" dirty="0" smtClean="0"/>
              <a:t>export </a:t>
            </a:r>
            <a:r>
              <a:rPr lang="en-US" i="1" dirty="0" err="1"/>
              <a:t>OnlineDev_DIR</a:t>
            </a:r>
            <a:r>
              <a:rPr lang="en-US" i="1" dirty="0"/>
              <a:t>=/group/online/dataflow/</a:t>
            </a:r>
            <a:r>
              <a:rPr lang="en-US" i="1" dirty="0" err="1"/>
              <a:t>cmtuser</a:t>
            </a:r>
            <a:r>
              <a:rPr lang="en-US" i="1" dirty="0"/>
              <a:t>/OnlineDev_v5r29/</a:t>
            </a:r>
            <a:r>
              <a:rPr lang="en-US" i="1" dirty="0" err="1"/>
              <a:t>InstallArea</a:t>
            </a:r>
            <a:r>
              <a:rPr lang="en-US" i="1" dirty="0"/>
              <a:t>/$CMTOPT</a:t>
            </a:r>
          </a:p>
          <a:p>
            <a:pPr>
              <a:lnSpc>
                <a:spcPct val="130000"/>
              </a:lnSpc>
            </a:pPr>
            <a:r>
              <a:rPr lang="en-US" i="1" dirty="0"/>
              <a:t>m</a:t>
            </a:r>
            <a:r>
              <a:rPr lang="en-US" i="1" dirty="0" smtClean="0"/>
              <a:t>ake configure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make </a:t>
            </a:r>
            <a:r>
              <a:rPr lang="en-US" i="1" dirty="0"/>
              <a:t>–j 8 install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372" y="1123101"/>
            <a:ext cx="852215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monitoring runs on the monitoring farm, the alignment runs on the alignment farm </a:t>
            </a:r>
            <a:r>
              <a:rPr lang="en-US" dirty="0" smtClean="0">
                <a:sym typeface="Wingdings"/>
              </a:rPr>
              <a:t> cannot use DIM to communicate between the alignment and the monitoring task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zeroMQ</a:t>
            </a:r>
            <a:r>
              <a:rPr lang="en-US" dirty="0" smtClean="0">
                <a:sym typeface="Wingdings"/>
              </a:rPr>
              <a:t> to send the name of the newest histograms to the monitoring task (this part already works)</a:t>
            </a:r>
          </a:p>
          <a:p>
            <a:pPr marL="285750" indent="-285750">
              <a:buFont typeface="Wingdings" charset="0"/>
              <a:buChar char="è"/>
            </a:pP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Monitoring tasks awaits information (in that order): iteration (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), Histogram file(string), </a:t>
            </a:r>
            <a:r>
              <a:rPr lang="en-US" dirty="0" err="1" smtClean="0">
                <a:sym typeface="Wingdings"/>
              </a:rPr>
              <a:t>RichMirrAlign_out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file (string).</a:t>
            </a:r>
          </a:p>
          <a:p>
            <a:endParaRPr lang="en-US" dirty="0"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From the histogram file the Cherenkov angle is fitted and filled into monitoring-histogram with resolution as y and iteration number as x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From the </a:t>
            </a:r>
            <a:r>
              <a:rPr lang="en-US" dirty="0" err="1" smtClean="0">
                <a:sym typeface="Wingdings"/>
              </a:rPr>
              <a:t>RichMirrAlign_Out</a:t>
            </a:r>
            <a:r>
              <a:rPr lang="en-US" dirty="0" smtClean="0">
                <a:sym typeface="Wingdings"/>
              </a:rPr>
              <a:t> file the mirror tilts for the current iteration are extracted and filled into 2D histogram</a:t>
            </a:r>
          </a:p>
          <a:p>
            <a:pPr marL="342900" indent="-342900">
              <a:buAutoNum type="arabicPeriod"/>
            </a:pP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Special feature: at the beginning of the task the monitor searches for the last converged alignment and put the last Cherenkov-angle resolution into the histogram under iteration -1</a:t>
            </a:r>
          </a:p>
        </p:txBody>
      </p:sp>
    </p:spTree>
    <p:extLst>
      <p:ext uri="{BB962C8B-B14F-4D97-AF65-F5344CB8AC3E}">
        <p14:creationId xmlns:p14="http://schemas.microsoft.com/office/powerpoint/2010/main" val="28800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AlignmentOnlineDev_v10r6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79323" y="1227601"/>
            <a:ext cx="1847167" cy="797717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AlignmentOnlineDev_v10r6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2334" y="2698353"/>
            <a:ext cx="1847167" cy="797717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79323" y="2682813"/>
            <a:ext cx="1847167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7408" y="2713484"/>
            <a:ext cx="1847167" cy="797717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Installfiles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410" y="3981350"/>
            <a:ext cx="1112051" cy="797717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Brunel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05630" y="3984620"/>
            <a:ext cx="1552862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RichMirrAlign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85760" y="3981350"/>
            <a:ext cx="1552862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RichMirrCombinFit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3125" y="3988160"/>
            <a:ext cx="1689748" cy="797717"/>
          </a:xfrm>
          <a:prstGeom prst="roundRect">
            <a:avLst/>
          </a:prstGeom>
          <a:noFill/>
          <a:ln w="5715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RichMirrorAlignmentOnline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58807" y="3981350"/>
            <a:ext cx="1552862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RichRecSys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" idx="2"/>
            <a:endCxn id="8" idx="0"/>
          </p:cNvCxnSpPr>
          <p:nvPr/>
        </p:nvCxnSpPr>
        <p:spPr>
          <a:xfrm>
            <a:off x="4502907" y="2025318"/>
            <a:ext cx="0" cy="65749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1175918" y="2025318"/>
            <a:ext cx="2713235" cy="673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4959670" y="2025318"/>
            <a:ext cx="2681322" cy="6881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640436" y="3496070"/>
            <a:ext cx="278556" cy="4852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 flipH="1">
            <a:off x="2582061" y="3480530"/>
            <a:ext cx="1611900" cy="5040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4235942" y="3496070"/>
            <a:ext cx="26249" cy="4852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4371942" y="3480530"/>
            <a:ext cx="1616057" cy="50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90566" y="3511201"/>
            <a:ext cx="2638902" cy="4701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8266" y="4922745"/>
            <a:ext cx="1518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the histograms are made/ which histograms.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9323" y="4922745"/>
            <a:ext cx="151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all the </a:t>
            </a:r>
            <a:r>
              <a:rPr lang="en-US" dirty="0" err="1"/>
              <a:t>Δ</a:t>
            </a:r>
            <a:r>
              <a:rPr lang="en-US" dirty="0" err="1" smtClean="0"/>
              <a:t>θ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Φ</a:t>
            </a:r>
            <a:r>
              <a:rPr lang="en-US" dirty="0" smtClean="0"/>
              <a:t> histograms.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2794" y="4917360"/>
            <a:ext cx="151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individual mirror tilts.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36729" y="4907209"/>
            <a:ext cx="151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Steers the online alignment procedure.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56477"/>
            <a:ext cx="325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version of </a:t>
            </a:r>
            <a:r>
              <a:rPr lang="en-US" dirty="0" err="1" smtClean="0"/>
              <a:t>AlignmentOnlineDev</a:t>
            </a:r>
            <a:r>
              <a:rPr lang="en-US" dirty="0" smtClean="0"/>
              <a:t> will change,  just look at the latest on in /group/rich/</a:t>
            </a:r>
            <a:r>
              <a:rPr lang="en-US" dirty="0" err="1" smtClean="0"/>
              <a:t>sw</a:t>
            </a:r>
            <a:r>
              <a:rPr lang="en-US" dirty="0" smtClean="0"/>
              <a:t>/</a:t>
            </a:r>
            <a:r>
              <a:rPr lang="en-US" dirty="0" err="1" smtClean="0"/>
              <a:t>cmtuser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RichMirrorAlignmentOnline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79323" y="1238097"/>
            <a:ext cx="1847167" cy="797717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RichMirrorAlignmentOnline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2334" y="2708849"/>
            <a:ext cx="1847167" cy="797717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9323" y="2693309"/>
            <a:ext cx="1847167" cy="797717"/>
          </a:xfrm>
          <a:prstGeom prst="roundRect">
            <a:avLst/>
          </a:prstGeom>
          <a:noFill/>
          <a:ln w="5715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7408" y="2723980"/>
            <a:ext cx="1847167" cy="797717"/>
          </a:xfrm>
          <a:prstGeom prst="round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cmt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887" y="3965810"/>
            <a:ext cx="2560626" cy="797717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MirrPauseHandler.cpp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02194" y="3974124"/>
            <a:ext cx="2560626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RichMirrorAlignmentOnline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95278" y="3991846"/>
            <a:ext cx="2560626" cy="797717"/>
          </a:xfrm>
          <a:prstGeom prst="round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PyMirrAlignOnline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3" idx="2"/>
            <a:endCxn id="8" idx="0"/>
          </p:cNvCxnSpPr>
          <p:nvPr/>
        </p:nvCxnSpPr>
        <p:spPr>
          <a:xfrm>
            <a:off x="4502907" y="2035814"/>
            <a:ext cx="0" cy="65749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1175918" y="2035814"/>
            <a:ext cx="2713235" cy="673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4959670" y="2035814"/>
            <a:ext cx="2681322" cy="6881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0"/>
          </p:cNvCxnSpPr>
          <p:nvPr/>
        </p:nvCxnSpPr>
        <p:spPr>
          <a:xfrm>
            <a:off x="1175918" y="3506566"/>
            <a:ext cx="241282" cy="4592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1" idx="0"/>
          </p:cNvCxnSpPr>
          <p:nvPr/>
        </p:nvCxnSpPr>
        <p:spPr>
          <a:xfrm flipH="1">
            <a:off x="4282507" y="3491026"/>
            <a:ext cx="220400" cy="4830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2907" y="3506566"/>
            <a:ext cx="1857772" cy="4592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02194" y="5134166"/>
            <a:ext cx="1280313" cy="797717"/>
          </a:xfrm>
          <a:prstGeom prst="round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Configuration.py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2334" y="4953173"/>
            <a:ext cx="2140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Coordinates the </a:t>
            </a:r>
            <a:r>
              <a:rPr lang="en-US" dirty="0"/>
              <a:t>writing of the </a:t>
            </a:r>
            <a:r>
              <a:rPr lang="en-US" dirty="0" smtClean="0"/>
              <a:t>histograms by the analyzers.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8" idx="0"/>
          </p:cNvCxnSpPr>
          <p:nvPr/>
        </p:nvCxnSpPr>
        <p:spPr>
          <a:xfrm flipH="1">
            <a:off x="3642351" y="4763527"/>
            <a:ext cx="205259" cy="37063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786333" y="5134166"/>
            <a:ext cx="1280313" cy="797717"/>
          </a:xfrm>
          <a:prstGeom prst="round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Iterator.py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219046" y="5134166"/>
            <a:ext cx="1280313" cy="797717"/>
          </a:xfrm>
          <a:prstGeom prst="round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RichAnalyzer.py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693906" y="5134166"/>
            <a:ext cx="1280313" cy="797717"/>
          </a:xfrm>
          <a:prstGeom prst="round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 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562820" y="4771841"/>
            <a:ext cx="1557780" cy="3623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6859203" y="4771841"/>
            <a:ext cx="261397" cy="3623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0"/>
          </p:cNvCxnSpPr>
          <p:nvPr/>
        </p:nvCxnSpPr>
        <p:spPr>
          <a:xfrm>
            <a:off x="7147495" y="4789563"/>
            <a:ext cx="1186568" cy="3446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4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Configuration file (1/2)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61" y="1086779"/>
            <a:ext cx="887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Location:</a:t>
            </a:r>
            <a:r>
              <a:rPr lang="en-US" dirty="0" smtClean="0"/>
              <a:t> </a:t>
            </a:r>
            <a:r>
              <a:rPr lang="en-US" dirty="0"/>
              <a:t>/group/rich/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/>
              <a:t>Rich/</a:t>
            </a:r>
            <a:r>
              <a:rPr lang="en-US" dirty="0" err="1"/>
              <a:t>RichMirrorAlignmentOnline</a:t>
            </a:r>
            <a:r>
              <a:rPr lang="en-US" dirty="0"/>
              <a:t>/python/</a:t>
            </a:r>
            <a:r>
              <a:rPr lang="en-US" dirty="0" err="1" smtClean="0"/>
              <a:t>RichMirrorAlignmentOnline</a:t>
            </a:r>
            <a:r>
              <a:rPr lang="en-US" dirty="0" smtClean="0"/>
              <a:t>/</a:t>
            </a:r>
            <a:r>
              <a:rPr lang="en-US" dirty="0" err="1" smtClean="0"/>
              <a:t>Configuration.py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 descr="Screen Shot 2016-02-15 at 10.4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" y="1892705"/>
            <a:ext cx="4836092" cy="2755576"/>
          </a:xfrm>
          <a:prstGeom prst="rect">
            <a:avLst/>
          </a:prstGeom>
        </p:spPr>
      </p:pic>
      <p:pic>
        <p:nvPicPr>
          <p:cNvPr id="6" name="Picture 5" descr="Screen Shot 2016-02-15 at 10.4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2" y="5080229"/>
            <a:ext cx="6043803" cy="13590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278" y="4281951"/>
            <a:ext cx="437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277" y="6065137"/>
            <a:ext cx="437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0250" y="2010109"/>
            <a:ext cx="38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Rich1MirrAlignOnConf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07426" y="5121027"/>
            <a:ext cx="38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Rich2MirrAlignOnConf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Configuration file (2/2)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Screen Shot 2016-02-15 at 10.53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0"/>
          <a:stretch/>
        </p:blipFill>
        <p:spPr>
          <a:xfrm>
            <a:off x="73272" y="1392053"/>
            <a:ext cx="8833630" cy="1848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72" y="1013513"/>
            <a:ext cx="6106177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Configuration-variables explained below the listing: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-24423" y="3590033"/>
            <a:ext cx="9427936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u="sng" dirty="0" smtClean="0"/>
              <a:t> After a change: </a:t>
            </a:r>
            <a:r>
              <a:rPr lang="en-US" b="1" u="sng" dirty="0" smtClean="0"/>
              <a:t>compile!</a:t>
            </a:r>
          </a:p>
          <a:p>
            <a:endParaRPr lang="en-US" b="1" dirty="0"/>
          </a:p>
          <a:p>
            <a:pPr>
              <a:lnSpc>
                <a:spcPct val="130000"/>
              </a:lnSpc>
            </a:pPr>
            <a:r>
              <a:rPr lang="en-US" i="1" dirty="0" smtClean="0"/>
              <a:t>cd </a:t>
            </a:r>
            <a:r>
              <a:rPr lang="en-US" i="1" dirty="0"/>
              <a:t>/group/rich/</a:t>
            </a:r>
            <a:r>
              <a:rPr lang="en-US" i="1" dirty="0" err="1"/>
              <a:t>sw</a:t>
            </a:r>
            <a:r>
              <a:rPr lang="en-US" i="1" dirty="0"/>
              <a:t>/</a:t>
            </a:r>
            <a:r>
              <a:rPr lang="en-US" i="1" dirty="0" err="1"/>
              <a:t>cmtuser</a:t>
            </a:r>
            <a:r>
              <a:rPr lang="en-US" i="1" dirty="0"/>
              <a:t>/</a:t>
            </a:r>
            <a:r>
              <a:rPr lang="en-US" i="1" dirty="0" smtClean="0"/>
              <a:t>AlignmentOnlineDev_v10r6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export </a:t>
            </a:r>
            <a:r>
              <a:rPr lang="en-US" i="1" dirty="0" err="1" smtClean="0"/>
              <a:t>OnlineDev_DIR</a:t>
            </a:r>
            <a:r>
              <a:rPr lang="en-US" i="1" dirty="0" smtClean="0"/>
              <a:t>=</a:t>
            </a:r>
            <a:r>
              <a:rPr lang="en-US" i="1" dirty="0"/>
              <a:t>/group/online/dataflow/</a:t>
            </a:r>
            <a:r>
              <a:rPr lang="en-US" i="1" dirty="0" err="1"/>
              <a:t>cmtuser</a:t>
            </a:r>
            <a:r>
              <a:rPr lang="en-US" i="1" dirty="0"/>
              <a:t>/OnlineDev_v5r29/</a:t>
            </a:r>
            <a:r>
              <a:rPr lang="en-US" i="1" dirty="0" err="1"/>
              <a:t>InstallArea</a:t>
            </a:r>
            <a:r>
              <a:rPr lang="en-US" i="1" dirty="0"/>
              <a:t>/$</a:t>
            </a:r>
            <a:r>
              <a:rPr lang="en-US" i="1" dirty="0" smtClean="0"/>
              <a:t>CMTOPT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make –j 8 install</a:t>
            </a:r>
            <a:endParaRPr lang="en-US" i="1" dirty="0"/>
          </a:p>
          <a:p>
            <a:endParaRPr lang="en-US" dirty="0"/>
          </a:p>
        </p:txBody>
      </p:sp>
      <p:sp>
        <p:nvSpPr>
          <p:cNvPr id="12" name="6-Point Star 11"/>
          <p:cNvSpPr/>
          <p:nvPr/>
        </p:nvSpPr>
        <p:spPr>
          <a:xfrm>
            <a:off x="6851129" y="4469224"/>
            <a:ext cx="195907" cy="195376"/>
          </a:xfrm>
          <a:prstGeom prst="star6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6-Point Star 16"/>
          <p:cNvSpPr/>
          <p:nvPr/>
        </p:nvSpPr>
        <p:spPr>
          <a:xfrm>
            <a:off x="261799" y="5867146"/>
            <a:ext cx="195907" cy="195376"/>
          </a:xfrm>
          <a:prstGeom prst="star6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58" y="5830513"/>
            <a:ext cx="873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the corresponding version of </a:t>
            </a:r>
            <a:r>
              <a:rPr lang="en-US" dirty="0" err="1" smtClean="0"/>
              <a:t>OnlineDev</a:t>
            </a:r>
            <a:r>
              <a:rPr lang="en-US" dirty="0" smtClean="0"/>
              <a:t> listed in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 err="1" smtClean="0"/>
              <a:t>CMakeLists.txt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The Iterator (1/2)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IMG_20150607_17245894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10010" r="20573" b="21125"/>
          <a:stretch/>
        </p:blipFill>
        <p:spPr>
          <a:xfrm>
            <a:off x="125943" y="1387473"/>
            <a:ext cx="5677939" cy="3537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43" y="965200"/>
            <a:ext cx="65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Here is basically what the iterator does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33489" y="3400792"/>
            <a:ext cx="976059" cy="104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9127" y="3079678"/>
            <a:ext cx="9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7842" y="3539213"/>
            <a:ext cx="3148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Iterator does all his work while he is in state </a:t>
            </a:r>
            <a:r>
              <a:rPr lang="en-US" i="1" dirty="0" smtClean="0"/>
              <a:t>paused</a:t>
            </a:r>
            <a:r>
              <a:rPr lang="en-US" dirty="0" smtClean="0"/>
              <a:t>. When his thing is done he sets his own state to </a:t>
            </a:r>
            <a:r>
              <a:rPr lang="en-US" i="1" dirty="0" smtClean="0"/>
              <a:t>running</a:t>
            </a:r>
            <a:r>
              <a:rPr lang="en-US" dirty="0" smtClean="0"/>
              <a:t> and then the analyzers know to run too.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6906" y="893431"/>
            <a:ext cx="3365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Iterator</a:t>
            </a:r>
            <a:r>
              <a:rPr lang="en-US" dirty="0"/>
              <a:t> contains most of the code that was previously in </a:t>
            </a:r>
            <a:r>
              <a:rPr lang="en-US" dirty="0" err="1"/>
              <a:t>RichMirrorAlignment.py</a:t>
            </a:r>
            <a:r>
              <a:rPr lang="en-US" dirty="0"/>
              <a:t>. It sets up all the xml-files, takes the </a:t>
            </a:r>
            <a:r>
              <a:rPr lang="en-US" dirty="0" err="1"/>
              <a:t>rootfiles</a:t>
            </a:r>
            <a:r>
              <a:rPr lang="en-US" dirty="0"/>
              <a:t> and executes </a:t>
            </a:r>
            <a:r>
              <a:rPr lang="en-US" dirty="0" err="1"/>
              <a:t>RichMirrCombinFit</a:t>
            </a:r>
            <a:r>
              <a:rPr lang="en-US" dirty="0"/>
              <a:t> and </a:t>
            </a:r>
            <a:r>
              <a:rPr lang="en-US" dirty="0" err="1"/>
              <a:t>RichMirrAlign</a:t>
            </a:r>
            <a:r>
              <a:rPr lang="en-US" dirty="0"/>
              <a:t> and makes the decision weather or not the alignment converged.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50004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Iterator code: </a:t>
            </a:r>
            <a:r>
              <a:rPr lang="en-US" dirty="0"/>
              <a:t>/group/rich/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/>
              <a:t>Rich/</a:t>
            </a:r>
            <a:r>
              <a:rPr lang="en-US" dirty="0" err="1"/>
              <a:t>RichMirrorAlignmentOnline</a:t>
            </a:r>
            <a:r>
              <a:rPr lang="en-US" dirty="0"/>
              <a:t>/python/</a:t>
            </a:r>
            <a:r>
              <a:rPr lang="en-US" dirty="0" err="1"/>
              <a:t>PyMirrAlignOnline</a:t>
            </a:r>
            <a:r>
              <a:rPr lang="en-US" dirty="0" smtClean="0"/>
              <a:t>/</a:t>
            </a:r>
            <a:r>
              <a:rPr lang="en-US" dirty="0" err="1" smtClean="0"/>
              <a:t>Iterator.py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7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The Iterator (2/2)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438" y="1049171"/>
            <a:ext cx="875305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happens in the </a:t>
            </a:r>
            <a:r>
              <a:rPr lang="en-US" b="1" i="1" dirty="0" smtClean="0"/>
              <a:t>run()</a:t>
            </a:r>
            <a:r>
              <a:rPr lang="en-US" dirty="0" smtClean="0"/>
              <a:t> method (more comments can be found in the code):</a:t>
            </a:r>
            <a:endParaRPr lang="en-US" dirty="0"/>
          </a:p>
          <a:p>
            <a:r>
              <a:rPr lang="en-US" dirty="0" smtClean="0"/>
              <a:t>1. </a:t>
            </a:r>
            <a:r>
              <a:rPr lang="en-US" i="1" dirty="0" err="1" smtClean="0"/>
              <a:t>whichRich</a:t>
            </a:r>
            <a:r>
              <a:rPr lang="en-US" dirty="0" smtClean="0"/>
              <a:t> </a:t>
            </a:r>
            <a:r>
              <a:rPr lang="en-US" dirty="0"/>
              <a:t>is provided by the choosing Rich1 or Rich2 in the run-control while running the alignment. </a:t>
            </a:r>
          </a:p>
          <a:p>
            <a:r>
              <a:rPr lang="en-US" dirty="0" smtClean="0"/>
              <a:t>2. The </a:t>
            </a:r>
            <a:r>
              <a:rPr lang="en-US" dirty="0"/>
              <a:t>configuration is read in and variables are set. </a:t>
            </a:r>
          </a:p>
          <a:p>
            <a:r>
              <a:rPr lang="en-US" dirty="0" smtClean="0"/>
              <a:t>3. The </a:t>
            </a:r>
            <a:r>
              <a:rPr lang="en-US" dirty="0"/>
              <a:t>while loop begins. </a:t>
            </a:r>
          </a:p>
          <a:p>
            <a:r>
              <a:rPr lang="en-US" dirty="0" smtClean="0"/>
              <a:t>4. At </a:t>
            </a:r>
            <a:r>
              <a:rPr lang="en-US" dirty="0"/>
              <a:t>the start of the first iteration the work-directory will </a:t>
            </a:r>
            <a:r>
              <a:rPr lang="en-US" dirty="0" smtClean="0"/>
              <a:t>be </a:t>
            </a:r>
            <a:r>
              <a:rPr lang="en-US" dirty="0"/>
              <a:t>emptied out. </a:t>
            </a:r>
          </a:p>
          <a:p>
            <a:r>
              <a:rPr lang="en-US" dirty="0" smtClean="0"/>
              <a:t>5. The </a:t>
            </a:r>
            <a:r>
              <a:rPr lang="en-US" dirty="0"/>
              <a:t>starting xml-file is gotten from '/group/online/alignment/Rich'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whichRich</a:t>
            </a:r>
            <a:r>
              <a:rPr lang="en-US" dirty="0"/>
              <a:t>) + '/</a:t>
            </a:r>
            <a:r>
              <a:rPr lang="en-US" dirty="0" err="1"/>
              <a:t>MirrorAlign</a:t>
            </a:r>
            <a:r>
              <a:rPr lang="en-US" dirty="0"/>
              <a:t>/' </a:t>
            </a:r>
          </a:p>
          <a:p>
            <a:r>
              <a:rPr lang="en-US" dirty="0" smtClean="0"/>
              <a:t>5. The </a:t>
            </a:r>
            <a:r>
              <a:rPr lang="en-US" dirty="0"/>
              <a:t>xml-files for the mirror-tilts for the magnification </a:t>
            </a:r>
            <a:r>
              <a:rPr lang="en-US" dirty="0" smtClean="0"/>
              <a:t>coefficients </a:t>
            </a:r>
            <a:r>
              <a:rPr lang="en-US" dirty="0"/>
              <a:t>are made. </a:t>
            </a:r>
          </a:p>
          <a:p>
            <a:r>
              <a:rPr lang="en-US" dirty="0" smtClean="0"/>
              <a:t>6. The </a:t>
            </a:r>
            <a:r>
              <a:rPr lang="en-US" dirty="0"/>
              <a:t>xml-file for the first iteration put in the place where the analyzers will pick it up. </a:t>
            </a:r>
          </a:p>
          <a:p>
            <a:r>
              <a:rPr lang="en-US" dirty="0" smtClean="0"/>
              <a:t>7. Set </a:t>
            </a:r>
            <a:r>
              <a:rPr lang="en-US" dirty="0"/>
              <a:t>Iterator state to </a:t>
            </a:r>
            <a:r>
              <a:rPr lang="en-US" dirty="0" smtClean="0"/>
              <a:t>READY </a:t>
            </a:r>
            <a:r>
              <a:rPr lang="en-US" dirty="0"/>
              <a:t>which will make the analyzers run their jobs. </a:t>
            </a:r>
          </a:p>
          <a:p>
            <a:r>
              <a:rPr lang="en-US" dirty="0" smtClean="0"/>
              <a:t>8. When </a:t>
            </a:r>
            <a:r>
              <a:rPr lang="en-US" dirty="0"/>
              <a:t>the analyzers are </a:t>
            </a:r>
            <a:r>
              <a:rPr lang="en-US" dirty="0" smtClean="0"/>
              <a:t>READY </a:t>
            </a:r>
            <a:r>
              <a:rPr lang="en-US" dirty="0"/>
              <a:t>the iterator will get the command "pause" and will check if one major iteration has been finished already: </a:t>
            </a:r>
          </a:p>
          <a:p>
            <a:r>
              <a:rPr lang="en-US" dirty="0"/>
              <a:t>	-</a:t>
            </a:r>
            <a:r>
              <a:rPr lang="en-US" dirty="0" smtClean="0"/>
              <a:t> if </a:t>
            </a:r>
            <a:r>
              <a:rPr lang="en-US" dirty="0"/>
              <a:t>not then it just copied the xml file for the next iteration to the place where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/>
              <a:t>analyzers can pick it up </a:t>
            </a:r>
          </a:p>
          <a:p>
            <a:r>
              <a:rPr lang="en-US" dirty="0"/>
              <a:t>	</a:t>
            </a:r>
            <a:r>
              <a:rPr lang="en-US" dirty="0" smtClean="0"/>
              <a:t>- if </a:t>
            </a:r>
            <a:r>
              <a:rPr lang="en-US" dirty="0"/>
              <a:t>yes it will </a:t>
            </a:r>
            <a:r>
              <a:rPr lang="en-US" dirty="0" smtClean="0"/>
              <a:t>perform </a:t>
            </a:r>
            <a:r>
              <a:rPr lang="en-US" dirty="0"/>
              <a:t>the fits and the alignment and check weather or not is </a:t>
            </a:r>
            <a:r>
              <a:rPr lang="en-US" dirty="0" smtClean="0"/>
              <a:t>has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/>
              <a:t>converged. If yes it's finished, if no it starts again at 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The Analyzer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934" y="1020374"/>
            <a:ext cx="86480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 Analyzer is the entity that will execute the Brunel jobs and produce the histogram files.</a:t>
            </a:r>
          </a:p>
          <a:p>
            <a:endParaRPr lang="en-US" dirty="0"/>
          </a:p>
          <a:p>
            <a:r>
              <a:rPr lang="en-US" dirty="0"/>
              <a:t>The Analyzer </a:t>
            </a:r>
            <a:r>
              <a:rPr lang="en-US" dirty="0" smtClean="0"/>
              <a:t>code contains </a:t>
            </a:r>
            <a:r>
              <a:rPr lang="en-US" dirty="0"/>
              <a:t>the </a:t>
            </a:r>
            <a:r>
              <a:rPr lang="en-US" b="1" dirty="0" smtClean="0"/>
              <a:t>options!!!</a:t>
            </a:r>
            <a:r>
              <a:rPr lang="en-US" dirty="0" smtClean="0"/>
              <a:t> </a:t>
            </a:r>
            <a:r>
              <a:rPr lang="en-US" dirty="0"/>
              <a:t>for the Brunel </a:t>
            </a:r>
            <a:r>
              <a:rPr lang="en-US" dirty="0" smtClean="0"/>
              <a:t>jobs, the </a:t>
            </a:r>
            <a:r>
              <a:rPr lang="en-US" dirty="0"/>
              <a:t>code that you can see in the </a:t>
            </a:r>
            <a:r>
              <a:rPr lang="en-US" dirty="0" err="1"/>
              <a:t>RichAnalyzer.py</a:t>
            </a:r>
            <a:r>
              <a:rPr lang="en-US" dirty="0"/>
              <a:t> is only executed once when the program is ‘</a:t>
            </a:r>
            <a:r>
              <a:rPr lang="en-US" dirty="0" smtClean="0"/>
              <a:t>configured’.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analyzer is quite dumb, it can only pick up the xml-file for the reconstruction in one place (which means before each reconstruction the Iterator needs to put </a:t>
            </a:r>
            <a:r>
              <a:rPr lang="en-US" dirty="0" smtClean="0"/>
              <a:t>it in the </a:t>
            </a:r>
            <a:r>
              <a:rPr lang="en-US" dirty="0"/>
              <a:t>right </a:t>
            </a:r>
            <a:r>
              <a:rPr lang="en-US" dirty="0" smtClean="0"/>
              <a:t>place </a:t>
            </a:r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/group/online/</a:t>
            </a:r>
            <a:r>
              <a:rPr lang="en-US" dirty="0" err="1">
                <a:solidFill>
                  <a:srgbClr val="0000FF"/>
                </a:solidFill>
              </a:rPr>
              <a:t>AligWork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Rich1/CondDB_Rich1.xml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/group/online/</a:t>
            </a:r>
            <a:r>
              <a:rPr lang="en-US" dirty="0" err="1">
                <a:solidFill>
                  <a:srgbClr val="0000FF"/>
                </a:solidFill>
              </a:rPr>
              <a:t>AligWork</a:t>
            </a:r>
            <a:r>
              <a:rPr lang="en-US" dirty="0">
                <a:solidFill>
                  <a:srgbClr val="0000FF"/>
                </a:solidFill>
              </a:rPr>
              <a:t>/Rich2/CondDB_Rich2.xml 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Analyzer code: /group/rich/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/>
              <a:t>Rich/</a:t>
            </a:r>
            <a:r>
              <a:rPr lang="en-US" dirty="0" err="1"/>
              <a:t>RichMirrorAlignmentOnline</a:t>
            </a:r>
            <a:r>
              <a:rPr lang="en-US" dirty="0"/>
              <a:t>/python/</a:t>
            </a:r>
            <a:r>
              <a:rPr lang="en-US" dirty="0" err="1"/>
              <a:t>PyMirrAlignOnline</a:t>
            </a:r>
            <a:r>
              <a:rPr lang="en-US" dirty="0"/>
              <a:t>/</a:t>
            </a:r>
            <a:r>
              <a:rPr lang="en-US" dirty="0" err="1"/>
              <a:t>RichAnalyzer.py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98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The Helper-Files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934" y="1020374"/>
            <a:ext cx="86480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lot of functions and methods the iterator uses are outsourced into “Helper-files”:</a:t>
            </a:r>
          </a:p>
          <a:p>
            <a:r>
              <a:rPr lang="en-US" dirty="0" err="1" smtClean="0"/>
              <a:t>RichAlignmentHelper.py</a:t>
            </a:r>
            <a:r>
              <a:rPr lang="en-US" dirty="0" smtClean="0"/>
              <a:t>,  </a:t>
            </a:r>
            <a:r>
              <a:rPr lang="en-US" dirty="0" err="1" smtClean="0"/>
              <a:t>SetupHelper.py</a:t>
            </a:r>
            <a:r>
              <a:rPr lang="en-US" dirty="0" smtClean="0"/>
              <a:t>, </a:t>
            </a:r>
            <a:r>
              <a:rPr lang="en-US" dirty="0" err="1" smtClean="0"/>
              <a:t>HistoHelper.py</a:t>
            </a:r>
            <a:r>
              <a:rPr lang="en-US" dirty="0" smtClean="0"/>
              <a:t>,   </a:t>
            </a:r>
            <a:r>
              <a:rPr lang="en-US" dirty="0" err="1" smtClean="0"/>
              <a:t>XMLFileHelper.py</a:t>
            </a:r>
            <a:endParaRPr lang="en-US" dirty="0" smtClean="0"/>
          </a:p>
          <a:p>
            <a:endParaRPr lang="en-US" dirty="0"/>
          </a:p>
          <a:p>
            <a:r>
              <a:rPr lang="en-US" u="sng" dirty="0" err="1" smtClean="0"/>
              <a:t>SetupHelper</a:t>
            </a:r>
            <a:r>
              <a:rPr lang="en-US" u="sng" dirty="0" smtClean="0"/>
              <a:t>:</a:t>
            </a:r>
            <a:r>
              <a:rPr lang="en-US" dirty="0" smtClean="0"/>
              <a:t> cleans out the work-directory, write summary file at the end of alignment…</a:t>
            </a:r>
          </a:p>
          <a:p>
            <a:endParaRPr lang="en-US" dirty="0" smtClean="0"/>
          </a:p>
          <a:p>
            <a:r>
              <a:rPr lang="en-US" u="sng" dirty="0" err="1" smtClean="0"/>
              <a:t>XMLFileHelper</a:t>
            </a:r>
            <a:r>
              <a:rPr lang="en-US" u="sng" dirty="0" smtClean="0"/>
              <a:t>:</a:t>
            </a:r>
            <a:r>
              <a:rPr lang="en-US" dirty="0" smtClean="0"/>
              <a:t> handles the XML files, gets the starting XML, makes the tilted XML-files for magnification coefficients…</a:t>
            </a:r>
          </a:p>
          <a:p>
            <a:endParaRPr lang="en-US" dirty="0"/>
          </a:p>
          <a:p>
            <a:r>
              <a:rPr lang="en-US" u="sng" dirty="0" err="1" smtClean="0"/>
              <a:t>HistoHelper</a:t>
            </a:r>
            <a:r>
              <a:rPr lang="en-US" u="sng" dirty="0" smtClean="0"/>
              <a:t>:</a:t>
            </a:r>
            <a:r>
              <a:rPr lang="en-US" dirty="0" smtClean="0"/>
              <a:t> contains classes that wait for and retrieve the </a:t>
            </a:r>
            <a:r>
              <a:rPr lang="en-US" dirty="0" err="1" smtClean="0"/>
              <a:t>SaveSets</a:t>
            </a:r>
            <a:r>
              <a:rPr lang="en-US" dirty="0" smtClean="0"/>
              <a:t> (= output from the Analyzers) and copies them into working directory</a:t>
            </a:r>
          </a:p>
          <a:p>
            <a:endParaRPr lang="en-US" dirty="0"/>
          </a:p>
          <a:p>
            <a:r>
              <a:rPr lang="en-US" u="sng" dirty="0" err="1" smtClean="0"/>
              <a:t>RichAlignmentHelper</a:t>
            </a:r>
            <a:r>
              <a:rPr lang="en-US" u="sng" dirty="0" smtClean="0"/>
              <a:t>: </a:t>
            </a:r>
            <a:r>
              <a:rPr lang="en-US" dirty="0" smtClean="0"/>
              <a:t>executes the methods needed for/using the </a:t>
            </a:r>
            <a:r>
              <a:rPr lang="en-US" dirty="0" err="1" smtClean="0"/>
              <a:t>RichMirrCombinFit</a:t>
            </a:r>
            <a:r>
              <a:rPr lang="en-US" dirty="0" smtClean="0"/>
              <a:t> and </a:t>
            </a:r>
            <a:r>
              <a:rPr lang="en-US" dirty="0" err="1" smtClean="0"/>
              <a:t>RIchMirrAlignpackage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11136</TotalTime>
  <Words>1186</Words>
  <Application>Microsoft Macintosh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AlignmentOnlineDev_v10r6</vt:lpstr>
      <vt:lpstr>RichMirrorAlignmentOnline</vt:lpstr>
      <vt:lpstr>Configuration file (1/2)</vt:lpstr>
      <vt:lpstr>Configuration file (2/2)</vt:lpstr>
      <vt:lpstr>The Iterator (1/2)</vt:lpstr>
      <vt:lpstr>The Iterator (2/2)</vt:lpstr>
      <vt:lpstr>The Analyzer</vt:lpstr>
      <vt:lpstr>The Helper-Files</vt:lpstr>
      <vt:lpstr>RICH Mirror Alignment Code</vt:lpstr>
      <vt:lpstr>RICH Mirror Alignment Code</vt:lpstr>
      <vt:lpstr>Compiling</vt:lpstr>
      <vt:lpstr>Monitoring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557</cp:revision>
  <dcterms:created xsi:type="dcterms:W3CDTF">2013-12-05T15:25:25Z</dcterms:created>
  <dcterms:modified xsi:type="dcterms:W3CDTF">2016-02-18T14:44:39Z</dcterms:modified>
</cp:coreProperties>
</file>