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0" r:id="rId3"/>
    <p:sldId id="271" r:id="rId4"/>
    <p:sldId id="273" r:id="rId5"/>
    <p:sldId id="272" r:id="rId6"/>
    <p:sldId id="274" r:id="rId7"/>
    <p:sldId id="275" r:id="rId8"/>
    <p:sldId id="256" r:id="rId9"/>
    <p:sldId id="276" r:id="rId10"/>
    <p:sldId id="257" r:id="rId11"/>
    <p:sldId id="258" r:id="rId12"/>
    <p:sldId id="268" r:id="rId13"/>
    <p:sldId id="277" r:id="rId14"/>
    <p:sldId id="264" r:id="rId15"/>
    <p:sldId id="278" r:id="rId16"/>
    <p:sldId id="279" r:id="rId17"/>
    <p:sldId id="280" r:id="rId18"/>
    <p:sldId id="260" r:id="rId19"/>
    <p:sldId id="261" r:id="rId20"/>
    <p:sldId id="262" r:id="rId21"/>
    <p:sldId id="263" r:id="rId22"/>
    <p:sldId id="282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31" autoAdjust="0"/>
  </p:normalViewPr>
  <p:slideViewPr>
    <p:cSldViewPr snapToGrid="0" snapToObjects="1">
      <p:cViewPr varScale="1">
        <p:scale>
          <a:sx n="104" d="100"/>
          <a:sy n="104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D940-2F6F-7B47-8AFF-27AF6B9914AA}" type="datetimeFigureOut">
              <a:rPr lang="en-US" smtClean="0"/>
              <a:t>18/02/2016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58EA-C0E6-0041-95EB-CD20801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6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D940-2F6F-7B47-8AFF-27AF6B9914AA}" type="datetimeFigureOut">
              <a:rPr lang="en-US" smtClean="0"/>
              <a:t>18/02/2016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58EA-C0E6-0041-95EB-CD20801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0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D940-2F6F-7B47-8AFF-27AF6B9914AA}" type="datetimeFigureOut">
              <a:rPr lang="en-US" smtClean="0"/>
              <a:t>18/02/2016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58EA-C0E6-0041-95EB-CD20801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2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D940-2F6F-7B47-8AFF-27AF6B9914AA}" type="datetimeFigureOut">
              <a:rPr lang="en-US" smtClean="0"/>
              <a:t>18/02/2016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58EA-C0E6-0041-95EB-CD20801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6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D940-2F6F-7B47-8AFF-27AF6B9914AA}" type="datetimeFigureOut">
              <a:rPr lang="en-US" smtClean="0"/>
              <a:t>18/02/2016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58EA-C0E6-0041-95EB-CD20801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D940-2F6F-7B47-8AFF-27AF6B9914AA}" type="datetimeFigureOut">
              <a:rPr lang="en-US" smtClean="0"/>
              <a:t>18/02/2016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58EA-C0E6-0041-95EB-CD20801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9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D940-2F6F-7B47-8AFF-27AF6B9914AA}" type="datetimeFigureOut">
              <a:rPr lang="en-US" smtClean="0"/>
              <a:t>18/02/2016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58EA-C0E6-0041-95EB-CD20801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7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D940-2F6F-7B47-8AFF-27AF6B9914AA}" type="datetimeFigureOut">
              <a:rPr lang="en-US" smtClean="0"/>
              <a:t>18/02/2016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58EA-C0E6-0041-95EB-CD20801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7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D940-2F6F-7B47-8AFF-27AF6B9914AA}" type="datetimeFigureOut">
              <a:rPr lang="en-US" smtClean="0"/>
              <a:t>18/02/2016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58EA-C0E6-0041-95EB-CD20801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D940-2F6F-7B47-8AFF-27AF6B9914AA}" type="datetimeFigureOut">
              <a:rPr lang="en-US" smtClean="0"/>
              <a:t>18/02/2016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58EA-C0E6-0041-95EB-CD20801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6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D940-2F6F-7B47-8AFF-27AF6B9914AA}" type="datetimeFigureOut">
              <a:rPr lang="en-US" smtClean="0"/>
              <a:t>18/02/2016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58EA-C0E6-0041-95EB-CD20801C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BD940-2F6F-7B47-8AFF-27AF6B9914AA}" type="datetimeFigureOut">
              <a:rPr lang="en-US" smtClean="0"/>
              <a:t>18/02/2016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1511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32158EA-C0E6-0041-95EB-CD20801C0A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-416560" y="-10160"/>
            <a:ext cx="10080625" cy="936625"/>
          </a:xfrm>
          <a:prstGeom prst="rect">
            <a:avLst/>
          </a:prstGeom>
          <a:solidFill>
            <a:srgbClr val="B20225"/>
          </a:solidFill>
          <a:ln w="9525">
            <a:solidFill>
              <a:srgbClr val="B202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363481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wiki.cern.ch/twiki/bin/view/LHCb/LHCbRichMirrorAlignRunOnlin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twiki.cern.ch/twiki/bin/edit/LHCb/OnlineDev?topicparent=LHCb.LHCbRichMirrorAlignRunOnline;nowysiwyg=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72720" y="3911600"/>
            <a:ext cx="9672428" cy="467360"/>
          </a:xfrm>
          <a:prstGeom prst="rect">
            <a:avLst/>
          </a:prstGeom>
          <a:solidFill>
            <a:srgbClr val="FE0032"/>
          </a:solidFill>
          <a:ln>
            <a:solidFill>
              <a:srgbClr val="FE0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98815" y="3917111"/>
            <a:ext cx="7324793" cy="634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Claire Prouve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Run the Rich Mirror Alignment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124" y="4785209"/>
            <a:ext cx="902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look here: </a:t>
            </a:r>
            <a:r>
              <a:rPr lang="en-US" b="1" dirty="0">
                <a:hlinkClick r:id="rId2"/>
              </a:rPr>
              <a:t>https://</a:t>
            </a:r>
            <a:r>
              <a:rPr lang="en-US" b="1" dirty="0" err="1">
                <a:hlinkClick r:id="rId2"/>
              </a:rPr>
              <a:t>twiki.cern.ch</a:t>
            </a:r>
            <a:r>
              <a:rPr lang="en-US" b="1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twiki</a:t>
            </a:r>
            <a:r>
              <a:rPr lang="en-US" b="1" dirty="0">
                <a:hlinkClick r:id="rId2"/>
              </a:rPr>
              <a:t>/bin/view/LHCb/</a:t>
            </a:r>
            <a:r>
              <a:rPr lang="en-US" b="1" dirty="0" err="1">
                <a:hlinkClick r:id="rId2"/>
              </a:rPr>
              <a:t>LHCbRichMirrorAlignRunOnline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523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9-11 at 11.0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000"/>
            <a:ext cx="5666532" cy="5815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46196" y="1843860"/>
            <a:ext cx="1770791" cy="48844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57509" y="2572016"/>
            <a:ext cx="241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Pick alignment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  <a:endCxn id="5" idx="4"/>
          </p:cNvCxnSpPr>
          <p:nvPr/>
        </p:nvCxnSpPr>
        <p:spPr>
          <a:xfrm flipH="1" flipV="1">
            <a:off x="4231592" y="2332300"/>
            <a:ext cx="225917" cy="424382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457200" y="81598"/>
            <a:ext cx="8229600" cy="883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Chose alignment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7010400" y="6515114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1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81598"/>
            <a:ext cx="8229600" cy="883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Allocate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Screen Shot 2015-09-11 at 11.0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000"/>
            <a:ext cx="5666532" cy="5815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55361" y="1283624"/>
            <a:ext cx="1257592" cy="48844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36595" y="1581705"/>
            <a:ext cx="241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Allocate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  <a:endCxn id="5" idx="6"/>
          </p:cNvCxnSpPr>
          <p:nvPr/>
        </p:nvCxnSpPr>
        <p:spPr>
          <a:xfrm flipH="1" flipV="1">
            <a:off x="3112953" y="1527844"/>
            <a:ext cx="323642" cy="23852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13079" y="1135623"/>
            <a:ext cx="3199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Select “Allocate” in the menu and wait until the partition is allocated.</a:t>
            </a:r>
            <a:endParaRPr lang="en-US" sz="2000" dirty="0"/>
          </a:p>
        </p:txBody>
      </p:sp>
      <p:sp>
        <p:nvSpPr>
          <p:cNvPr id="12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7010400" y="6515114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9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9-11 at 11.0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000"/>
            <a:ext cx="5666532" cy="5815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25025" y="3094648"/>
            <a:ext cx="1838861" cy="48844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1039" y="3532774"/>
            <a:ext cx="241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Choose runs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  <a:endCxn id="5" idx="4"/>
          </p:cNvCxnSpPr>
          <p:nvPr/>
        </p:nvCxnSpPr>
        <p:spPr>
          <a:xfrm flipH="1" flipV="1">
            <a:off x="1144456" y="3583088"/>
            <a:ext cx="296583" cy="134352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457200" y="81598"/>
            <a:ext cx="8229600" cy="883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Chose runs for alignment (1/2)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7010400" y="6515114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3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57200" y="81598"/>
            <a:ext cx="8229600" cy="883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Chose runs for alignment (2/2)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" name="Picture 1" descr="Screen Shot 2016-02-15 at 11.32.4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"/>
          <a:stretch/>
        </p:blipFill>
        <p:spPr>
          <a:xfrm>
            <a:off x="61064" y="971919"/>
            <a:ext cx="2735565" cy="59474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18752" y="1135623"/>
            <a:ext cx="57680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is by default the alignment you are running.</a:t>
            </a:r>
          </a:p>
          <a:p>
            <a:endParaRPr lang="en-US" sz="2000" dirty="0"/>
          </a:p>
          <a:p>
            <a:r>
              <a:rPr lang="en-US" sz="2000" dirty="0" smtClean="0"/>
              <a:t>Select your runs.</a:t>
            </a:r>
          </a:p>
          <a:p>
            <a:r>
              <a:rPr lang="en-US" sz="2000" dirty="0" err="1" smtClean="0"/>
              <a:t>Nevents</a:t>
            </a:r>
            <a:r>
              <a:rPr lang="en-US" sz="2000" dirty="0" smtClean="0"/>
              <a:t> is the number for RICH1 + RICH2 (because we only have one HLT1 line for both). There </a:t>
            </a:r>
            <a:r>
              <a:rPr lang="en-US" sz="2000" b="1" dirty="0" smtClean="0"/>
              <a:t>should</a:t>
            </a:r>
            <a:r>
              <a:rPr lang="en-US" sz="2000" dirty="0" smtClean="0"/>
              <a:t> be about 50% RICH1 events and 50% RICH2 events.</a:t>
            </a:r>
          </a:p>
          <a:p>
            <a:endParaRPr lang="en-US" sz="2000" dirty="0"/>
          </a:p>
          <a:p>
            <a:r>
              <a:rPr lang="en-US" sz="2000" dirty="0" smtClean="0"/>
              <a:t>Click “Ok”.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225025" y="1335413"/>
            <a:ext cx="1838861" cy="48844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063887" y="1335413"/>
            <a:ext cx="854865" cy="41079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7010400" y="6515114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5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9-11 at 11.0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000"/>
            <a:ext cx="5666532" cy="5815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667252" y="1308046"/>
            <a:ext cx="1257592" cy="48844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48486" y="1606127"/>
            <a:ext cx="241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Configure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  <a:endCxn id="5" idx="6"/>
          </p:cNvCxnSpPr>
          <p:nvPr/>
        </p:nvCxnSpPr>
        <p:spPr>
          <a:xfrm flipH="1" flipV="1">
            <a:off x="2924844" y="1552266"/>
            <a:ext cx="323642" cy="23852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457200" y="81598"/>
            <a:ext cx="8229600" cy="883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Run the alignment (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/2)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3080" y="1221099"/>
            <a:ext cx="3065301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Configure the alignment.</a:t>
            </a:r>
          </a:p>
          <a:p>
            <a:endParaRPr lang="en-US" dirty="0"/>
          </a:p>
          <a:p>
            <a:r>
              <a:rPr lang="en-US" dirty="0"/>
              <a:t>The configuring process might take a couple of minutes and some nodes might take significantly longer than others. That's just </a:t>
            </a:r>
            <a:r>
              <a:rPr lang="en-US" dirty="0" smtClean="0"/>
              <a:t>normal.</a:t>
            </a:r>
          </a:p>
          <a:p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b="1" dirty="0"/>
              <a:t>a time-limit </a:t>
            </a:r>
            <a:r>
              <a:rPr lang="en-US" dirty="0"/>
              <a:t>set of how long the </a:t>
            </a:r>
            <a:r>
              <a:rPr lang="en-US" dirty="0" err="1"/>
              <a:t>configureing</a:t>
            </a:r>
            <a:r>
              <a:rPr lang="en-US" dirty="0"/>
              <a:t> is allowed to take. </a:t>
            </a:r>
            <a:r>
              <a:rPr lang="en-US" dirty="0">
                <a:solidFill>
                  <a:srgbClr val="FF0000"/>
                </a:solidFill>
              </a:rPr>
              <a:t>It is possible to take longer and if nodes take longer their </a:t>
            </a:r>
            <a:r>
              <a:rPr lang="en-US" b="1" dirty="0">
                <a:solidFill>
                  <a:srgbClr val="FF0000"/>
                </a:solidFill>
              </a:rPr>
              <a:t>status will appear as error</a:t>
            </a:r>
            <a:r>
              <a:rPr lang="en-US" dirty="0"/>
              <a:t>. Give it time and verify in the </a:t>
            </a:r>
            <a:r>
              <a:rPr lang="en-US" dirty="0" err="1"/>
              <a:t>errorlogger</a:t>
            </a:r>
            <a:r>
              <a:rPr lang="en-US" dirty="0"/>
              <a:t> that something is still </a:t>
            </a:r>
            <a:r>
              <a:rPr lang="en-US" dirty="0" smtClean="0"/>
              <a:t>happening.</a:t>
            </a:r>
            <a:endParaRPr lang="en-US" dirty="0"/>
          </a:p>
          <a:p>
            <a:endParaRPr lang="en-US" dirty="0"/>
          </a:p>
        </p:txBody>
      </p:sp>
      <p:sp>
        <p:nvSpPr>
          <p:cNvPr id="11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7010400" y="6515114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4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9-11 at 11.0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000"/>
            <a:ext cx="5666532" cy="5815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667252" y="1308046"/>
            <a:ext cx="1257592" cy="48844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86665" y="1805975"/>
            <a:ext cx="241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Start run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763023" y="1736932"/>
            <a:ext cx="323642" cy="23852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457200" y="81598"/>
            <a:ext cx="8229600" cy="883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Run the alignment (2/2)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3080" y="1221099"/>
            <a:ext cx="30653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When the configuring is done select “start run”.</a:t>
            </a:r>
          </a:p>
          <a:p>
            <a:endParaRPr lang="en-US" sz="2000" dirty="0"/>
          </a:p>
          <a:p>
            <a:r>
              <a:rPr lang="en-US" sz="2000" dirty="0" smtClean="0"/>
              <a:t>If the </a:t>
            </a:r>
            <a:r>
              <a:rPr lang="en-US" sz="2000" b="1" dirty="0" smtClean="0">
                <a:solidFill>
                  <a:srgbClr val="008000"/>
                </a:solidFill>
              </a:rPr>
              <a:t>autopilot</a:t>
            </a:r>
            <a:r>
              <a:rPr lang="en-US" sz="2000" dirty="0" smtClean="0"/>
              <a:t> is on it will start automatically.</a:t>
            </a:r>
          </a:p>
          <a:p>
            <a:endParaRPr lang="en-US" sz="2000" dirty="0"/>
          </a:p>
          <a:p>
            <a:r>
              <a:rPr lang="en-US" sz="2000" dirty="0" smtClean="0"/>
              <a:t>When the alignment has finished the state will go to “READY”. If that happens, before touching anything else, </a:t>
            </a:r>
            <a:r>
              <a:rPr lang="en-US" sz="2000" b="1" dirty="0" smtClean="0">
                <a:solidFill>
                  <a:srgbClr val="000000"/>
                </a:solidFill>
              </a:rPr>
              <a:t>check the output files </a:t>
            </a:r>
            <a:r>
              <a:rPr lang="en-US" sz="2000" dirty="0" smtClean="0"/>
              <a:t>if alignment has really converged. Otherwise click “start run” again.</a:t>
            </a:r>
            <a:endParaRPr lang="en-US" sz="2000" dirty="0"/>
          </a:p>
          <a:p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112234" y="1617669"/>
            <a:ext cx="2506862" cy="557638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7010400" y="6515114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30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09-11 at 11.0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000"/>
            <a:ext cx="5666532" cy="581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5710" y="2559412"/>
            <a:ext cx="327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Reserve the farm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137173" y="2928744"/>
            <a:ext cx="280873" cy="19164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457200" y="81598"/>
            <a:ext cx="8229600" cy="883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Free the farm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3110" y="2851944"/>
            <a:ext cx="1770791" cy="48844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13079" y="1135623"/>
            <a:ext cx="3199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Click the “Free” button.</a:t>
            </a:r>
            <a:endParaRPr lang="en-US" sz="2000" dirty="0"/>
          </a:p>
        </p:txBody>
      </p:sp>
      <p:sp>
        <p:nvSpPr>
          <p:cNvPr id="11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7010400" y="6515114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320" y="1746581"/>
            <a:ext cx="9520028" cy="2896539"/>
          </a:xfrm>
          <a:prstGeom prst="rect">
            <a:avLst/>
          </a:prstGeom>
          <a:solidFill>
            <a:srgbClr val="B20225"/>
          </a:solidFill>
          <a:ln>
            <a:solidFill>
              <a:srgbClr val="B2022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548640" y="-284480"/>
            <a:ext cx="10556240" cy="1402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815" y="2036276"/>
            <a:ext cx="836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Verify and trouble shoot</a:t>
            </a:r>
          </a:p>
        </p:txBody>
      </p:sp>
      <p:sp>
        <p:nvSpPr>
          <p:cNvPr id="8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7010400" y="6515114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6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9-11 at 11.0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000"/>
            <a:ext cx="5666532" cy="5815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-170971" y="1902193"/>
            <a:ext cx="1563163" cy="36779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81598"/>
            <a:ext cx="8229600" cy="883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The HLT farm and its nodes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142" y="1172256"/>
            <a:ext cx="28126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look at the state of the farm and the individual nodes click the HLT button and </a:t>
            </a:r>
            <a:r>
              <a:rPr lang="en-US" sz="2000" b="1" dirty="0" smtClean="0"/>
              <a:t>wait</a:t>
            </a:r>
            <a:r>
              <a:rPr lang="en-US" sz="2000" dirty="0" smtClean="0"/>
              <a:t> for a new window to appear.</a:t>
            </a:r>
            <a:endParaRPr lang="en-US" sz="2000" dirty="0"/>
          </a:p>
        </p:txBody>
      </p:sp>
      <p:sp>
        <p:nvSpPr>
          <p:cNvPr id="11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7010400" y="6515114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7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LT_runn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8780"/>
            <a:ext cx="6297676" cy="561314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086899" y="5848826"/>
            <a:ext cx="146532" cy="231066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0350" y="6015263"/>
            <a:ext cx="250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Included </a:t>
            </a:r>
            <a:r>
              <a:rPr lang="en-US" b="1" dirty="0" err="1" smtClean="0">
                <a:solidFill>
                  <a:srgbClr val="FF0000"/>
                </a:solidFill>
              </a:rPr>
              <a:t>subfarms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442" y="4188371"/>
            <a:ext cx="1038033" cy="1697329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025839" y="2748480"/>
            <a:ext cx="354177" cy="311143"/>
          </a:xfrm>
          <a:prstGeom prst="roundRect">
            <a:avLst/>
          </a:prstGeom>
          <a:noFill/>
          <a:ln w="38100" cmpd="sng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48706" y="2294757"/>
            <a:ext cx="250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90"/>
                </a:solidFill>
              </a:rPr>
              <a:t>Move selected nodes</a:t>
            </a:r>
            <a:br>
              <a:rPr lang="en-US" b="1" dirty="0" smtClean="0">
                <a:solidFill>
                  <a:srgbClr val="000090"/>
                </a:solidFill>
              </a:rPr>
            </a:br>
            <a:r>
              <a:rPr lang="en-US" b="1" dirty="0" smtClean="0">
                <a:solidFill>
                  <a:srgbClr val="000090"/>
                </a:solidFill>
              </a:rPr>
              <a:t>to exclude</a:t>
            </a:r>
            <a:endParaRPr lang="en-US" b="1" dirty="0">
              <a:solidFill>
                <a:srgbClr val="00009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380016" y="2602760"/>
            <a:ext cx="268690" cy="47694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380016" y="3948949"/>
            <a:ext cx="910075" cy="311143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622673" y="3716467"/>
            <a:ext cx="250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Exclude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53983" y="3896366"/>
            <a:ext cx="268690" cy="178629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9473" y="2904052"/>
            <a:ext cx="25035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E1289"/>
                </a:solidFill>
              </a:rPr>
              <a:t>Number of included nodes</a:t>
            </a:r>
            <a:endParaRPr lang="en-US" b="1" dirty="0">
              <a:solidFill>
                <a:srgbClr val="EE1289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25839" y="3763852"/>
            <a:ext cx="354177" cy="311143"/>
          </a:xfrm>
          <a:prstGeom prst="roundRect">
            <a:avLst/>
          </a:prstGeom>
          <a:noFill/>
          <a:ln w="38100" cmpd="sng">
            <a:solidFill>
              <a:srgbClr val="EE128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380016" y="3299726"/>
            <a:ext cx="268690" cy="403625"/>
          </a:xfrm>
          <a:prstGeom prst="straightConnector1">
            <a:avLst/>
          </a:prstGeom>
          <a:ln w="28575" cmpd="sng">
            <a:solidFill>
              <a:srgbClr val="EE128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457200" y="81598"/>
            <a:ext cx="8229600" cy="883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The HLT farm and its nodes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97676" y="965200"/>
            <a:ext cx="28463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Shows included/excluded nodes and farms.</a:t>
            </a:r>
          </a:p>
          <a:p>
            <a:endParaRPr lang="en-US" sz="2000" dirty="0"/>
          </a:p>
          <a:p>
            <a:r>
              <a:rPr lang="en-US" sz="2000" u="sng" dirty="0" smtClean="0"/>
              <a:t>If number of included nodes &lt;&lt;1700:</a:t>
            </a:r>
            <a:r>
              <a:rPr lang="en-US" sz="2000" dirty="0" smtClean="0"/>
              <a:t> </a:t>
            </a:r>
            <a:r>
              <a:rPr lang="en-US" sz="2000" dirty="0" err="1" smtClean="0"/>
              <a:t>deallocate</a:t>
            </a:r>
            <a:r>
              <a:rPr lang="en-US" sz="2000" dirty="0" smtClean="0"/>
              <a:t> and reallocate.</a:t>
            </a:r>
          </a:p>
          <a:p>
            <a:endParaRPr lang="en-US" sz="2000" dirty="0"/>
          </a:p>
          <a:p>
            <a:r>
              <a:rPr lang="en-US" sz="2000" u="sng" dirty="0" smtClean="0"/>
              <a:t>Exclude nodes </a:t>
            </a:r>
            <a:r>
              <a:rPr lang="en-US" sz="2000" dirty="0" smtClean="0"/>
              <a:t>(not </a:t>
            </a:r>
            <a:r>
              <a:rPr lang="en-US" sz="2000" dirty="0" err="1" smtClean="0"/>
              <a:t>subfarms</a:t>
            </a:r>
            <a:r>
              <a:rPr lang="en-US" sz="2000" dirty="0" smtClean="0"/>
              <a:t>): </a:t>
            </a:r>
            <a:br>
              <a:rPr lang="en-US" sz="2000" dirty="0" smtClean="0"/>
            </a:br>
            <a:r>
              <a:rPr lang="en-US" sz="2000" b="1" dirty="0" smtClean="0"/>
              <a:t>1.</a:t>
            </a:r>
            <a:r>
              <a:rPr lang="en-US" sz="2000" dirty="0" smtClean="0"/>
              <a:t> select the node (e.g. HLTE1028_A)</a:t>
            </a:r>
            <a:br>
              <a:rPr lang="en-US" sz="2000" dirty="0" smtClean="0"/>
            </a:br>
            <a:r>
              <a:rPr lang="en-US" sz="2000" b="1" dirty="0" smtClean="0"/>
              <a:t>2.</a:t>
            </a:r>
            <a:r>
              <a:rPr lang="en-US" sz="2000" dirty="0" smtClean="0"/>
              <a:t> click “arrow” to exclude area</a:t>
            </a:r>
          </a:p>
          <a:p>
            <a:r>
              <a:rPr lang="en-US" sz="2000" b="1" dirty="0" smtClean="0"/>
              <a:t>3.</a:t>
            </a:r>
            <a:r>
              <a:rPr lang="en-US" sz="2000" dirty="0" smtClean="0"/>
              <a:t> Click “remove” to exclude (might take a while, just wait) </a:t>
            </a:r>
            <a:endParaRPr lang="en-US" sz="2000" dirty="0"/>
          </a:p>
        </p:txBody>
      </p:sp>
      <p:sp>
        <p:nvSpPr>
          <p:cNvPr id="18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7010400" y="6515114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5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Configuration file (1/2)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761" y="1086779"/>
            <a:ext cx="887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Location:</a:t>
            </a:r>
            <a:r>
              <a:rPr lang="en-US" dirty="0" smtClean="0"/>
              <a:t> </a:t>
            </a:r>
            <a:r>
              <a:rPr lang="en-US" dirty="0"/>
              <a:t>/group/rich/</a:t>
            </a:r>
            <a:r>
              <a:rPr lang="en-US" dirty="0" err="1"/>
              <a:t>sw</a:t>
            </a:r>
            <a:r>
              <a:rPr lang="en-US" dirty="0"/>
              <a:t>/</a:t>
            </a:r>
            <a:r>
              <a:rPr lang="en-US" dirty="0" err="1"/>
              <a:t>cmtuser</a:t>
            </a:r>
            <a:r>
              <a:rPr lang="en-US" dirty="0"/>
              <a:t>/</a:t>
            </a:r>
            <a:r>
              <a:rPr lang="en-US" dirty="0" smtClean="0"/>
              <a:t>AlignmentOnlineDev_v10r6/</a:t>
            </a:r>
            <a:r>
              <a:rPr lang="en-US" dirty="0"/>
              <a:t>Rich/</a:t>
            </a:r>
            <a:r>
              <a:rPr lang="en-US" dirty="0" err="1"/>
              <a:t>RichMirrorAlignmentOnline</a:t>
            </a:r>
            <a:r>
              <a:rPr lang="en-US" dirty="0"/>
              <a:t>/python/</a:t>
            </a:r>
            <a:r>
              <a:rPr lang="en-US" dirty="0" err="1" smtClean="0"/>
              <a:t>RichMirrorAlignmentOnline</a:t>
            </a:r>
            <a:r>
              <a:rPr lang="en-US" dirty="0" smtClean="0"/>
              <a:t>/</a:t>
            </a:r>
            <a:r>
              <a:rPr lang="en-US" dirty="0" err="1" smtClean="0"/>
              <a:t>Configuration.py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5" name="Picture 4" descr="Screen Shot 2016-02-15 at 10.49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1" y="1892705"/>
            <a:ext cx="4836092" cy="2755576"/>
          </a:xfrm>
          <a:prstGeom prst="rect">
            <a:avLst/>
          </a:prstGeom>
        </p:spPr>
      </p:pic>
      <p:pic>
        <p:nvPicPr>
          <p:cNvPr id="6" name="Picture 5" descr="Screen Shot 2016-02-15 at 10.49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2" y="5080229"/>
            <a:ext cx="6043803" cy="13590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278" y="4281951"/>
            <a:ext cx="437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73277" y="6065137"/>
            <a:ext cx="437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0250" y="2010109"/>
            <a:ext cx="384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Rich1MirrAlignOnConf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07426" y="5121027"/>
            <a:ext cx="384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Rich2MirrAlignOnConf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9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LT_runn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201"/>
            <a:ext cx="6297676" cy="56131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82309" y="2611653"/>
            <a:ext cx="250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Alignment partition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5470" y="2234613"/>
            <a:ext cx="1489924" cy="390752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 flipV="1">
            <a:off x="1086899" y="2625365"/>
            <a:ext cx="195410" cy="17095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7200" y="81598"/>
            <a:ext cx="8229600" cy="883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State of farms and nodes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0426" y="1074569"/>
            <a:ext cx="28126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look at the state of the farm and the individual nodes click the “</a:t>
            </a:r>
            <a:r>
              <a:rPr lang="en-US" sz="2000" dirty="0" err="1" smtClean="0"/>
              <a:t>PartAlign</a:t>
            </a:r>
            <a:r>
              <a:rPr lang="en-US" sz="2000" dirty="0" smtClean="0"/>
              <a:t>” button and </a:t>
            </a:r>
            <a:r>
              <a:rPr lang="en-US" sz="2000" b="1" dirty="0" smtClean="0"/>
              <a:t>wait</a:t>
            </a:r>
            <a:r>
              <a:rPr lang="en-US" sz="2000" dirty="0" smtClean="0"/>
              <a:t> for a new window to appear.</a:t>
            </a:r>
            <a:endParaRPr lang="en-US" sz="2000" dirty="0"/>
          </a:p>
        </p:txBody>
      </p:sp>
      <p:sp>
        <p:nvSpPr>
          <p:cNvPr id="8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7010400" y="6515114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RTAlign_runn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45253"/>
            <a:ext cx="5080338" cy="59127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57690" y="1962127"/>
            <a:ext cx="250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Iterator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>
            <a:off x="2341723" y="2146793"/>
            <a:ext cx="515967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7690" y="2483859"/>
            <a:ext cx="250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Subfarms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488272" y="2584886"/>
            <a:ext cx="369419" cy="14319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12696" y="2806878"/>
            <a:ext cx="337110" cy="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49332" y="2900367"/>
            <a:ext cx="304801" cy="186673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457200" y="81598"/>
            <a:ext cx="8229600" cy="883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State of farms and nodes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1234" y="1074569"/>
            <a:ext cx="3801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Click on a farm to see its individual nodes.</a:t>
            </a:r>
            <a:endParaRPr lang="en-US" sz="2000" dirty="0"/>
          </a:p>
        </p:txBody>
      </p:sp>
      <p:sp>
        <p:nvSpPr>
          <p:cNvPr id="17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7010400" y="6515114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55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81598"/>
            <a:ext cx="8229600" cy="883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Output of the alignment	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7010400" y="6515114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486" y="1062357"/>
            <a:ext cx="8463162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During the alignment procedure the files are stored in:</a:t>
            </a:r>
          </a:p>
          <a:p>
            <a:r>
              <a:rPr lang="en-US" sz="2000" dirty="0">
                <a:solidFill>
                  <a:srgbClr val="FE0032"/>
                </a:solidFill>
              </a:rPr>
              <a:t>/group/online/</a:t>
            </a:r>
            <a:r>
              <a:rPr lang="en-US" sz="2000" dirty="0" err="1">
                <a:solidFill>
                  <a:srgbClr val="FE0032"/>
                </a:solidFill>
              </a:rPr>
              <a:t>AligWork</a:t>
            </a:r>
            <a:r>
              <a:rPr lang="en-US" sz="2000" dirty="0">
                <a:solidFill>
                  <a:srgbClr val="FE0032"/>
                </a:solidFill>
              </a:rPr>
              <a:t>/Rich1</a:t>
            </a:r>
          </a:p>
          <a:p>
            <a:r>
              <a:rPr lang="en-US" sz="2000" dirty="0">
                <a:solidFill>
                  <a:srgbClr val="FE0032"/>
                </a:solidFill>
              </a:rPr>
              <a:t>/group/online/</a:t>
            </a:r>
            <a:r>
              <a:rPr lang="en-US" sz="2000" dirty="0" err="1">
                <a:solidFill>
                  <a:srgbClr val="FE0032"/>
                </a:solidFill>
              </a:rPr>
              <a:t>AligWork</a:t>
            </a:r>
            <a:r>
              <a:rPr lang="en-US" sz="2000" dirty="0">
                <a:solidFill>
                  <a:srgbClr val="FE0032"/>
                </a:solidFill>
              </a:rPr>
              <a:t>/Rich2</a:t>
            </a:r>
          </a:p>
          <a:p>
            <a:endParaRPr lang="en-US" sz="2000" dirty="0" smtClean="0"/>
          </a:p>
          <a:p>
            <a:r>
              <a:rPr lang="en-US" sz="2000" dirty="0" smtClean="0"/>
              <a:t>After the alignment has finished the alignment is copied under a time-stamp to:</a:t>
            </a:r>
          </a:p>
          <a:p>
            <a:r>
              <a:rPr lang="en-US" sz="2000" dirty="0">
                <a:solidFill>
                  <a:srgbClr val="EE1289"/>
                </a:solidFill>
              </a:rPr>
              <a:t>/group/online/</a:t>
            </a:r>
            <a:r>
              <a:rPr lang="en-US" sz="2000" dirty="0" err="1">
                <a:solidFill>
                  <a:srgbClr val="EE1289"/>
                </a:solidFill>
              </a:rPr>
              <a:t>AligWork</a:t>
            </a:r>
            <a:r>
              <a:rPr lang="en-US" sz="2000" dirty="0">
                <a:solidFill>
                  <a:srgbClr val="EE1289"/>
                </a:solidFill>
              </a:rPr>
              <a:t>/</a:t>
            </a:r>
            <a:r>
              <a:rPr lang="en-US" sz="2000" dirty="0" err="1">
                <a:solidFill>
                  <a:srgbClr val="EE1289"/>
                </a:solidFill>
              </a:rPr>
              <a:t>MirrorAlignments</a:t>
            </a:r>
            <a:r>
              <a:rPr lang="en-US" sz="2000" dirty="0" smtClean="0">
                <a:solidFill>
                  <a:srgbClr val="EE1289"/>
                </a:solidFill>
              </a:rPr>
              <a:t>/Rich1</a:t>
            </a:r>
          </a:p>
          <a:p>
            <a:r>
              <a:rPr lang="en-US" sz="2000" dirty="0">
                <a:solidFill>
                  <a:srgbClr val="EE1289"/>
                </a:solidFill>
              </a:rPr>
              <a:t>/group/online/</a:t>
            </a:r>
            <a:r>
              <a:rPr lang="en-US" sz="2000" dirty="0" err="1">
                <a:solidFill>
                  <a:srgbClr val="EE1289"/>
                </a:solidFill>
              </a:rPr>
              <a:t>AligWork</a:t>
            </a:r>
            <a:r>
              <a:rPr lang="en-US" sz="2000" dirty="0">
                <a:solidFill>
                  <a:srgbClr val="EE1289"/>
                </a:solidFill>
              </a:rPr>
              <a:t>/</a:t>
            </a:r>
            <a:r>
              <a:rPr lang="en-US" sz="2000" dirty="0" err="1">
                <a:solidFill>
                  <a:srgbClr val="EE1289"/>
                </a:solidFill>
              </a:rPr>
              <a:t>MirrorAlignments</a:t>
            </a:r>
            <a:r>
              <a:rPr lang="en-US" sz="2000" dirty="0">
                <a:solidFill>
                  <a:srgbClr val="EE1289"/>
                </a:solidFill>
              </a:rPr>
              <a:t>/</a:t>
            </a:r>
            <a:r>
              <a:rPr lang="en-US" sz="2000" dirty="0" smtClean="0">
                <a:solidFill>
                  <a:srgbClr val="EE1289"/>
                </a:solidFill>
              </a:rPr>
              <a:t>Rich2</a:t>
            </a:r>
            <a:endParaRPr lang="en-US" sz="2000" dirty="0">
              <a:solidFill>
                <a:srgbClr val="EE1289"/>
              </a:solidFill>
            </a:endParaRPr>
          </a:p>
          <a:p>
            <a:r>
              <a:rPr lang="en-US" sz="2000" dirty="0" smtClean="0"/>
              <a:t>Sometimes a copy is made in the middle of the alignment procedure (just ignore for now).</a:t>
            </a:r>
          </a:p>
          <a:p>
            <a:endParaRPr lang="en-US" sz="2000" dirty="0"/>
          </a:p>
          <a:p>
            <a:r>
              <a:rPr lang="en-US" sz="2000" dirty="0" smtClean="0"/>
              <a:t>Make logbook entry. </a:t>
            </a:r>
            <a:r>
              <a:rPr lang="en-US" sz="2000" dirty="0" smtClean="0">
                <a:sym typeface="Wingdings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390263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81598"/>
            <a:ext cx="8229600" cy="883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Stuff that happens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86" y="1001833"/>
            <a:ext cx="8939444" cy="488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 smtClean="0"/>
              <a:t>Everything takes ages: that</a:t>
            </a:r>
            <a:r>
              <a:rPr lang="fr-FR" sz="2000" dirty="0" smtClean="0"/>
              <a:t>’</a:t>
            </a:r>
            <a:r>
              <a:rPr lang="en-US" sz="2000" dirty="0" smtClean="0"/>
              <a:t>s normal :D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 smtClean="0"/>
              <a:t>Farms </a:t>
            </a:r>
            <a:r>
              <a:rPr lang="en-US" sz="2000" dirty="0"/>
              <a:t>goes into state error: Check weather it is all nodes or just one</a:t>
            </a:r>
          </a:p>
          <a:p>
            <a:pPr marL="800100" lvl="1" indent="-342900">
              <a:lnSpc>
                <a:spcPct val="120000"/>
              </a:lnSpc>
              <a:buAutoNum type="arabicPeriod"/>
            </a:pPr>
            <a:r>
              <a:rPr lang="en-US" sz="2000" dirty="0"/>
              <a:t>If its </a:t>
            </a:r>
            <a:r>
              <a:rPr lang="en-US" sz="2000" b="1" dirty="0"/>
              <a:t>all nodes</a:t>
            </a:r>
            <a:r>
              <a:rPr lang="en-US" sz="2000" dirty="0"/>
              <a:t> then there is an actual error in the code, try checking the error </a:t>
            </a:r>
            <a:r>
              <a:rPr lang="en-US" sz="2000" dirty="0" smtClean="0"/>
              <a:t>loggers.</a:t>
            </a:r>
            <a:endParaRPr lang="en-US" sz="2000" dirty="0"/>
          </a:p>
          <a:p>
            <a:pPr marL="800100" lvl="1" indent="-342900">
              <a:lnSpc>
                <a:spcPct val="120000"/>
              </a:lnSpc>
              <a:buAutoNum type="arabicPeriod"/>
            </a:pPr>
            <a:r>
              <a:rPr lang="en-US" sz="2000" dirty="0"/>
              <a:t>If </a:t>
            </a:r>
            <a:r>
              <a:rPr lang="en-US" sz="2000" b="1" dirty="0"/>
              <a:t>only individual nodes </a:t>
            </a:r>
            <a:r>
              <a:rPr lang="en-US" sz="2000" dirty="0"/>
              <a:t>are in error it could be time-out during configuring (give it </a:t>
            </a:r>
            <a:r>
              <a:rPr lang="en-US" sz="2000" dirty="0" smtClean="0"/>
              <a:t>time ~20 min, see slide 14)</a:t>
            </a:r>
            <a:r>
              <a:rPr lang="en-US" sz="2000" dirty="0"/>
              <a:t>, or a crushed node during running (exclude the node as shown in slide </a:t>
            </a:r>
            <a:r>
              <a:rPr lang="en-US" sz="2000" dirty="0" smtClean="0"/>
              <a:t>19 and start run again)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 smtClean="0"/>
              <a:t>Alignment goes into state “READY” but the alignment hasn’t converged: just click on “start run” again (no reconfiguring etc.!!!) as in slide 15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2000" dirty="0" smtClean="0"/>
              <a:t>Read herring </a:t>
            </a:r>
            <a:r>
              <a:rPr lang="en-US" sz="2000" dirty="0"/>
              <a:t>in </a:t>
            </a:r>
            <a:r>
              <a:rPr lang="en-US" sz="2000" dirty="0" err="1"/>
              <a:t>errorlogger</a:t>
            </a:r>
            <a:r>
              <a:rPr lang="en-US" sz="2000" dirty="0" smtClean="0"/>
              <a:t>:  something </a:t>
            </a:r>
            <a:r>
              <a:rPr lang="en-US" sz="2000" dirty="0"/>
              <a:t>complaining about some </a:t>
            </a:r>
            <a:r>
              <a:rPr lang="en-US" sz="2000" dirty="0" err="1"/>
              <a:t>Configuration.py</a:t>
            </a:r>
            <a:r>
              <a:rPr lang="en-US" sz="2000" dirty="0"/>
              <a:t> file in the </a:t>
            </a:r>
            <a:r>
              <a:rPr lang="en-US" sz="2000" dirty="0" smtClean="0">
                <a:hlinkClick r:id="rId2" tooltip="this topic does not yet exist; you can create it."/>
              </a:rPr>
              <a:t>“OnlineDev</a:t>
            </a:r>
            <a:r>
              <a:rPr lang="en-US" sz="2000" dirty="0" smtClean="0"/>
              <a:t> …” directory </a:t>
            </a:r>
            <a:r>
              <a:rPr lang="en-US" sz="2000" dirty="0" smtClean="0">
                <a:sym typeface="Wingdings"/>
              </a:rPr>
              <a:t></a:t>
            </a:r>
            <a:r>
              <a:rPr lang="en-US" sz="2000" dirty="0" smtClean="0"/>
              <a:t> </a:t>
            </a:r>
            <a:r>
              <a:rPr lang="en-US" sz="2000" dirty="0"/>
              <a:t>something in our own Configuration file is wrong 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sz="2000" dirty="0" smtClean="0"/>
          </a:p>
        </p:txBody>
      </p:sp>
      <p:sp>
        <p:nvSpPr>
          <p:cNvPr id="14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7010400" y="6515114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0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b="1" smtClean="0">
                <a:solidFill>
                  <a:schemeClr val="bg1"/>
                </a:solidFill>
              </a:rPr>
              <a:t>Configuration file (2/2)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Screen Shot 2016-02-15 at 10.53.4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90"/>
          <a:stretch/>
        </p:blipFill>
        <p:spPr>
          <a:xfrm>
            <a:off x="73272" y="1392053"/>
            <a:ext cx="8833630" cy="18486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272" y="1013513"/>
            <a:ext cx="6106177" cy="37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Configuration-variables explained below the listing:</a:t>
            </a:r>
            <a:endParaRPr lang="en-US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-24423" y="3590033"/>
            <a:ext cx="9427936" cy="200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u="sng" dirty="0" smtClean="0"/>
              <a:t> After a change: </a:t>
            </a:r>
            <a:r>
              <a:rPr lang="en-US" b="1" u="sng" dirty="0" smtClean="0"/>
              <a:t>compile!</a:t>
            </a:r>
          </a:p>
          <a:p>
            <a:endParaRPr lang="en-US" b="1" dirty="0"/>
          </a:p>
          <a:p>
            <a:pPr>
              <a:lnSpc>
                <a:spcPct val="130000"/>
              </a:lnSpc>
            </a:pPr>
            <a:r>
              <a:rPr lang="en-US" i="1" dirty="0" smtClean="0"/>
              <a:t>cd </a:t>
            </a:r>
            <a:r>
              <a:rPr lang="en-US" i="1" dirty="0"/>
              <a:t>/group/rich/</a:t>
            </a:r>
            <a:r>
              <a:rPr lang="en-US" i="1" dirty="0" err="1"/>
              <a:t>sw</a:t>
            </a:r>
            <a:r>
              <a:rPr lang="en-US" i="1" dirty="0"/>
              <a:t>/</a:t>
            </a:r>
            <a:r>
              <a:rPr lang="en-US" i="1" dirty="0" err="1"/>
              <a:t>cmtuser</a:t>
            </a:r>
            <a:r>
              <a:rPr lang="en-US" i="1" dirty="0"/>
              <a:t>/</a:t>
            </a:r>
            <a:r>
              <a:rPr lang="en-US" i="1" dirty="0" smtClean="0"/>
              <a:t>AlignmentOnlineDev_v10r6</a:t>
            </a:r>
            <a:endParaRPr lang="en-US" i="1" dirty="0" smtClean="0"/>
          </a:p>
          <a:p>
            <a:pPr>
              <a:lnSpc>
                <a:spcPct val="130000"/>
              </a:lnSpc>
            </a:pPr>
            <a:r>
              <a:rPr lang="en-US" i="1" dirty="0" smtClean="0"/>
              <a:t>export </a:t>
            </a:r>
            <a:r>
              <a:rPr lang="en-US" i="1" dirty="0" err="1" smtClean="0"/>
              <a:t>OnlineDev_DIR</a:t>
            </a:r>
            <a:r>
              <a:rPr lang="en-US" i="1" dirty="0" smtClean="0"/>
              <a:t>=</a:t>
            </a:r>
            <a:r>
              <a:rPr lang="en-US" i="1" dirty="0"/>
              <a:t>/group/online/dataflow/</a:t>
            </a:r>
            <a:r>
              <a:rPr lang="en-US" i="1" dirty="0" err="1"/>
              <a:t>cmtuser</a:t>
            </a:r>
            <a:r>
              <a:rPr lang="en-US" i="1" dirty="0"/>
              <a:t>/OnlineDev_v5r29/</a:t>
            </a:r>
            <a:r>
              <a:rPr lang="en-US" i="1" dirty="0" err="1"/>
              <a:t>InstallArea</a:t>
            </a:r>
            <a:r>
              <a:rPr lang="en-US" i="1" dirty="0"/>
              <a:t>/$</a:t>
            </a:r>
            <a:r>
              <a:rPr lang="en-US" i="1" dirty="0" smtClean="0"/>
              <a:t>CMTOPT</a:t>
            </a:r>
          </a:p>
          <a:p>
            <a:pPr>
              <a:lnSpc>
                <a:spcPct val="130000"/>
              </a:lnSpc>
            </a:pPr>
            <a:r>
              <a:rPr lang="en-US" i="1" dirty="0" smtClean="0"/>
              <a:t>make –j 8 install</a:t>
            </a:r>
            <a:endParaRPr lang="en-US" i="1" dirty="0"/>
          </a:p>
          <a:p>
            <a:endParaRPr lang="en-US" dirty="0"/>
          </a:p>
        </p:txBody>
      </p:sp>
      <p:sp>
        <p:nvSpPr>
          <p:cNvPr id="12" name="6-Point Star 11"/>
          <p:cNvSpPr/>
          <p:nvPr/>
        </p:nvSpPr>
        <p:spPr>
          <a:xfrm>
            <a:off x="6851129" y="4469224"/>
            <a:ext cx="195907" cy="195376"/>
          </a:xfrm>
          <a:prstGeom prst="star6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6-Point Star 16"/>
          <p:cNvSpPr/>
          <p:nvPr/>
        </p:nvSpPr>
        <p:spPr>
          <a:xfrm>
            <a:off x="261799" y="5867146"/>
            <a:ext cx="195907" cy="195376"/>
          </a:xfrm>
          <a:prstGeom prst="star6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8858" y="5830513"/>
            <a:ext cx="8735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the corresponding version of </a:t>
            </a:r>
            <a:r>
              <a:rPr lang="en-US" dirty="0" err="1" smtClean="0"/>
              <a:t>OnlineDev</a:t>
            </a:r>
            <a:r>
              <a:rPr lang="en-US" dirty="0" smtClean="0"/>
              <a:t> listed in </a:t>
            </a:r>
            <a:br>
              <a:rPr lang="en-US" dirty="0" smtClean="0"/>
            </a:br>
            <a:r>
              <a:rPr lang="en-US" dirty="0" smtClean="0"/>
              <a:t>/</a:t>
            </a:r>
            <a:r>
              <a:rPr lang="en-US" dirty="0"/>
              <a:t>group/rich/</a:t>
            </a:r>
            <a:r>
              <a:rPr lang="en-US" dirty="0" err="1"/>
              <a:t>sw</a:t>
            </a:r>
            <a:r>
              <a:rPr lang="en-US" dirty="0"/>
              <a:t>/</a:t>
            </a:r>
            <a:r>
              <a:rPr lang="en-US" dirty="0" err="1"/>
              <a:t>cmtuser</a:t>
            </a:r>
            <a:r>
              <a:rPr lang="en-US" dirty="0"/>
              <a:t>/</a:t>
            </a:r>
            <a:r>
              <a:rPr lang="en-US" dirty="0" smtClean="0"/>
              <a:t>AlignmentOnlineDev_v10r6/</a:t>
            </a:r>
            <a:r>
              <a:rPr lang="en-US" dirty="0" err="1" smtClean="0"/>
              <a:t>CMakeLists.txt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XML-file to start from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2035" y="1160045"/>
            <a:ext cx="84547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XML-file </a:t>
            </a:r>
            <a:r>
              <a:rPr lang="en-US" sz="2000" u="sng" dirty="0"/>
              <a:t>taken from:</a:t>
            </a:r>
            <a:r>
              <a:rPr lang="en-US" sz="2000" dirty="0"/>
              <a:t> </a:t>
            </a:r>
            <a:r>
              <a:rPr lang="en-US" sz="2000" dirty="0" smtClean="0"/>
              <a:t>	/</a:t>
            </a:r>
            <a:r>
              <a:rPr lang="en-US" sz="2000" dirty="0"/>
              <a:t>group/online/alignment/Rich1/</a:t>
            </a:r>
            <a:r>
              <a:rPr lang="en-US" sz="2000" dirty="0" err="1"/>
              <a:t>MirrorAlign</a:t>
            </a:r>
            <a:r>
              <a:rPr lang="en-US" sz="2000" dirty="0"/>
              <a:t>/</a:t>
            </a:r>
            <a:br>
              <a:rPr lang="en-US" sz="2000" dirty="0"/>
            </a:br>
            <a:r>
              <a:rPr lang="en-US" sz="2000" dirty="0" smtClean="0"/>
              <a:t>					/</a:t>
            </a:r>
            <a:r>
              <a:rPr lang="en-US" sz="2000" dirty="0"/>
              <a:t>group/online/alignment/Rich2/</a:t>
            </a:r>
            <a:r>
              <a:rPr lang="en-US" sz="2000" dirty="0" err="1"/>
              <a:t>MirrorAlign</a:t>
            </a:r>
            <a:r>
              <a:rPr lang="en-US" sz="2000" dirty="0"/>
              <a:t>/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Iterator picks the one with the biggest version number.</a:t>
            </a:r>
          </a:p>
          <a:p>
            <a:endParaRPr lang="en-US" sz="2000" dirty="0" smtClean="0"/>
          </a:p>
          <a:p>
            <a:r>
              <a:rPr lang="en-US" sz="2000" dirty="0" smtClean="0"/>
              <a:t>According to other sub-detectors the above folders should only contain the files that made it into the CONDDB.</a:t>
            </a:r>
          </a:p>
          <a:p>
            <a:endParaRPr lang="en-US" sz="2000" dirty="0"/>
          </a:p>
          <a:p>
            <a:pPr marL="342900" indent="-342900">
              <a:buFont typeface="Wingdings" charset="0"/>
              <a:buChar char="è"/>
            </a:pPr>
            <a:r>
              <a:rPr lang="en-US" sz="2000" u="sng" dirty="0" smtClean="0">
                <a:sym typeface="Wingdings"/>
              </a:rPr>
              <a:t>Run with your XML-file of choice:</a:t>
            </a:r>
          </a:p>
          <a:p>
            <a:pPr marL="800100" lvl="1" indent="-342900">
              <a:buFont typeface="Wingdings" charset="0"/>
              <a:buChar char="è"/>
            </a:pPr>
            <a:r>
              <a:rPr lang="en-US" sz="2000" dirty="0" smtClean="0">
                <a:sym typeface="Wingdings"/>
              </a:rPr>
              <a:t>Copy it into the corresponding folder with a big version number</a:t>
            </a:r>
          </a:p>
          <a:p>
            <a:pPr marL="800100" lvl="1" indent="-342900">
              <a:buFont typeface="Wingdings" charset="0"/>
              <a:buChar char="è"/>
            </a:pPr>
            <a:r>
              <a:rPr lang="en-US" sz="2000" dirty="0" smtClean="0">
                <a:sym typeface="Wingdings"/>
              </a:rPr>
              <a:t>Delete it after you are done </a:t>
            </a:r>
          </a:p>
          <a:p>
            <a:pPr marL="800100" lvl="1" indent="-342900">
              <a:buFont typeface="Wingdings" charset="0"/>
              <a:buChar char="è"/>
            </a:pPr>
            <a:r>
              <a:rPr lang="en-US" sz="2000" dirty="0" smtClean="0">
                <a:sym typeface="Wingdings"/>
              </a:rPr>
              <a:t>(maybe I’ll program something better soon, will let you know.)</a:t>
            </a:r>
            <a:endParaRPr lang="en-US" sz="2000" dirty="0">
              <a:sym typeface="Wingdings"/>
            </a:endParaRP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The xml files </a:t>
            </a:r>
            <a:r>
              <a:rPr lang="en-US" sz="2000" b="1" dirty="0" smtClean="0">
                <a:solidFill>
                  <a:srgbClr val="FF0000"/>
                </a:solidFill>
              </a:rPr>
              <a:t>should </a:t>
            </a:r>
            <a:r>
              <a:rPr lang="en-US" sz="2000" b="1" dirty="0">
                <a:solidFill>
                  <a:srgbClr val="FF0000"/>
                </a:solidFill>
              </a:rPr>
              <a:t>not have a </a:t>
            </a:r>
            <a:r>
              <a:rPr lang="en-US" sz="2000" b="1" dirty="0" smtClean="0">
                <a:solidFill>
                  <a:srgbClr val="FF0000"/>
                </a:solidFill>
              </a:rPr>
              <a:t>header. </a:t>
            </a:r>
            <a:r>
              <a:rPr lang="en-US" sz="2000" dirty="0">
                <a:solidFill>
                  <a:srgbClr val="FF0000"/>
                </a:solidFill>
              </a:rPr>
              <a:t>If you add your own xml-file to the list remove the header (= the first three lines; and the little &lt;/DDB&gt; at the end). </a:t>
            </a:r>
            <a:endParaRPr lang="en-US" sz="2000" dirty="0" smtClean="0">
              <a:solidFill>
                <a:srgbClr val="FF0000"/>
              </a:solidFill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6252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Start the error loggers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 descr="Screen Shot 2016-02-15 at 11.12.2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" r="1703" b="5333"/>
          <a:stretch/>
        </p:blipFill>
        <p:spPr>
          <a:xfrm>
            <a:off x="0" y="891934"/>
            <a:ext cx="8988292" cy="59272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123412"/>
            <a:ext cx="647255" cy="122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Start the error loggers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 descr="Screen Shot 2016-02-15 at 11.13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44000" cy="51755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92053"/>
            <a:ext cx="3114150" cy="183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9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598"/>
            <a:ext cx="8229600" cy="88360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Start the </a:t>
            </a:r>
            <a:r>
              <a:rPr lang="en-US" b="1" dirty="0" err="1" smtClean="0">
                <a:solidFill>
                  <a:schemeClr val="bg1"/>
                </a:solidFill>
              </a:rPr>
              <a:t>runcontrol</a:t>
            </a:r>
            <a:r>
              <a:rPr lang="en-US" b="1" dirty="0" smtClean="0">
                <a:solidFill>
                  <a:schemeClr val="bg1"/>
                </a:solidFill>
              </a:rPr>
              <a:t> panel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ED7-F36D-1B40-8C90-AB2DC7502D6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474" y="1018083"/>
            <a:ext cx="89585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1. Log into </a:t>
            </a:r>
            <a:r>
              <a:rPr lang="en-US" sz="2000" b="1" dirty="0" err="1" smtClean="0"/>
              <a:t>ui</a:t>
            </a:r>
            <a:r>
              <a:rPr lang="en-US" sz="2000" b="1" dirty="0" smtClean="0"/>
              <a:t> machine:	 </a:t>
            </a:r>
            <a:r>
              <a:rPr lang="en-US" sz="2000" i="1" dirty="0" err="1"/>
              <a:t>ssh</a:t>
            </a:r>
            <a:r>
              <a:rPr lang="en-US" sz="2000" i="1" dirty="0"/>
              <a:t> -Y </a:t>
            </a:r>
            <a:r>
              <a:rPr lang="en-US" sz="2000" i="1" dirty="0" err="1" smtClean="0"/>
              <a:t>ui</a:t>
            </a:r>
            <a:endParaRPr lang="en-US" sz="2000" dirty="0" smtClean="0"/>
          </a:p>
          <a:p>
            <a:r>
              <a:rPr lang="en-US" sz="2000" b="1" dirty="0" smtClean="0"/>
              <a:t>2. Start </a:t>
            </a:r>
            <a:r>
              <a:rPr lang="en-US" sz="2000" b="1" dirty="0"/>
              <a:t>the panel </a:t>
            </a:r>
            <a:r>
              <a:rPr lang="en-US" sz="2000" dirty="0" smtClean="0"/>
              <a:t>: </a:t>
            </a:r>
            <a:r>
              <a:rPr lang="en-US" sz="2000" i="1" dirty="0" smtClean="0"/>
              <a:t>	/</a:t>
            </a:r>
            <a:r>
              <a:rPr lang="en-US" sz="2000" i="1" dirty="0"/>
              <a:t>group/online/</a:t>
            </a:r>
            <a:r>
              <a:rPr lang="en-US" sz="2000" i="1" dirty="0" err="1"/>
              <a:t>ecs</a:t>
            </a:r>
            <a:r>
              <a:rPr lang="en-US" sz="2000" i="1" dirty="0"/>
              <a:t>/Shortcuts311/LHCb/ECS/</a:t>
            </a:r>
            <a:r>
              <a:rPr lang="en-US" sz="2000" i="1" dirty="0" err="1"/>
              <a:t>ECS_UI_FSM.sh</a:t>
            </a:r>
            <a:endParaRPr lang="en-US" sz="2000" i="1" dirty="0"/>
          </a:p>
          <a:p>
            <a:endParaRPr lang="en-US" sz="2000" dirty="0"/>
          </a:p>
          <a:p>
            <a:r>
              <a:rPr lang="en-US" sz="2000" b="1" dirty="0" smtClean="0"/>
              <a:t>3. </a:t>
            </a:r>
            <a:r>
              <a:rPr lang="en-US" sz="2000" b="1" dirty="0"/>
              <a:t>Right-click on </a:t>
            </a:r>
            <a:r>
              <a:rPr lang="en-US" sz="2000" b="1" dirty="0" err="1"/>
              <a:t>LHCb_Align</a:t>
            </a:r>
            <a:r>
              <a:rPr lang="en-US" sz="2000" b="1" dirty="0"/>
              <a:t> </a:t>
            </a:r>
          </a:p>
        </p:txBody>
      </p:sp>
      <p:pic>
        <p:nvPicPr>
          <p:cNvPr id="6" name="Picture 5" descr="Screen Shot 2015-09-11 at 11.0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22" y="2451441"/>
            <a:ext cx="4115563" cy="4223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9528" y="2982485"/>
            <a:ext cx="3856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what it looks like:</a:t>
            </a:r>
            <a:br>
              <a:rPr lang="en-US" dirty="0" smtClean="0"/>
            </a:br>
            <a:r>
              <a:rPr lang="en-US" dirty="0" smtClean="0"/>
              <a:t>(approximately, it may </a:t>
            </a:r>
            <a:br>
              <a:rPr lang="en-US" dirty="0" smtClean="0"/>
            </a:br>
            <a:r>
              <a:rPr lang="en-US" dirty="0" smtClean="0"/>
              <a:t>change over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09-11 at 11.0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000"/>
            <a:ext cx="5666532" cy="5815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726052" y="1356772"/>
            <a:ext cx="393491" cy="35276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16235" y="965200"/>
            <a:ext cx="205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Take the partition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  <a:endCxn id="5" idx="6"/>
          </p:cNvCxnSpPr>
          <p:nvPr/>
        </p:nvCxnSpPr>
        <p:spPr>
          <a:xfrm flipH="1">
            <a:off x="3119543" y="1149866"/>
            <a:ext cx="496692" cy="38329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457200" y="81598"/>
            <a:ext cx="8229600" cy="883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Take the partition (optional)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3079" y="1135623"/>
            <a:ext cx="319963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n-US" sz="2000" b="1" dirty="0" smtClean="0">
                <a:solidFill>
                  <a:srgbClr val="0000FF"/>
                </a:solidFill>
              </a:rPr>
              <a:t>this</a:t>
            </a:r>
            <a:r>
              <a:rPr lang="en-US" sz="2000" dirty="0" smtClean="0"/>
              <a:t> panel is “</a:t>
            </a:r>
            <a:r>
              <a:rPr lang="en-US" sz="2000" dirty="0" err="1" smtClean="0"/>
              <a:t>unclickable</a:t>
            </a:r>
            <a:r>
              <a:rPr lang="en-US" sz="2000" dirty="0" smtClean="0"/>
              <a:t>” you have to take the partition.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If it is clickable don’t take the partition.</a:t>
            </a:r>
          </a:p>
          <a:p>
            <a:endParaRPr lang="en-US" sz="2000" dirty="0"/>
          </a:p>
          <a:p>
            <a:r>
              <a:rPr lang="en-US" sz="2000" dirty="0" smtClean="0"/>
              <a:t>Click </a:t>
            </a:r>
            <a:r>
              <a:rPr lang="en-US" sz="2000" dirty="0"/>
              <a:t>"take" and then wait for a smaller new panel to show up </a:t>
            </a:r>
            <a:r>
              <a:rPr lang="en-US" sz="2000" b="1" dirty="0"/>
              <a:t>(this may take a while, just be patient</a:t>
            </a:r>
            <a:r>
              <a:rPr lang="en-US" sz="2000" dirty="0"/>
              <a:t>). In the new panel just click "dismiss".  </a:t>
            </a:r>
          </a:p>
        </p:txBody>
      </p:sp>
      <p:sp>
        <p:nvSpPr>
          <p:cNvPr id="4" name="Rectangle 3"/>
          <p:cNvSpPr/>
          <p:nvPr/>
        </p:nvSpPr>
        <p:spPr>
          <a:xfrm>
            <a:off x="3382822" y="1886895"/>
            <a:ext cx="1489907" cy="359928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58216" y="1517563"/>
            <a:ext cx="1147961" cy="36933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7010400" y="6515114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3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09-11 at 11.0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000"/>
            <a:ext cx="5666532" cy="581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5710" y="2559412"/>
            <a:ext cx="327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Reserve the farm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137173" y="2928744"/>
            <a:ext cx="280873" cy="19164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457200" y="81598"/>
            <a:ext cx="8229600" cy="883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Reserve the farm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3110" y="2851944"/>
            <a:ext cx="1770791" cy="48844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13079" y="1135623"/>
            <a:ext cx="3199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Type your name in and click the “Using Alignment” button.</a:t>
            </a:r>
            <a:endParaRPr lang="en-US" sz="2000" dirty="0"/>
          </a:p>
        </p:txBody>
      </p:sp>
      <p:sp>
        <p:nvSpPr>
          <p:cNvPr id="13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7010400" y="6515114"/>
            <a:ext cx="2133600" cy="365125"/>
          </a:xfrm>
        </p:spPr>
        <p:txBody>
          <a:bodyPr/>
          <a:lstStyle/>
          <a:p>
            <a:fld id="{81005ED7-F36D-1B40-8C90-AB2DC7502D6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9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913</Words>
  <Application>Microsoft Macintosh PowerPoint</Application>
  <PresentationFormat>On-screen Show (4:3)</PresentationFormat>
  <Paragraphs>138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Configuration file (1/2)</vt:lpstr>
      <vt:lpstr>Configuration file (2/2)</vt:lpstr>
      <vt:lpstr>XML-file to start from</vt:lpstr>
      <vt:lpstr>Start the error loggers</vt:lpstr>
      <vt:lpstr>Start the error loggers</vt:lpstr>
      <vt:lpstr>Start the runcontrol panel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175</cp:revision>
  <dcterms:created xsi:type="dcterms:W3CDTF">2015-07-18T13:52:01Z</dcterms:created>
  <dcterms:modified xsi:type="dcterms:W3CDTF">2016-02-18T11:19:54Z</dcterms:modified>
</cp:coreProperties>
</file>