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90" r:id="rId4"/>
    <p:sldId id="294" r:id="rId5"/>
    <p:sldId id="279" r:id="rId6"/>
    <p:sldId id="266" r:id="rId7"/>
    <p:sldId id="276" r:id="rId8"/>
    <p:sldId id="277" r:id="rId9"/>
    <p:sldId id="284" r:id="rId10"/>
    <p:sldId id="262" r:id="rId11"/>
    <p:sldId id="291" r:id="rId12"/>
    <p:sldId id="295" r:id="rId13"/>
    <p:sldId id="296" r:id="rId14"/>
    <p:sldId id="287" r:id="rId15"/>
    <p:sldId id="293" r:id="rId16"/>
    <p:sldId id="286" r:id="rId17"/>
    <p:sldId id="274" r:id="rId18"/>
    <p:sldId id="285" r:id="rId19"/>
    <p:sldId id="298" r:id="rId20"/>
    <p:sldId id="275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8" autoAdjust="0"/>
  </p:normalViewPr>
  <p:slideViewPr>
    <p:cSldViewPr snapToGrid="0" snapToObjects="1">
      <p:cViewPr>
        <p:scale>
          <a:sx n="112" d="100"/>
          <a:sy n="112" d="100"/>
        </p:scale>
        <p:origin x="-88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20/06/2016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20/06/2016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20/06/2016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20/06/2016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20/06/2016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20/06/2016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20/06/2016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20/06/2016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20/06/2016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20/06/2016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20/06/2016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20/06/2016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20/06/2016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20/06/2016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20/06/2016		</a:t>
            </a:r>
            <a:r>
              <a:rPr lang="en-US" sz="2000" dirty="0" err="1" smtClean="0">
                <a:solidFill>
                  <a:schemeClr val="bg1"/>
                </a:solidFill>
              </a:rPr>
              <a:t>Paras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Naik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</a:rPr>
              <a:t>Claire Prouve</a:t>
            </a:r>
            <a:r>
              <a:rPr lang="en-US" sz="2000" dirty="0" smtClean="0">
                <a:solidFill>
                  <a:schemeClr val="bg1"/>
                </a:solidFill>
              </a:rPr>
              <a:t>, Anatoly </a:t>
            </a:r>
            <a:r>
              <a:rPr lang="en-US" sz="2000" dirty="0" err="1" smtClean="0">
                <a:solidFill>
                  <a:schemeClr val="bg1"/>
                </a:solidFill>
              </a:rPr>
              <a:t>Solomin</a:t>
            </a:r>
            <a:r>
              <a:rPr lang="en-US" sz="2000" dirty="0" smtClean="0">
                <a:solidFill>
                  <a:schemeClr val="bg1"/>
                </a:solidFill>
              </a:rPr>
              <a:t> + more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RICH Mirror Alignment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alignment 2016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-3467" y="918114"/>
            <a:ext cx="9228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/>
              <a:t>In the global tag cond-</a:t>
            </a:r>
            <a:r>
              <a:rPr lang="en-US" sz="2400" dirty="0" smtClean="0"/>
              <a:t>20160517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Started from completely unaligned mirrors</a:t>
            </a:r>
          </a:p>
        </p:txBody>
      </p:sp>
      <p:pic>
        <p:nvPicPr>
          <p:cNvPr id="4" name="Picture 3" descr="Screen Shot 2016-05-23 at 08.5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3134736"/>
            <a:ext cx="4449993" cy="3228531"/>
          </a:xfrm>
          <a:prstGeom prst="rect">
            <a:avLst/>
          </a:prstGeom>
        </p:spPr>
      </p:pic>
      <p:pic>
        <p:nvPicPr>
          <p:cNvPr id="7" name="Picture 6" descr="Screen Shot 2016-05-23 at 08.58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56" y="3134282"/>
            <a:ext cx="4463112" cy="3238049"/>
          </a:xfrm>
          <a:prstGeom prst="rect">
            <a:avLst/>
          </a:prstGeom>
        </p:spPr>
      </p:pic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7094" y="2670591"/>
            <a:ext cx="3996682" cy="707886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RICH1 Cherenkov angle resolution </a:t>
            </a:r>
            <a:br>
              <a:rPr lang="en-US" sz="2000" b="1" dirty="0" smtClean="0"/>
            </a:br>
            <a:r>
              <a:rPr lang="en-US" sz="2000" b="1" dirty="0" smtClean="0"/>
              <a:t>per iteration of first alignment 2016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4922383" y="2660472"/>
            <a:ext cx="3996682" cy="707886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RICH2 Cherenkov angle resolution</a:t>
            </a:r>
            <a:br>
              <a:rPr lang="en-US" sz="2000" b="1" dirty="0" smtClean="0"/>
            </a:br>
            <a:r>
              <a:rPr lang="en-US" sz="2000" b="1" dirty="0" smtClean="0"/>
              <a:t>per iteration of </a:t>
            </a:r>
            <a:r>
              <a:rPr lang="en-US" sz="2000" b="1" dirty="0"/>
              <a:t>first alignment </a:t>
            </a:r>
            <a:r>
              <a:rPr lang="en-US" sz="2000" b="1" dirty="0" smtClean="0"/>
              <a:t>2016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054122" y="5095838"/>
            <a:ext cx="1311908" cy="388362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2986" y="4572011"/>
            <a:ext cx="2571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Fluctuation of single mirror</a:t>
            </a:r>
            <a:br>
              <a:rPr lang="en-US" sz="1400" dirty="0" smtClean="0">
                <a:solidFill>
                  <a:srgbClr val="008000"/>
                </a:solidFill>
              </a:rPr>
            </a:br>
            <a:r>
              <a:rPr lang="en-US" sz="1400" dirty="0" smtClean="0">
                <a:solidFill>
                  <a:srgbClr val="008000"/>
                </a:solidFill>
              </a:rPr>
              <a:t>due to not-optimal data sample</a:t>
            </a:r>
            <a:endParaRPr lang="en-US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</a:t>
            </a:r>
            <a:r>
              <a:rPr lang="en-US" dirty="0" smtClean="0"/>
              <a:t>of tilts – RICH1 </a:t>
            </a:r>
            <a:endParaRPr lang="en-US" baseline="-25000" dirty="0"/>
          </a:p>
        </p:txBody>
      </p:sp>
      <p:pic>
        <p:nvPicPr>
          <p:cNvPr id="4" name="Picture 3" descr="Rich1_allin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r="8876" b="2216"/>
          <a:stretch/>
        </p:blipFill>
        <p:spPr>
          <a:xfrm>
            <a:off x="18496" y="939427"/>
            <a:ext cx="3948495" cy="297276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88862" y="1321249"/>
            <a:ext cx="0" cy="23587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0578" y="3074044"/>
            <a:ext cx="124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Down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2895" y="1324408"/>
            <a:ext cx="10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Up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76033" y="1509074"/>
            <a:ext cx="44902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008034" y="3304948"/>
            <a:ext cx="467999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61373" y="3912194"/>
            <a:ext cx="253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Changes of mirror tilts </a:t>
            </a:r>
            <a:r>
              <a:rPr lang="en-US" dirty="0" err="1" smtClean="0">
                <a:solidFill>
                  <a:srgbClr val="0000FF"/>
                </a:solidFill>
              </a:rPr>
              <a:t>wrt</a:t>
            </a:r>
            <a:r>
              <a:rPr lang="en-US" dirty="0" smtClean="0">
                <a:solidFill>
                  <a:srgbClr val="0000FF"/>
                </a:solidFill>
              </a:rPr>
              <a:t> current DB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6189" y="3912194"/>
            <a:ext cx="253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# of alignment run between 24/05 - 19/06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496" y="1090351"/>
            <a:ext cx="341507" cy="1077528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6200000">
            <a:off x="3565375" y="3312028"/>
            <a:ext cx="341507" cy="1077528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ich1_allin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r="8940" b="2342"/>
          <a:stretch/>
        </p:blipFill>
        <p:spPr>
          <a:xfrm>
            <a:off x="5159435" y="3873710"/>
            <a:ext cx="3948495" cy="297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</a:t>
            </a:r>
            <a:r>
              <a:rPr lang="en-US" dirty="0" smtClean="0"/>
              <a:t>of tilts – RICH1</a:t>
            </a:r>
            <a:endParaRPr lang="en-US" baseline="-25000" dirty="0"/>
          </a:p>
        </p:txBody>
      </p:sp>
      <p:pic>
        <p:nvPicPr>
          <p:cNvPr id="4" name="Picture 3" descr="Rich1_allin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r="8876" b="2216"/>
          <a:stretch/>
        </p:blipFill>
        <p:spPr>
          <a:xfrm>
            <a:off x="18496" y="939427"/>
            <a:ext cx="3948495" cy="2972767"/>
          </a:xfrm>
          <a:prstGeom prst="rect">
            <a:avLst/>
          </a:prstGeom>
        </p:spPr>
      </p:pic>
      <p:pic>
        <p:nvPicPr>
          <p:cNvPr id="6" name="Picture 5" descr="Rich1_allin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r="9253" b="2741"/>
          <a:stretch/>
        </p:blipFill>
        <p:spPr>
          <a:xfrm>
            <a:off x="5133777" y="955378"/>
            <a:ext cx="3948495" cy="2956816"/>
          </a:xfrm>
          <a:prstGeom prst="rect">
            <a:avLst/>
          </a:prstGeom>
        </p:spPr>
      </p:pic>
      <p:pic>
        <p:nvPicPr>
          <p:cNvPr id="7" name="Picture 6" descr="Rich1_allin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r="8411" b="2342"/>
          <a:stretch/>
        </p:blipFill>
        <p:spPr>
          <a:xfrm>
            <a:off x="12829" y="3886538"/>
            <a:ext cx="3954162" cy="296720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76033" y="1321249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617431" y="1321249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97707" y="5541560"/>
            <a:ext cx="3415336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97707" y="6027480"/>
            <a:ext cx="3415336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53488" y="5807878"/>
            <a:ext cx="3415336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53488" y="4792959"/>
            <a:ext cx="3415336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240" y="4582638"/>
            <a:ext cx="124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Down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28356" y="4608293"/>
            <a:ext cx="10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Up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88862" y="4792960"/>
            <a:ext cx="44902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962865" y="4792959"/>
            <a:ext cx="467999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0017" y="4993291"/>
            <a:ext cx="155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Convergence criteria</a:t>
            </a:r>
          </a:p>
          <a:p>
            <a:r>
              <a:rPr lang="en-US" b="1" dirty="0" smtClean="0">
                <a:solidFill>
                  <a:srgbClr val="FE0032"/>
                </a:solidFill>
              </a:rPr>
              <a:t>0.1 </a:t>
            </a:r>
            <a:r>
              <a:rPr lang="en-US" b="1" dirty="0" err="1" smtClean="0">
                <a:solidFill>
                  <a:srgbClr val="FE0032"/>
                </a:solidFill>
              </a:rPr>
              <a:t>mrad</a:t>
            </a:r>
            <a:r>
              <a:rPr lang="en-US" b="1" dirty="0" smtClean="0">
                <a:solidFill>
                  <a:srgbClr val="FE0032"/>
                </a:solidFill>
              </a:rPr>
              <a:t> </a:t>
            </a:r>
            <a:endParaRPr lang="en-US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8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ich2_allin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r="7749" b="2035"/>
          <a:stretch/>
        </p:blipFill>
        <p:spPr>
          <a:xfrm>
            <a:off x="-8540" y="932396"/>
            <a:ext cx="3960000" cy="2933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</a:t>
            </a:r>
            <a:r>
              <a:rPr lang="en-US" dirty="0" smtClean="0"/>
              <a:t>of tilts – RICH2</a:t>
            </a:r>
            <a:endParaRPr lang="en-US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617431" y="1321249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Rich2_allin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" r="8106" b="2525"/>
          <a:stretch/>
        </p:blipFill>
        <p:spPr>
          <a:xfrm>
            <a:off x="-24035" y="3909136"/>
            <a:ext cx="3960000" cy="2936403"/>
          </a:xfrm>
          <a:prstGeom prst="rect">
            <a:avLst/>
          </a:prstGeom>
        </p:spPr>
      </p:pic>
      <p:pic>
        <p:nvPicPr>
          <p:cNvPr id="25" name="Picture 24" descr="Rich2_allin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r="8578" b="2035"/>
          <a:stretch/>
        </p:blipFill>
        <p:spPr>
          <a:xfrm>
            <a:off x="5184000" y="932396"/>
            <a:ext cx="3960000" cy="2980918"/>
          </a:xfrm>
          <a:prstGeom prst="rect">
            <a:avLst/>
          </a:prstGeom>
        </p:spPr>
      </p:pic>
      <p:pic>
        <p:nvPicPr>
          <p:cNvPr id="26" name="Picture 25" descr="Rich2_allin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r="8568" b="2263"/>
          <a:stretch/>
        </p:blipFill>
        <p:spPr>
          <a:xfrm>
            <a:off x="5184000" y="3865998"/>
            <a:ext cx="3960000" cy="2962042"/>
          </a:xfrm>
          <a:prstGeom prst="rect">
            <a:avLst/>
          </a:prstGeom>
        </p:spPr>
      </p:pic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0017" y="4993291"/>
            <a:ext cx="155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Convergence criteria</a:t>
            </a:r>
          </a:p>
          <a:p>
            <a:r>
              <a:rPr lang="en-US" b="1" dirty="0" smtClean="0">
                <a:solidFill>
                  <a:srgbClr val="FE0032"/>
                </a:solidFill>
              </a:rPr>
              <a:t>0.1 </a:t>
            </a:r>
            <a:r>
              <a:rPr lang="en-US" b="1" dirty="0" err="1" smtClean="0">
                <a:solidFill>
                  <a:srgbClr val="FE0032"/>
                </a:solidFill>
              </a:rPr>
              <a:t>mrad</a:t>
            </a:r>
            <a:r>
              <a:rPr lang="en-US" b="1" dirty="0" smtClean="0">
                <a:solidFill>
                  <a:srgbClr val="FE0032"/>
                </a:solidFill>
              </a:rPr>
              <a:t> 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65499" y="1331983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85426" y="1331983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7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</a:t>
            </a:r>
            <a:r>
              <a:rPr lang="en-US" dirty="0" smtClean="0"/>
              <a:t>of Resolution </a:t>
            </a:r>
            <a:endParaRPr lang="en-US" baseline="-25000" dirty="0"/>
          </a:p>
        </p:txBody>
      </p:sp>
      <p:pic>
        <p:nvPicPr>
          <p:cNvPr id="3" name="Picture 2" descr="Rich1_201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5051" r="2226" b="2414"/>
          <a:stretch/>
        </p:blipFill>
        <p:spPr>
          <a:xfrm rot="5400000">
            <a:off x="566906" y="718550"/>
            <a:ext cx="2808000" cy="3941811"/>
          </a:xfrm>
          <a:prstGeom prst="rect">
            <a:avLst/>
          </a:prstGeom>
        </p:spPr>
      </p:pic>
      <p:pic>
        <p:nvPicPr>
          <p:cNvPr id="5" name="Picture 4" descr="Rich1_201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853" r="2594" b="2865"/>
          <a:stretch/>
        </p:blipFill>
        <p:spPr>
          <a:xfrm rot="5400000">
            <a:off x="5770474" y="843476"/>
            <a:ext cx="2808000" cy="3939050"/>
          </a:xfrm>
          <a:prstGeom prst="rect">
            <a:avLst/>
          </a:prstGeom>
        </p:spPr>
      </p:pic>
      <p:pic>
        <p:nvPicPr>
          <p:cNvPr id="13" name="Picture 12" descr="Rich2_2015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b="2130"/>
          <a:stretch/>
        </p:blipFill>
        <p:spPr>
          <a:xfrm rot="5400000">
            <a:off x="520898" y="3572558"/>
            <a:ext cx="2808000" cy="3849796"/>
          </a:xfrm>
          <a:prstGeom prst="rect">
            <a:avLst/>
          </a:prstGeom>
        </p:spPr>
      </p:pic>
      <p:pic>
        <p:nvPicPr>
          <p:cNvPr id="14" name="Picture 13" descr="Rich2_2016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2840"/>
          <a:stretch/>
        </p:blipFill>
        <p:spPr>
          <a:xfrm rot="5400000">
            <a:off x="5780875" y="3554907"/>
            <a:ext cx="2808000" cy="3882878"/>
          </a:xfrm>
          <a:prstGeom prst="rect">
            <a:avLst/>
          </a:prstGeom>
        </p:spPr>
      </p:pic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1309" y="3191047"/>
            <a:ext cx="165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</a:t>
            </a:r>
            <a:r>
              <a:rPr lang="en-US" b="1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b="1" dirty="0">
                <a:solidFill>
                  <a:srgbClr val="00FFFF"/>
                </a:solidFill>
              </a:rPr>
              <a:t>m</a:t>
            </a:r>
            <a:r>
              <a:rPr lang="en-US" b="1" dirty="0" smtClean="0">
                <a:solidFill>
                  <a:srgbClr val="00FFFF"/>
                </a:solidFill>
              </a:rPr>
              <a:t>agnet </a:t>
            </a:r>
            <a:r>
              <a:rPr lang="en-US" b="1" dirty="0" smtClean="0">
                <a:solidFill>
                  <a:srgbClr val="00FFFF"/>
                </a:solidFill>
              </a:rPr>
              <a:t>down</a:t>
            </a:r>
            <a:br>
              <a:rPr lang="en-US" b="1" dirty="0" smtClean="0">
                <a:solidFill>
                  <a:srgbClr val="00FFFF"/>
                </a:solidFill>
              </a:rPr>
            </a:br>
            <a:r>
              <a:rPr lang="en-US" b="1" dirty="0" smtClean="0">
                <a:solidFill>
                  <a:srgbClr val="00FFFF"/>
                </a:solidFill>
              </a:rPr>
              <a:t>before </a:t>
            </a:r>
            <a:r>
              <a:rPr lang="en-US" b="1" dirty="0" smtClean="0">
                <a:solidFill>
                  <a:srgbClr val="00FFFF"/>
                </a:solidFill>
              </a:rPr>
              <a:t>new DB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039" y="872493"/>
            <a:ext cx="8695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Resolutions from </a:t>
            </a:r>
            <a:r>
              <a:rPr lang="en-US" sz="2000" b="1" dirty="0"/>
              <a:t>refractive index calibration (without HPD image correction</a:t>
            </a:r>
            <a:r>
              <a:rPr lang="en-US" sz="2000" b="1" dirty="0" smtClean="0"/>
              <a:t>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639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very new features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5" y="1072622"/>
            <a:ext cx="57702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400" b="1" dirty="0" smtClean="0"/>
              <a:t>Different convergence criteria </a:t>
            </a:r>
            <a:r>
              <a:rPr lang="en-US" sz="2400" dirty="0" smtClean="0"/>
              <a:t>for primary and secondary mirrors in y and z respectively</a:t>
            </a:r>
            <a:br>
              <a:rPr lang="en-US" sz="2400" dirty="0" smtClean="0"/>
            </a:br>
            <a:endParaRPr lang="en-US" dirty="0" smtClean="0"/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Possibility to automatically </a:t>
            </a:r>
            <a:r>
              <a:rPr lang="en-US" sz="2400" b="1" dirty="0" smtClean="0"/>
              <a:t>compare output of alignment</a:t>
            </a:r>
            <a:r>
              <a:rPr lang="en-US" sz="2400" dirty="0" smtClean="0"/>
              <a:t> with another given alignment </a:t>
            </a:r>
            <a:br>
              <a:rPr lang="en-US" sz="2400" dirty="0" smtClean="0"/>
            </a:br>
            <a:r>
              <a:rPr lang="en-US" sz="2400" dirty="0" smtClean="0">
                <a:sym typeface="Wingdings"/>
              </a:rPr>
              <a:t> during </a:t>
            </a:r>
            <a:r>
              <a:rPr lang="en-US" sz="2400" dirty="0" err="1" smtClean="0">
                <a:sym typeface="Wingdings"/>
              </a:rPr>
              <a:t>MagUP</a:t>
            </a:r>
            <a:r>
              <a:rPr lang="en-US" sz="2400" dirty="0" smtClean="0">
                <a:sym typeface="Wingdings"/>
              </a:rPr>
              <a:t> start from </a:t>
            </a:r>
            <a:r>
              <a:rPr lang="en-US" sz="2400" dirty="0" err="1" smtClean="0">
                <a:sym typeface="Wingdings"/>
              </a:rPr>
              <a:t>MagUP</a:t>
            </a:r>
            <a:r>
              <a:rPr lang="en-US" sz="2400" dirty="0" smtClean="0">
                <a:sym typeface="Wingdings"/>
              </a:rPr>
              <a:t> alignment (which is not in the database currently)</a:t>
            </a:r>
            <a:br>
              <a:rPr lang="en-US" sz="2400" dirty="0" smtClean="0">
                <a:sym typeface="Wingdings"/>
              </a:rPr>
            </a:br>
            <a:r>
              <a:rPr lang="en-US" sz="2400" dirty="0" smtClean="0">
                <a:sym typeface="Wingdings"/>
              </a:rPr>
              <a:t> converge within few iterations </a:t>
            </a:r>
            <a:br>
              <a:rPr lang="en-US" sz="2400" dirty="0" smtClean="0">
                <a:sym typeface="Wingdings"/>
              </a:rPr>
            </a:br>
            <a:r>
              <a:rPr lang="en-US" sz="2400" dirty="0" smtClean="0">
                <a:sym typeface="Wingdings"/>
              </a:rPr>
              <a:t> calculate the difference to alignment in the current Conditions Database</a:t>
            </a:r>
            <a:endParaRPr lang="en-US" sz="2400" dirty="0" smtClean="0"/>
          </a:p>
        </p:txBody>
      </p:sp>
      <p:pic>
        <p:nvPicPr>
          <p:cNvPr id="6" name="Picture 5" descr="Rich1_allin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" r="8055"/>
          <a:stretch/>
        </p:blipFill>
        <p:spPr>
          <a:xfrm>
            <a:off x="5770290" y="967154"/>
            <a:ext cx="3360032" cy="2528138"/>
          </a:xfrm>
          <a:prstGeom prst="rect">
            <a:avLst/>
          </a:prstGeom>
        </p:spPr>
      </p:pic>
      <p:pic>
        <p:nvPicPr>
          <p:cNvPr id="7" name="Picture 6" descr="Rich1_iter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7210" r="2187" b="2292"/>
          <a:stretch/>
        </p:blipFill>
        <p:spPr>
          <a:xfrm rot="5400000">
            <a:off x="6304599" y="3161024"/>
            <a:ext cx="2305092" cy="337371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107650" y="2347467"/>
            <a:ext cx="2924095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07650" y="2756423"/>
            <a:ext cx="2924095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09961" y="3446526"/>
            <a:ext cx="3015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Iterations needed to converge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9961" y="5176731"/>
            <a:ext cx="71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6min.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8930" y="4490553"/>
            <a:ext cx="83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12min.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29645" y="3936555"/>
            <a:ext cx="83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27min.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3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‘monitoring’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Screen Shot 2016-06-20 at 00.1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7"/>
          <a:stretch/>
        </p:blipFill>
        <p:spPr>
          <a:xfrm>
            <a:off x="0" y="998576"/>
            <a:ext cx="3540854" cy="5860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1594" y="895952"/>
            <a:ext cx="554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https://</a:t>
            </a:r>
            <a:r>
              <a:rPr lang="en-US" sz="2000" b="1" dirty="0" err="1"/>
              <a:t>lbgroups.cern.ch</a:t>
            </a:r>
            <a:r>
              <a:rPr lang="en-US" sz="2000" b="1" dirty="0"/>
              <a:t>/</a:t>
            </a:r>
            <a:r>
              <a:rPr lang="en-US" sz="2000" b="1" dirty="0" smtClean="0"/>
              <a:t>rich/</a:t>
            </a:r>
            <a:r>
              <a:rPr lang="en-US" sz="2000" b="1" dirty="0" err="1" smtClean="0"/>
              <a:t>alignmentview.php</a:t>
            </a:r>
            <a:endParaRPr lang="en-US" sz="2000" b="1" dirty="0"/>
          </a:p>
        </p:txBody>
      </p:sp>
      <p:pic>
        <p:nvPicPr>
          <p:cNvPr id="7" name="Picture 6" descr="Screen Shot 2016-06-20 at 00.16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94" y="2547879"/>
            <a:ext cx="2781296" cy="3936030"/>
          </a:xfrm>
          <a:prstGeom prst="rect">
            <a:avLst/>
          </a:prstGeom>
        </p:spPr>
      </p:pic>
      <p:pic>
        <p:nvPicPr>
          <p:cNvPr id="8" name="Picture 7" descr="Screen Shot 2016-06-20 at 00.16.5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r="7911"/>
          <a:stretch/>
        </p:blipFill>
        <p:spPr>
          <a:xfrm>
            <a:off x="6512890" y="2482099"/>
            <a:ext cx="2544648" cy="40146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93107" y="2296155"/>
            <a:ext cx="5412406" cy="4310102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23379" y="4335758"/>
            <a:ext cx="869728" cy="590072"/>
          </a:xfrm>
          <a:prstGeom prst="line">
            <a:avLst/>
          </a:prstGeom>
          <a:ln w="38100" cmpd="sng">
            <a:solidFill>
              <a:srgbClr val="FE003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43100" y="2541264"/>
            <a:ext cx="310891" cy="848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3100" y="4545837"/>
            <a:ext cx="310891" cy="848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62539" y="2448204"/>
            <a:ext cx="664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E0032"/>
                </a:solidFill>
              </a:rPr>
              <a:t>primary</a:t>
            </a:r>
            <a:endParaRPr lang="en-US" sz="800" dirty="0">
              <a:solidFill>
                <a:srgbClr val="FE003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6234" y="4532414"/>
            <a:ext cx="664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E0032"/>
                </a:solidFill>
              </a:rPr>
              <a:t>secondary</a:t>
            </a:r>
            <a:endParaRPr lang="en-US" sz="800" dirty="0">
              <a:solidFill>
                <a:srgbClr val="FE0032"/>
              </a:solidFill>
            </a:endParaRPr>
          </a:p>
        </p:txBody>
      </p:sp>
      <p:pic>
        <p:nvPicPr>
          <p:cNvPr id="18" name="Picture 17" descr="Rich2_avTilt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2" t="14347" r="22724" b="72964"/>
          <a:stretch/>
        </p:blipFill>
        <p:spPr>
          <a:xfrm>
            <a:off x="7979225" y="1673819"/>
            <a:ext cx="293065" cy="4396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125758" y="1584023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Tilts in y</a:t>
            </a:r>
          </a:p>
          <a:p>
            <a:r>
              <a:rPr lang="en-US" b="1" dirty="0" smtClean="0"/>
              <a:t>Tilts in z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13049" y="6317709"/>
            <a:ext cx="247681" cy="848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79939" y="6310228"/>
            <a:ext cx="6640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FE0032"/>
                </a:solidFill>
              </a:rPr>
              <a:t>secondary</a:t>
            </a:r>
            <a:endParaRPr lang="en-US" sz="600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0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Resolution</a:t>
            </a:r>
            <a:endParaRPr lang="en-US" baseline="-25000" dirty="0"/>
          </a:p>
        </p:txBody>
      </p:sp>
      <p:pic>
        <p:nvPicPr>
          <p:cNvPr id="19" name="Picture 18" descr="Screen Shot 2016-06-20 at 10.1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5373034" cy="2852296"/>
          </a:xfrm>
          <a:prstGeom prst="rect">
            <a:avLst/>
          </a:prstGeom>
        </p:spPr>
      </p:pic>
      <p:pic>
        <p:nvPicPr>
          <p:cNvPr id="20" name="Picture 19" descr="Rich1_201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5051" r="2226" b="2414"/>
          <a:stretch/>
        </p:blipFill>
        <p:spPr>
          <a:xfrm rot="5400000">
            <a:off x="566905" y="3250591"/>
            <a:ext cx="2808000" cy="3941811"/>
          </a:xfrm>
          <a:prstGeom prst="rect">
            <a:avLst/>
          </a:prstGeom>
        </p:spPr>
      </p:pic>
      <p:pic>
        <p:nvPicPr>
          <p:cNvPr id="21" name="Picture 20" descr="Rich1_2016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853" r="2594" b="2865"/>
          <a:stretch/>
        </p:blipFill>
        <p:spPr>
          <a:xfrm rot="5400000">
            <a:off x="5770473" y="3375517"/>
            <a:ext cx="2808000" cy="39390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1308" y="5723088"/>
            <a:ext cx="165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dirty="0">
                <a:solidFill>
                  <a:srgbClr val="00FFFF"/>
                </a:solidFill>
              </a:rPr>
              <a:t>m</a:t>
            </a:r>
            <a:r>
              <a:rPr lang="en-US" dirty="0" smtClean="0">
                <a:solidFill>
                  <a:srgbClr val="00FFFF"/>
                </a:solidFill>
              </a:rPr>
              <a:t>agnet </a:t>
            </a:r>
            <a:r>
              <a:rPr lang="en-US" dirty="0" smtClean="0">
                <a:solidFill>
                  <a:srgbClr val="00FFFF"/>
                </a:solidFill>
              </a:rPr>
              <a:t>down</a:t>
            </a:r>
            <a:br>
              <a:rPr lang="en-US" dirty="0" smtClean="0">
                <a:solidFill>
                  <a:srgbClr val="00FFFF"/>
                </a:solidFill>
              </a:rPr>
            </a:br>
            <a:r>
              <a:rPr lang="en-US" dirty="0" smtClean="0">
                <a:solidFill>
                  <a:srgbClr val="00FFFF"/>
                </a:solidFill>
              </a:rPr>
              <a:t>before </a:t>
            </a:r>
            <a:r>
              <a:rPr lang="en-US" dirty="0" smtClean="0">
                <a:solidFill>
                  <a:srgbClr val="00FFFF"/>
                </a:solidFill>
              </a:rPr>
              <a:t>new DB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6157" y="1372563"/>
            <a:ext cx="2848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Without HPD image correction:</a:t>
            </a:r>
            <a:br>
              <a:rPr lang="en-US" sz="2000" dirty="0" smtClean="0"/>
            </a:br>
            <a:r>
              <a:rPr lang="en-US" sz="2000" dirty="0" smtClean="0"/>
              <a:t>Degradation of resolution over fill.</a:t>
            </a:r>
          </a:p>
          <a:p>
            <a:r>
              <a:rPr lang="en-US" sz="2000" dirty="0" smtClean="0">
                <a:sym typeface="Wingdings"/>
              </a:rPr>
              <a:t> Longer fills in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00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New HLT Lines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1276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Screen Shot 2015-07-12 at 14.53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34296" b="34385"/>
          <a:stretch/>
        </p:blipFill>
        <p:spPr>
          <a:xfrm>
            <a:off x="4849450" y="1154599"/>
            <a:ext cx="4183743" cy="256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4210" y="1354025"/>
            <a:ext cx="1206955" cy="9446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7-12 at 15.40.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4353"/>
          <a:stretch/>
        </p:blipFill>
        <p:spPr>
          <a:xfrm>
            <a:off x="4985251" y="4062058"/>
            <a:ext cx="3977714" cy="2711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0350" y="3588394"/>
            <a:ext cx="19626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819590" y="1980976"/>
            <a:ext cx="223344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azimuthal angle / rad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470" y="818727"/>
            <a:ext cx="4713009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Trigger on tracks that will populate the hardest-to-populate mirror-pairs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Wingdings" charset="0"/>
              <a:buChar char="è"/>
            </a:pPr>
            <a:r>
              <a:rPr lang="en-US" sz="2000" dirty="0" smtClean="0"/>
              <a:t>usually the very outer mirrors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Other tracks in the events will populate the 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166" y="886935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312250" y="4062057"/>
            <a:ext cx="978027" cy="41985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350" y="6441265"/>
            <a:ext cx="19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00031" y="3757662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9413" y="3305001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RICH2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40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2.65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2.80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(-2.59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-2.49)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 -0.65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0.55)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(0.45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0.65)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 (2.49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2.59)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9413" y="4755499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RICH1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10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1.6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-2.65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-2.3)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(-0.8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0.8)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(2.3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2.65)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897" y="6245280"/>
            <a:ext cx="480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Need to reconstruct ~10 times less events!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009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Misalignment</a:t>
            </a:r>
            <a:endParaRPr lang="en-US" dirty="0"/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8055" y="974056"/>
            <a:ext cx="3160002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9411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8732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95114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8057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101648"/>
            <a:ext cx="2115052" cy="136452"/>
          </a:xfrm>
          <a:prstGeom prst="bentConnector3">
            <a:avLst>
              <a:gd name="adj1" fmla="val 378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449110" y="4036521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848692" y="4099497"/>
            <a:ext cx="4419600" cy="280705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277168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6885" y="6529942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74912" y="3841359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05064" y="383008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92770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3641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175" y="654322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42507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,s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 smtClean="0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z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,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s</a:t>
            </a:r>
            <a:r>
              <a:rPr lang="en-US" sz="2400" dirty="0"/>
              <a:t> </a:t>
            </a:r>
            <a:r>
              <a:rPr lang="en-US" sz="2400" dirty="0" smtClean="0"/>
              <a:t>sin</a:t>
            </a:r>
            <a:r>
              <a:rPr lang="en-US" sz="2400" dirty="0" smtClean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Magnification coefficients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972" y="980421"/>
            <a:ext cx="885800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Magnification coefficients:</a:t>
            </a:r>
            <a:r>
              <a:rPr lang="en-US" dirty="0" smtClean="0"/>
              <a:t> Translate the tilt on the detector plane into actual mirror tilts 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 smtClean="0"/>
              <a:t>Magnification coefficients are calculated new for each iteration: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Introduce 8 rotations: primary and secondary mirrors rotated around ±y and </a:t>
            </a:r>
            <a:r>
              <a:rPr lang="en-US" dirty="0"/>
              <a:t>±</a:t>
            </a:r>
            <a:r>
              <a:rPr lang="en-US" dirty="0" smtClean="0"/>
              <a:t>z axis respectively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Rotate about 0.3 </a:t>
            </a:r>
            <a:r>
              <a:rPr lang="en-US" dirty="0" err="1" smtClean="0"/>
              <a:t>mrad</a:t>
            </a:r>
            <a:r>
              <a:rPr lang="en-US" dirty="0" smtClean="0"/>
              <a:t> ( half the resolution of RICH2)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Reconstruct events for each rotation and evaluate the tilts on the detector plane</a:t>
            </a:r>
          </a:p>
          <a:p>
            <a:pPr>
              <a:lnSpc>
                <a:spcPct val="150000"/>
              </a:lnSpc>
              <a:buClr>
                <a:srgbClr val="B20225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B20225"/>
              </a:buClr>
            </a:pPr>
            <a:r>
              <a:rPr lang="en-US" b="1" dirty="0" smtClean="0"/>
              <a:t>Need to reconstruct all events 9 times!</a:t>
            </a:r>
          </a:p>
        </p:txBody>
      </p:sp>
      <p:pic>
        <p:nvPicPr>
          <p:cNvPr id="12" name="Picture 11" descr="Screen Shot 2015-07-12 at 12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2" y="1354979"/>
            <a:ext cx="2522226" cy="5550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067" y="1971376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56482" y="1815855"/>
            <a:ext cx="1302671" cy="36736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39055" y="1742122"/>
            <a:ext cx="131411" cy="31322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5-07-12 at 13.04.5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4"/>
          <a:stretch/>
        </p:blipFill>
        <p:spPr>
          <a:xfrm>
            <a:off x="3559153" y="1370328"/>
            <a:ext cx="2430988" cy="674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09583" y="2123776"/>
            <a:ext cx="1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Mirror tilts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43860" y="1910063"/>
            <a:ext cx="0" cy="2731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0622" y="1910063"/>
            <a:ext cx="498307" cy="2926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 descr="Screen Shot 2015-07-12 at 14.2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" y="5897152"/>
            <a:ext cx="514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844043"/>
            <a:ext cx="890016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 smtClean="0">
              <a:solidFill>
                <a:srgbClr val="B20225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u="sng" dirty="0" smtClean="0">
                <a:solidFill>
                  <a:srgbClr val="000000"/>
                </a:solidFill>
              </a:rPr>
              <a:t>Magnification coefficients: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translate the misalignment-on-the-detector-plane into actual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mirror </a:t>
            </a:r>
            <a:r>
              <a:rPr lang="en-US" sz="2000" dirty="0"/>
              <a:t>tilts 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Previously calculated for every alignment </a:t>
            </a:r>
            <a:r>
              <a:rPr lang="en-US" sz="2000" dirty="0" smtClean="0"/>
              <a:t>for </a:t>
            </a:r>
            <a:r>
              <a:rPr lang="en-US" sz="2000" dirty="0"/>
              <a:t>each </a:t>
            </a:r>
            <a:r>
              <a:rPr lang="en-US" sz="2000" dirty="0" smtClean="0"/>
              <a:t>iteration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on data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Tested using the same </a:t>
            </a:r>
            <a:r>
              <a:rPr lang="en-US" sz="2000" dirty="0"/>
              <a:t>set for </a:t>
            </a:r>
            <a:r>
              <a:rPr lang="en-US" sz="2000" dirty="0" smtClean="0"/>
              <a:t>all alignments </a:t>
            </a:r>
            <a:r>
              <a:rPr lang="en-US" sz="2000" dirty="0"/>
              <a:t>and all iterations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Wingdings" charset="0"/>
              <a:buChar char="è"/>
            </a:pPr>
            <a:r>
              <a:rPr lang="en-US" sz="2000" dirty="0" smtClean="0">
                <a:sym typeface="Wingdings"/>
              </a:rPr>
              <a:t>No </a:t>
            </a:r>
            <a:r>
              <a:rPr lang="en-US" sz="2000" dirty="0">
                <a:sym typeface="Wingdings"/>
              </a:rPr>
              <a:t>significant difference in </a:t>
            </a:r>
            <a:r>
              <a:rPr lang="en-US" sz="2000" dirty="0" smtClean="0">
                <a:sym typeface="Wingdings"/>
              </a:rPr>
              <a:t>resulting mirror </a:t>
            </a:r>
            <a:r>
              <a:rPr lang="en-US" sz="2000" dirty="0">
                <a:sym typeface="Wingdings"/>
              </a:rPr>
              <a:t>tilts and </a:t>
            </a:r>
            <a:r>
              <a:rPr lang="en-US" sz="2000" dirty="0" smtClean="0">
                <a:sym typeface="Wingdings"/>
              </a:rPr>
              <a:t/>
            </a:r>
            <a:br>
              <a:rPr lang="en-US" sz="2000" dirty="0" smtClean="0">
                <a:sym typeface="Wingdings"/>
              </a:rPr>
            </a:br>
            <a:r>
              <a:rPr lang="en-US" sz="2000" dirty="0" smtClean="0">
                <a:sym typeface="Wingdings"/>
              </a:rPr>
              <a:t> </a:t>
            </a:r>
            <a:r>
              <a:rPr lang="en-US" sz="2000" b="1" dirty="0" smtClean="0">
                <a:sym typeface="Wingdings"/>
              </a:rPr>
              <a:t>procedure </a:t>
            </a:r>
            <a:r>
              <a:rPr lang="en-US" sz="2000" b="1" dirty="0">
                <a:sym typeface="Wingdings"/>
              </a:rPr>
              <a:t>9 times faster!!</a:t>
            </a:r>
            <a:r>
              <a:rPr lang="en-US" sz="2000" b="1" dirty="0" smtClean="0">
                <a:sym typeface="Wingdings"/>
              </a:rPr>
              <a:t>!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  <a:sym typeface="Wingdings"/>
            </a:endParaRPr>
          </a:p>
          <a:p>
            <a:endParaRPr lang="en-US" sz="2000" dirty="0" smtClean="0">
              <a:solidFill>
                <a:srgbClr val="000000"/>
              </a:solidFill>
              <a:sym typeface="Wingdings"/>
            </a:endParaRPr>
          </a:p>
          <a:p>
            <a:pPr>
              <a:buClr>
                <a:srgbClr val="FE0032"/>
              </a:buClr>
            </a:pPr>
            <a:endParaRPr lang="en-US" sz="1200" dirty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30000"/>
              </a:lnSpc>
              <a:buClr>
                <a:srgbClr val="FE0032"/>
              </a:buClr>
            </a:pPr>
            <a:r>
              <a:rPr lang="en-US" sz="2000" u="sng" dirty="0" smtClean="0">
                <a:solidFill>
                  <a:srgbClr val="000000"/>
                </a:solidFill>
              </a:rPr>
              <a:t>Improved </a:t>
            </a:r>
            <a:r>
              <a:rPr lang="en-US" sz="2000" u="sng" dirty="0">
                <a:solidFill>
                  <a:srgbClr val="000000"/>
                </a:solidFill>
              </a:rPr>
              <a:t>method for fitting histograms:</a:t>
            </a:r>
          </a:p>
          <a:p>
            <a:pPr marL="285750" indent="-285750">
              <a:lnSpc>
                <a:spcPct val="13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 same Gaussian width for each slice in phi</a:t>
            </a:r>
          </a:p>
          <a:p>
            <a:pPr marL="285750" indent="-285750">
              <a:lnSpc>
                <a:spcPct val="130000"/>
              </a:lnSpc>
              <a:buClr>
                <a:srgbClr val="FE0032"/>
              </a:buClr>
              <a:buFont typeface="Wingdings" charset="0"/>
              <a:buChar char="è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Same resulting mirror-tilts and </a:t>
            </a:r>
            <a:r>
              <a:rPr lang="en-US" sz="2000" b="1" dirty="0">
                <a:solidFill>
                  <a:srgbClr val="000000"/>
                </a:solidFill>
              </a:rPr>
              <a:t>3 times faster</a:t>
            </a:r>
          </a:p>
          <a:p>
            <a:pPr>
              <a:buClr>
                <a:srgbClr val="FE0032"/>
              </a:buClr>
            </a:pPr>
            <a:endParaRPr lang="en-US" sz="1200" dirty="0" smtClean="0">
              <a:solidFill>
                <a:srgbClr val="000000"/>
              </a:solidFill>
              <a:sym typeface="Wingdings"/>
            </a:endParaRPr>
          </a:p>
          <a:p>
            <a:endParaRPr lang="en-US" sz="1200" dirty="0" smtClean="0">
              <a:solidFill>
                <a:srgbClr val="000000"/>
              </a:solidFill>
              <a:sym typeface="Wingdings"/>
            </a:endParaRP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8" name="Picture 7" descr="Screen Shot 2015-07-09 at 14.56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6823655" y="978660"/>
            <a:ext cx="2063345" cy="23406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3211" y="1454716"/>
            <a:ext cx="3845223" cy="27409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199" y="1794812"/>
            <a:ext cx="1190557" cy="27409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4856781" y="1228064"/>
            <a:ext cx="2584362" cy="226652"/>
          </a:xfrm>
          <a:prstGeom prst="bentConnector3">
            <a:avLst>
              <a:gd name="adj1" fmla="val 49"/>
            </a:avLst>
          </a:prstGeom>
          <a:ln w="28575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</p:cNvCxnSpPr>
          <p:nvPr/>
        </p:nvCxnSpPr>
        <p:spPr>
          <a:xfrm flipV="1">
            <a:off x="1647756" y="1841599"/>
            <a:ext cx="6758418" cy="90259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724057" y="4147933"/>
            <a:ext cx="3461649" cy="21816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6200000">
            <a:off x="5326400" y="4404289"/>
            <a:ext cx="795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Δθ</a:t>
            </a:r>
            <a:r>
              <a:rPr lang="en-US" sz="1100" b="1" dirty="0" smtClean="0"/>
              <a:t>/ </a:t>
            </a:r>
            <a:r>
              <a:rPr lang="en-US" sz="1100" b="1" dirty="0" err="1" smtClean="0"/>
              <a:t>mrads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59166" y="6197525"/>
            <a:ext cx="1423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Φ</a:t>
            </a:r>
            <a:r>
              <a:rPr lang="en-US" sz="1100" b="1" dirty="0" smtClean="0"/>
              <a:t> angle/ rad</a:t>
            </a:r>
            <a:endParaRPr lang="en-US" sz="1100" b="1" dirty="0"/>
          </a:p>
        </p:txBody>
      </p:sp>
      <p:sp>
        <p:nvSpPr>
          <p:cNvPr id="19" name="Rectangle 18"/>
          <p:cNvSpPr/>
          <p:nvPr/>
        </p:nvSpPr>
        <p:spPr>
          <a:xfrm>
            <a:off x="4856781" y="5365264"/>
            <a:ext cx="646938" cy="100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92471" y="6808125"/>
            <a:ext cx="646938" cy="49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 of the procedure</a:t>
            </a:r>
            <a:endParaRPr lang="en-US" dirty="0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proced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939722"/>
            <a:ext cx="7640555" cy="5730417"/>
          </a:xfrm>
          <a:prstGeom prst="rect">
            <a:avLst/>
          </a:prstGeom>
        </p:spPr>
      </p:pic>
      <p:pic>
        <p:nvPicPr>
          <p:cNvPr id="34" name="Picture 33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b="9412"/>
          <a:stretch/>
        </p:blipFill>
        <p:spPr>
          <a:xfrm>
            <a:off x="6779943" y="2109750"/>
            <a:ext cx="2412094" cy="1658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240" y="1184119"/>
            <a:ext cx="1358481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Events from HLT1 line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3735" y="1179681"/>
            <a:ext cx="1243031" cy="661265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26766" y="1270050"/>
            <a:ext cx="220404" cy="467999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 </a:t>
            </a:r>
            <a:r>
              <a:rPr lang="en-US" dirty="0" smtClean="0"/>
              <a:t>vs. </a:t>
            </a:r>
            <a:r>
              <a:rPr lang="en-US" dirty="0" smtClean="0"/>
              <a:t>Run II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924" y="776731"/>
            <a:ext cx="7976402" cy="6315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u="sng" dirty="0" smtClean="0"/>
              <a:t>Run I:</a:t>
            </a:r>
            <a:endParaRPr lang="en-US" sz="2400" dirty="0" smtClean="0"/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Offline, after data taking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/>
              <a:t>with </a:t>
            </a:r>
            <a:r>
              <a:rPr lang="en-US" sz="2400" dirty="0" smtClean="0"/>
              <a:t>Ganga for the Brunel reconstruction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Alignment applied at the end-of-year reprocessing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b="1" u="sng" dirty="0" smtClean="0"/>
              <a:t>Run II:</a:t>
            </a:r>
            <a:endParaRPr lang="en-US" sz="2400" b="1" u="sng" dirty="0"/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b="1" dirty="0" smtClean="0"/>
              <a:t>Online: </a:t>
            </a:r>
            <a:r>
              <a:rPr lang="en-US" sz="2400" dirty="0" smtClean="0"/>
              <a:t>after HLT1 and before HLT2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b="1" dirty="0"/>
              <a:t>HLT farm </a:t>
            </a:r>
            <a:r>
              <a:rPr lang="en-US" sz="2400" dirty="0"/>
              <a:t>(~1700 nodes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Alignment runs automatically</a:t>
            </a:r>
            <a:r>
              <a:rPr lang="en-US" sz="2400" b="1" dirty="0" smtClean="0"/>
              <a:t> for each Fill </a:t>
            </a:r>
            <a:r>
              <a:rPr lang="en-US" sz="2400" dirty="0" smtClean="0"/>
              <a:t>in monitoring mode since end of May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b="1" dirty="0"/>
              <a:t>HLT1 lines </a:t>
            </a:r>
            <a:r>
              <a:rPr lang="en-US" sz="2400" dirty="0"/>
              <a:t>for </a:t>
            </a:r>
            <a:r>
              <a:rPr lang="en-US" sz="2400" dirty="0" smtClean="0"/>
              <a:t>each RICH detector</a:t>
            </a:r>
            <a:br>
              <a:rPr lang="en-US" sz="2400" dirty="0" smtClean="0"/>
            </a:br>
            <a:r>
              <a:rPr lang="en-US" sz="2400" dirty="0" smtClean="0">
                <a:sym typeface="Wingdings"/>
              </a:rPr>
              <a:t> triggers on tracks that populate the outer mirrors</a:t>
            </a:r>
            <a:endParaRPr lang="en-US" sz="2400" dirty="0" smtClean="0"/>
          </a:p>
          <a:p>
            <a:pPr>
              <a:lnSpc>
                <a:spcPct val="130000"/>
              </a:lnSpc>
              <a:buClr>
                <a:srgbClr val="B20225"/>
              </a:buClr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9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What’s new in 2016?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0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mirror-pairs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Screen Shot 2016-05-21 at 12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45" y="1377558"/>
            <a:ext cx="6695542" cy="11044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294" y="871295"/>
            <a:ext cx="898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pair of </a:t>
            </a:r>
            <a:r>
              <a:rPr lang="en-US" sz="2400" b="1" dirty="0" smtClean="0"/>
              <a:t>primary mirror </a:t>
            </a:r>
            <a:r>
              <a:rPr lang="en-US" sz="2400" b="1" i="1" dirty="0" smtClean="0"/>
              <a:t>p</a:t>
            </a:r>
            <a:r>
              <a:rPr lang="en-US" sz="2400" dirty="0" smtClean="0"/>
              <a:t> and </a:t>
            </a:r>
            <a:r>
              <a:rPr lang="en-US" sz="2400" b="1" dirty="0" smtClean="0"/>
              <a:t>secondary mirror </a:t>
            </a:r>
            <a:r>
              <a:rPr lang="en-US" sz="2400" b="1" i="1" dirty="0" smtClean="0"/>
              <a:t>s</a:t>
            </a:r>
            <a:r>
              <a:rPr lang="en-US" sz="2400" dirty="0" smtClean="0"/>
              <a:t> has 2 equations: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8958" y="1948596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10276" y="1950838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2291" y="196092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47667" y="196092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6" y="1949006"/>
            <a:ext cx="521281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109" y="1944977"/>
            <a:ext cx="526503" cy="50820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3929" y="1961335"/>
            <a:ext cx="521697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4108" y="1961335"/>
            <a:ext cx="516895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858" y="2482951"/>
            <a:ext cx="524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Magnification factors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E0032"/>
                </a:solidFill>
              </a:rPr>
              <a:t>individual mirror tilts</a:t>
            </a:r>
            <a:endParaRPr lang="en-US" sz="2000" dirty="0">
              <a:solidFill>
                <a:srgbClr val="FE003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979" y="1449716"/>
            <a:ext cx="666432" cy="50205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38979" y="1974484"/>
            <a:ext cx="666432" cy="50205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28" name="Picture 27" descr="Screen Shot 2015-07-12 at 17.4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45" y="4648018"/>
            <a:ext cx="6127161" cy="1823981"/>
          </a:xfrm>
          <a:prstGeom prst="rect">
            <a:avLst/>
          </a:prstGeom>
          <a:effectLst/>
        </p:spPr>
      </p:pic>
      <p:sp>
        <p:nvSpPr>
          <p:cNvPr id="29" name="Rectangle 28"/>
          <p:cNvSpPr/>
          <p:nvPr/>
        </p:nvSpPr>
        <p:spPr>
          <a:xfrm>
            <a:off x="3490929" y="4889421"/>
            <a:ext cx="1057829" cy="648000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2146" y="4795841"/>
            <a:ext cx="1023418" cy="503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90929" y="5561185"/>
            <a:ext cx="1057829" cy="64800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92935" y="5561185"/>
            <a:ext cx="1057829" cy="648000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2935" y="4889421"/>
            <a:ext cx="1057829" cy="64800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75982" y="4795841"/>
            <a:ext cx="1023418" cy="503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31574" y="5792097"/>
            <a:ext cx="1023418" cy="503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6554" y="5792097"/>
            <a:ext cx="1023418" cy="503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14953" y="4452856"/>
            <a:ext cx="250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primary mirrors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17997" y="4446617"/>
            <a:ext cx="2912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secondary mirrors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0" y="3528657"/>
            <a:ext cx="87740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Challenge:</a:t>
            </a:r>
            <a:r>
              <a:rPr lang="en-US" sz="2400" dirty="0" smtClean="0"/>
              <a:t> not enough information to fully constrain the solution</a:t>
            </a:r>
          </a:p>
          <a:p>
            <a:r>
              <a:rPr lang="en-US" sz="1200" dirty="0" err="1" smtClean="0">
                <a:solidFill>
                  <a:srgbClr val="FFFFFF"/>
                </a:solidFill>
              </a:rPr>
              <a:t>sss</a:t>
            </a:r>
            <a:endParaRPr lang="en-US" sz="1200" dirty="0">
              <a:solidFill>
                <a:srgbClr val="FFFFFF"/>
              </a:solidFill>
            </a:endParaRPr>
          </a:p>
          <a:p>
            <a:r>
              <a:rPr lang="en-US" sz="2000" dirty="0" smtClean="0"/>
              <a:t>RICH1: 8 equations for 10</a:t>
            </a:r>
            <a:br>
              <a:rPr lang="en-US" sz="2000" dirty="0" smtClean="0"/>
            </a:br>
            <a:r>
              <a:rPr lang="en-US" sz="2000" dirty="0" smtClean="0"/>
              <a:t>	     unknowns</a:t>
            </a:r>
            <a:br>
              <a:rPr lang="en-US" sz="2000" dirty="0" smtClean="0"/>
            </a:br>
            <a:r>
              <a:rPr lang="en-US" sz="1200" dirty="0" err="1" smtClean="0">
                <a:solidFill>
                  <a:srgbClr val="FFFFFF"/>
                </a:solidFill>
              </a:rPr>
              <a:t>aaa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/>
              <a:t>R</a:t>
            </a:r>
            <a:r>
              <a:rPr lang="en-US" sz="2000" dirty="0" smtClean="0"/>
              <a:t>otation of primary mirrors</a:t>
            </a:r>
            <a:br>
              <a:rPr lang="en-US" sz="2000" dirty="0" smtClean="0"/>
            </a:br>
            <a:r>
              <a:rPr lang="en-US" sz="2000" dirty="0" smtClean="0"/>
              <a:t>followed by according </a:t>
            </a:r>
            <a:br>
              <a:rPr lang="en-US" sz="2000" dirty="0" smtClean="0"/>
            </a:br>
            <a:r>
              <a:rPr lang="en-US" sz="2000" dirty="0" smtClean="0"/>
              <a:t>rotation</a:t>
            </a:r>
            <a:r>
              <a:rPr lang="en-US" sz="2000" dirty="0"/>
              <a:t> </a:t>
            </a:r>
            <a:r>
              <a:rPr lang="en-US" sz="2000" dirty="0" smtClean="0"/>
              <a:t>of secondary </a:t>
            </a:r>
            <a:br>
              <a:rPr lang="en-US" sz="2000" dirty="0" smtClean="0"/>
            </a:br>
            <a:r>
              <a:rPr lang="en-US" sz="2000" dirty="0" smtClean="0"/>
              <a:t>mirrors</a:t>
            </a:r>
            <a:r>
              <a:rPr lang="en-US" sz="2000" dirty="0"/>
              <a:t> </a:t>
            </a:r>
            <a:r>
              <a:rPr lang="en-US" sz="2000" dirty="0" smtClean="0"/>
              <a:t>yields same results</a:t>
            </a:r>
            <a:br>
              <a:rPr lang="en-US" sz="2000" dirty="0" smtClean="0"/>
            </a:b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>
                <a:sym typeface="Wingdings"/>
              </a:rPr>
              <a:t> </a:t>
            </a:r>
            <a:r>
              <a:rPr lang="en-US" sz="2400" b="1" dirty="0" smtClean="0">
                <a:sym typeface="Wingdings"/>
              </a:rPr>
              <a:t>Need additional constraint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95824" y="141324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07142" y="1415487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59157" y="1425574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44533" y="1425574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9712" y="1413655"/>
            <a:ext cx="521281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43975" y="1409626"/>
            <a:ext cx="526503" cy="50820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00795" y="1425984"/>
            <a:ext cx="521697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0974" y="1425984"/>
            <a:ext cx="516895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9185" y="1466411"/>
            <a:ext cx="284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baseline="-25000" dirty="0" err="1" smtClean="0"/>
              <a:t>C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/>
              <a:t>) =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r>
              <a:rPr lang="en-US" baseline="30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lang="en-US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p,s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+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r>
              <a:rPr lang="en-US" baseline="30000" dirty="0" err="1">
                <a:solidFill>
                  <a:srgbClr val="008000"/>
                </a:solidFill>
                <a:latin typeface="Times New Roman"/>
                <a:cs typeface="Times New Roman"/>
              </a:rPr>
              <a:t>z</a:t>
            </a:r>
            <a:r>
              <a:rPr lang="en-US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,s</a:t>
            </a:r>
            <a:r>
              <a:rPr lang="en-US" dirty="0" smtClean="0"/>
              <a:t> sin(</a:t>
            </a:r>
            <a:r>
              <a:rPr lang="en-US" dirty="0" err="1"/>
              <a:t>Φ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49" name="Picture 48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996715" y="2112122"/>
            <a:ext cx="2039951" cy="12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until 2016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5994" y="1012644"/>
            <a:ext cx="2469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RICH1</a:t>
            </a:r>
            <a:r>
              <a:rPr lang="en-US" sz="2400" dirty="0" smtClean="0"/>
              <a:t>:</a:t>
            </a:r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fix primary mirrors,</a:t>
            </a:r>
            <a:br>
              <a:rPr lang="en-US" sz="2400" dirty="0" smtClean="0"/>
            </a:br>
            <a:r>
              <a:rPr lang="en-US" sz="2400" dirty="0" smtClean="0"/>
              <a:t>align secondary</a:t>
            </a:r>
            <a:br>
              <a:rPr lang="en-US" sz="2400" dirty="0" smtClean="0"/>
            </a:br>
            <a:r>
              <a:rPr lang="en-US" sz="2400" dirty="0" smtClean="0"/>
              <a:t>mirrors</a:t>
            </a:r>
            <a:endParaRPr lang="en-US" sz="2400" dirty="0"/>
          </a:p>
        </p:txBody>
      </p:sp>
      <p:pic>
        <p:nvPicPr>
          <p:cNvPr id="22" name="Picture 21" descr="Screen Shot 2015-07-12 at 17.4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05" y="1011845"/>
            <a:ext cx="7112510" cy="211730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797644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29008" y="1175584"/>
            <a:ext cx="1188000" cy="611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149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57075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46580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6457" y="1175939"/>
            <a:ext cx="1188000" cy="611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9008" y="2314633"/>
            <a:ext cx="1188000" cy="611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46457" y="2314988"/>
            <a:ext cx="1188000" cy="611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1772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97644" y="837675"/>
            <a:ext cx="166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Primary mirrors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319024" y="833477"/>
            <a:ext cx="190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Secondary mirrors</a:t>
            </a:r>
            <a:endParaRPr lang="en-US" dirty="0"/>
          </a:p>
        </p:txBody>
      </p:sp>
      <p:pic>
        <p:nvPicPr>
          <p:cNvPr id="56" name="Picture 55" descr="Screen Shot 2015-07-12 at 12.34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2"/>
          <a:stretch/>
        </p:blipFill>
        <p:spPr>
          <a:xfrm>
            <a:off x="2307488" y="3718526"/>
            <a:ext cx="3305566" cy="290658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943922" y="4785613"/>
            <a:ext cx="399678" cy="413580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4785889" y="481028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 rot="5400000">
            <a:off x="4403044" y="480524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/>
          <p:cNvSpPr/>
          <p:nvPr/>
        </p:nvSpPr>
        <p:spPr>
          <a:xfrm rot="5400000">
            <a:off x="4597424" y="446433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/>
          <p:cNvSpPr/>
          <p:nvPr/>
        </p:nvSpPr>
        <p:spPr>
          <a:xfrm rot="5400000">
            <a:off x="4581904" y="5152027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 rot="5400000">
            <a:off x="4971764" y="515169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 rot="5400000">
            <a:off x="4983889" y="4453836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Screen Shot 2015-07-12 at 18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3" y="3682627"/>
            <a:ext cx="3307625" cy="290247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 rot="5400000">
            <a:off x="8166348" y="4295714"/>
            <a:ext cx="15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Andrew Cook</a:t>
            </a:r>
            <a:endParaRPr lang="en-US" sz="1400" i="1" dirty="0"/>
          </a:p>
        </p:txBody>
      </p:sp>
      <p:sp>
        <p:nvSpPr>
          <p:cNvPr id="66" name="Rectangle 65"/>
          <p:cNvSpPr/>
          <p:nvPr/>
        </p:nvSpPr>
        <p:spPr>
          <a:xfrm>
            <a:off x="8127099" y="4951773"/>
            <a:ext cx="342581" cy="432816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89997" y="6506496"/>
            <a:ext cx="356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primary mirrors,      secondary mirrors</a:t>
            </a:r>
            <a:endParaRPr lang="en-US" sz="1600" dirty="0"/>
          </a:p>
        </p:txBody>
      </p:sp>
      <p:pic>
        <p:nvPicPr>
          <p:cNvPr id="68" name="Picture 67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3604" r="76202" b="88112"/>
          <a:stretch/>
        </p:blipFill>
        <p:spPr>
          <a:xfrm>
            <a:off x="5329943" y="6586062"/>
            <a:ext cx="326986" cy="240454"/>
          </a:xfrm>
          <a:prstGeom prst="rect">
            <a:avLst/>
          </a:prstGeom>
        </p:spPr>
      </p:pic>
      <p:pic>
        <p:nvPicPr>
          <p:cNvPr id="69" name="Picture 68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6" t="15203" r="53815" b="78832"/>
          <a:stretch/>
        </p:blipFill>
        <p:spPr>
          <a:xfrm>
            <a:off x="7166175" y="6642893"/>
            <a:ext cx="211981" cy="173127"/>
          </a:xfrm>
          <a:prstGeom prst="rect">
            <a:avLst/>
          </a:prstGeom>
        </p:spPr>
      </p:pic>
      <p:sp>
        <p:nvSpPr>
          <p:cNvPr id="70" name="Slide Number Placeholder 90"/>
          <p:cNvSpPr txBox="1">
            <a:spLocks/>
          </p:cNvSpPr>
          <p:nvPr/>
        </p:nvSpPr>
        <p:spPr>
          <a:xfrm>
            <a:off x="7010400" y="65177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1" name="Hexagon 70"/>
          <p:cNvSpPr/>
          <p:nvPr/>
        </p:nvSpPr>
        <p:spPr>
          <a:xfrm rot="5400000">
            <a:off x="4594594" y="3768616"/>
            <a:ext cx="428844" cy="359056"/>
          </a:xfrm>
          <a:prstGeom prst="hexagon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3254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943065" y="3961029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362876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995" y="3502302"/>
            <a:ext cx="2623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RICH2</a:t>
            </a:r>
            <a:r>
              <a:rPr lang="en-US" sz="2400" dirty="0" smtClean="0"/>
              <a:t>:</a:t>
            </a:r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Left half:</a:t>
            </a:r>
            <a:br>
              <a:rPr lang="en-US" sz="2400" dirty="0" smtClean="0"/>
            </a:br>
            <a:r>
              <a:rPr lang="en-US" sz="2400" dirty="0" smtClean="0"/>
              <a:t>system </a:t>
            </a:r>
            <a:r>
              <a:rPr lang="en-US" sz="2400" dirty="0"/>
              <a:t>of equations linking all mirrors starting from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primary </a:t>
            </a:r>
            <a:r>
              <a:rPr lang="en-US" sz="2400" dirty="0"/>
              <a:t>mirror </a:t>
            </a:r>
            <a:r>
              <a:rPr lang="en-US" sz="2400" dirty="0" smtClean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40807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5449" y="959594"/>
            <a:ext cx="8774041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L2 regularization </a:t>
            </a:r>
            <a:r>
              <a:rPr lang="en-US" sz="2400" u="sng" dirty="0" smtClean="0"/>
              <a:t>(</a:t>
            </a:r>
            <a:r>
              <a:rPr lang="en-US" sz="2400" u="sng" dirty="0"/>
              <a:t>r</a:t>
            </a:r>
            <a:r>
              <a:rPr lang="en-US" sz="2400" u="sng" dirty="0" smtClean="0"/>
              <a:t>idge regression):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rewrite problem as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FE0032"/>
              </a:buClr>
            </a:pPr>
            <a:endParaRPr lang="en-US" sz="2000" dirty="0"/>
          </a:p>
          <a:p>
            <a:pPr>
              <a:buClr>
                <a:srgbClr val="FE0032"/>
              </a:buClr>
            </a:pPr>
            <a:endParaRPr lang="en-US" sz="1400" dirty="0" smtClean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Minimize: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/>
              <a:t> </a:t>
            </a:r>
            <a:r>
              <a:rPr lang="en-US" sz="2000" dirty="0" smtClean="0"/>
              <a:t>  least square method</a:t>
            </a:r>
            <a:r>
              <a:rPr lang="en-US" sz="2000" dirty="0"/>
              <a:t> </a:t>
            </a:r>
            <a:r>
              <a:rPr lang="en-US" sz="2000" dirty="0" smtClean="0"/>
              <a:t>      L2 regularization term</a:t>
            </a:r>
            <a:endParaRPr lang="en-US" sz="2400" dirty="0" smtClean="0"/>
          </a:p>
          <a:p>
            <a:endParaRPr lang="en-US" sz="1600" dirty="0" smtClean="0"/>
          </a:p>
          <a:p>
            <a:pPr>
              <a:lnSpc>
                <a:spcPct val="130000"/>
              </a:lnSpc>
            </a:pPr>
            <a:r>
              <a:rPr lang="en-US" sz="2400" u="sng" dirty="0" smtClean="0"/>
              <a:t>Advantages: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400" dirty="0"/>
              <a:t>more stable than the previous </a:t>
            </a:r>
            <a:r>
              <a:rPr lang="en-US" sz="2400" dirty="0" smtClean="0"/>
              <a:t>method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Stable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small statistical fluctuations (unlike L1 regularization)</a:t>
            </a:r>
          </a:p>
          <a:p>
            <a:pPr>
              <a:lnSpc>
                <a:spcPct val="130000"/>
              </a:lnSpc>
              <a:buClr>
                <a:srgbClr val="FE0032"/>
              </a:buClr>
            </a:pPr>
            <a:r>
              <a:rPr lang="en-US" sz="2400" b="1" dirty="0" smtClean="0">
                <a:sym typeface="Wingdings"/>
              </a:rPr>
              <a:t> Fewer iterations needed to converge</a:t>
            </a:r>
            <a:endParaRPr lang="en-US" sz="2400" b="1" dirty="0"/>
          </a:p>
        </p:txBody>
      </p:sp>
      <p:pic>
        <p:nvPicPr>
          <p:cNvPr id="3" name="Picture 2" descr="Screen Shot 2016-05-20 at 09.45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72568" b="53027"/>
          <a:stretch/>
        </p:blipFill>
        <p:spPr>
          <a:xfrm>
            <a:off x="1721230" y="2796793"/>
            <a:ext cx="3380682" cy="762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from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Screen Shot 2016-05-22 at 21.46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9091"/>
          <a:stretch/>
        </p:blipFill>
        <p:spPr>
          <a:xfrm>
            <a:off x="2722420" y="1464690"/>
            <a:ext cx="1574290" cy="79114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122550" y="1550822"/>
            <a:ext cx="366024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1430" y="1551232"/>
            <a:ext cx="389633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0248" y="1541556"/>
            <a:ext cx="439924" cy="54580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075" y="1994144"/>
            <a:ext cx="326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Matrix of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magnification factors </a:t>
            </a:r>
            <a:r>
              <a:rPr lang="en-US" dirty="0" smtClean="0"/>
              <a:t>		</a:t>
            </a:r>
            <a:endParaRPr lang="en-US" dirty="0">
              <a:solidFill>
                <a:srgbClr val="FE003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5111" y="1454194"/>
            <a:ext cx="22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Vector of results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of fit to histograms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392" y="2119478"/>
            <a:ext cx="2932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Vector of individual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mirror </a:t>
            </a:r>
            <a:r>
              <a:rPr lang="en-US" dirty="0">
                <a:solidFill>
                  <a:srgbClr val="FE0032"/>
                </a:solidFill>
              </a:rPr>
              <a:t>tilts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2379253" y="2639341"/>
            <a:ext cx="377830" cy="1840815"/>
          </a:xfrm>
          <a:prstGeom prst="leftBrace">
            <a:avLst>
              <a:gd name="adj1" fmla="val 27778"/>
              <a:gd name="adj2" fmla="val 50000"/>
            </a:avLst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rot="16200000">
            <a:off x="4268409" y="2942820"/>
            <a:ext cx="377830" cy="1160828"/>
          </a:xfrm>
          <a:prstGeom prst="lef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Recent results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7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12149</TotalTime>
  <Words>664</Words>
  <Application>Microsoft Macintosh PowerPoint</Application>
  <PresentationFormat>On-screen Show 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Misalignment</vt:lpstr>
      <vt:lpstr>Overview of the procedure</vt:lpstr>
      <vt:lpstr>Run I vs. Run II</vt:lpstr>
      <vt:lpstr>PowerPoint Presentation</vt:lpstr>
      <vt:lpstr>Disentangling mirror-pairs</vt:lpstr>
      <vt:lpstr>Disentangling – until 2016</vt:lpstr>
      <vt:lpstr>Disentangling – from 2016</vt:lpstr>
      <vt:lpstr>PowerPoint Presentation</vt:lpstr>
      <vt:lpstr>First alignment 2016</vt:lpstr>
      <vt:lpstr>Stability of tilts – RICH1 </vt:lpstr>
      <vt:lpstr>Stability of tilts – RICH1</vt:lpstr>
      <vt:lpstr>Stability of tilts – RICH2</vt:lpstr>
      <vt:lpstr>Stability of Resolution </vt:lpstr>
      <vt:lpstr>More very new features</vt:lpstr>
      <vt:lpstr>Current ‘monitoring’</vt:lpstr>
      <vt:lpstr>PowerPoint Presentation</vt:lpstr>
      <vt:lpstr>Resolution</vt:lpstr>
      <vt:lpstr>New HLT Lines</vt:lpstr>
      <vt:lpstr>Magnification coefficients</vt:lpstr>
      <vt:lpstr>Further improvements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759</cp:revision>
  <dcterms:created xsi:type="dcterms:W3CDTF">2013-12-05T15:25:25Z</dcterms:created>
  <dcterms:modified xsi:type="dcterms:W3CDTF">2016-06-20T13:32:20Z</dcterms:modified>
</cp:coreProperties>
</file>