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6" r:id="rId4"/>
    <p:sldId id="267" r:id="rId5"/>
    <p:sldId id="264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21" d="100"/>
          <a:sy n="121" d="100"/>
        </p:scale>
        <p:origin x="-2096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14/08/2015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14/08/2015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584B-9F29-F541-A610-6D8420756BFC}" type="datetime1">
              <a:rPr lang="en-GB" smtClean="0"/>
              <a:t>14/08/2015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C6E2-2FB1-6045-AB4B-927E1D7192C6}" type="datetime1">
              <a:rPr lang="en-GB" smtClean="0"/>
              <a:t>14/08/2015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70DC-E2B5-634D-AAAA-86F4A05D5A39}" type="datetime1">
              <a:rPr lang="en-GB" smtClean="0"/>
              <a:t>14/08/2015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D5A2-F20B-E149-80DE-6DB0622C39EE}" type="datetime1">
              <a:rPr lang="en-GB" smtClean="0"/>
              <a:t>14/08/2015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627B-2D2D-864F-8D18-614BB7C0A504}" type="datetime1">
              <a:rPr lang="en-GB" smtClean="0"/>
              <a:t>14/08/2015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713C-DFA5-3A4D-80FA-200E1D0C3BB5}" type="datetime1">
              <a:rPr lang="en-GB" smtClean="0"/>
              <a:t>14/08/2015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6C90-174D-3C4E-B4FB-EE2FD6B66E06}" type="datetime1">
              <a:rPr lang="en-GB" smtClean="0"/>
              <a:t>14/08/2015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74BE-354D-5F4B-A2A0-A57FC52B366B}" type="datetime1">
              <a:rPr lang="en-GB" smtClean="0"/>
              <a:t>14/08/2015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CD29-C0BC-9848-A496-23D9DD26AB19}" type="datetime1">
              <a:rPr lang="en-GB" smtClean="0"/>
              <a:t>14/08/2015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EE62-E828-964D-B1FF-8913B7CA31AE}" type="datetime1">
              <a:rPr lang="en-GB" smtClean="0"/>
              <a:t>14/08/2015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963A-6465-354D-BE22-0F33CFE47D17}" type="datetime1">
              <a:rPr lang="en-GB" smtClean="0"/>
              <a:t>14/08/2015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C238-E1FD-A24F-AD90-87F0D40200E8}" type="datetime1">
              <a:rPr lang="en-GB" smtClean="0"/>
              <a:t>14/08/2015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8815" y="3917111"/>
            <a:ext cx="7324793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4</a:t>
            </a:r>
            <a:r>
              <a:rPr lang="en-US" sz="2000" dirty="0" smtClean="0">
                <a:solidFill>
                  <a:schemeClr val="tx1"/>
                </a:solidFill>
              </a:rPr>
              <a:t>/</a:t>
            </a:r>
            <a:r>
              <a:rPr lang="en-US" sz="2000" dirty="0" smtClean="0">
                <a:solidFill>
                  <a:schemeClr val="tx1"/>
                </a:solidFill>
              </a:rPr>
              <a:t>08/</a:t>
            </a:r>
            <a:r>
              <a:rPr lang="en-US" sz="2000" dirty="0" smtClean="0">
                <a:solidFill>
                  <a:schemeClr val="tx1"/>
                </a:solidFill>
              </a:rPr>
              <a:t>2015		Claire Prouve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Alignment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Update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372" y="1007644"/>
            <a:ext cx="8711070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err="1" smtClean="0"/>
              <a:t>Paras</a:t>
            </a:r>
            <a:r>
              <a:rPr lang="en-US" u="sng" dirty="0" smtClean="0"/>
              <a:t> build into </a:t>
            </a:r>
            <a:r>
              <a:rPr lang="en-US" u="sng" dirty="0" err="1" smtClean="0"/>
              <a:t>RichMirrCombinFit</a:t>
            </a:r>
            <a:r>
              <a:rPr lang="en-US" u="sng" dirty="0" smtClean="0"/>
              <a:t> (the package that does the </a:t>
            </a:r>
            <a:r>
              <a:rPr lang="en-US" u="sng" dirty="0" err="1" smtClean="0"/>
              <a:t>dTheta</a:t>
            </a:r>
            <a:r>
              <a:rPr lang="en-US" u="sng" dirty="0" smtClean="0"/>
              <a:t> </a:t>
            </a:r>
            <a:r>
              <a:rPr lang="en-US" u="sng" dirty="0" err="1" smtClean="0"/>
              <a:t>vs</a:t>
            </a:r>
            <a:r>
              <a:rPr lang="en-US" u="sng" dirty="0" smtClean="0"/>
              <a:t> Phi fits):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Increased number of calls for the fitter (x20)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If the MIGRAD fit fails try MINIMIZE</a:t>
            </a:r>
            <a:br>
              <a:rPr lang="en-US" dirty="0" smtClean="0"/>
            </a:br>
            <a:r>
              <a:rPr lang="en-US" b="1" dirty="0" smtClean="0"/>
              <a:t>=&gt; 54 MIGRAD fits fail, 46 of which succeed in MINIMIZE!!!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901" y="2866023"/>
            <a:ext cx="2873946" cy="37361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# of e</a:t>
            </a:r>
            <a:r>
              <a:rPr lang="en-US" dirty="0" smtClean="0"/>
              <a:t>vents </a:t>
            </a:r>
            <a:r>
              <a:rPr lang="en-US" dirty="0" smtClean="0"/>
              <a:t>for alignment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886" y="818716"/>
            <a:ext cx="8585127" cy="187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Running </a:t>
            </a:r>
            <a:r>
              <a:rPr lang="en-US" b="1" dirty="0" smtClean="0"/>
              <a:t>full alignment </a:t>
            </a:r>
            <a:r>
              <a:rPr lang="en-US" dirty="0" smtClean="0"/>
              <a:t>on data-samples of different size </a:t>
            </a:r>
            <a:r>
              <a:rPr lang="en-US" b="1" dirty="0" smtClean="0"/>
              <a:t>takes too long</a:t>
            </a:r>
            <a:r>
              <a:rPr lang="en-US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b="1" u="sng" dirty="0" smtClean="0"/>
              <a:t>Toy-</a:t>
            </a:r>
            <a:r>
              <a:rPr lang="en-US" b="1" u="sng" dirty="0" err="1" smtClean="0"/>
              <a:t>ish</a:t>
            </a:r>
            <a:r>
              <a:rPr lang="en-US" b="1" u="sng" dirty="0" smtClean="0"/>
              <a:t> study: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Histograms made using2.7M events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Generate new histograms “with fewer events” from 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Fit new histograms and compare results</a:t>
            </a:r>
          </a:p>
        </p:txBody>
      </p:sp>
      <p:cxnSp>
        <p:nvCxnSpPr>
          <p:cNvPr id="7" name="Elbow Connector 6"/>
          <p:cNvCxnSpPr/>
          <p:nvPr/>
        </p:nvCxnSpPr>
        <p:spPr>
          <a:xfrm rot="10800000">
            <a:off x="4009198" y="1805362"/>
            <a:ext cx="1479832" cy="367369"/>
          </a:xfrm>
          <a:prstGeom prst="bentConnector3">
            <a:avLst>
              <a:gd name="adj1" fmla="val -8156"/>
            </a:avLst>
          </a:prstGeom>
          <a:ln>
            <a:solidFill>
              <a:srgbClr val="FE00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6423101" y="1282354"/>
            <a:ext cx="2620827" cy="1651730"/>
          </a:xfrm>
          <a:prstGeom prst="rect">
            <a:avLst/>
          </a:prstGeom>
        </p:spPr>
      </p:pic>
      <p:pic>
        <p:nvPicPr>
          <p:cNvPr id="14" name="Picture 13" descr="Screen Shot 2015-08-14 at 11.01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" y="3379312"/>
            <a:ext cx="3578886" cy="3531168"/>
          </a:xfrm>
          <a:prstGeom prst="rect">
            <a:avLst/>
          </a:prstGeom>
        </p:spPr>
      </p:pic>
      <p:pic>
        <p:nvPicPr>
          <p:cNvPr id="15" name="Picture 14" descr="Screen Shot 2015-08-14 at 11.01.3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"/>
          <a:stretch/>
        </p:blipFill>
        <p:spPr>
          <a:xfrm>
            <a:off x="4065810" y="4051558"/>
            <a:ext cx="4907637" cy="26427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52475" y="3049674"/>
            <a:ext cx="425058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Mirror combinations chosen for study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Left side of RICH2 detector: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65810" y="3710922"/>
            <a:ext cx="4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side of RICH2 mirror combinations: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70393" y="4069758"/>
            <a:ext cx="566745" cy="181231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59773" y="5198311"/>
            <a:ext cx="566745" cy="181231"/>
          </a:xfrm>
          <a:prstGeom prst="rect">
            <a:avLst/>
          </a:prstGeom>
          <a:noFill/>
          <a:ln w="28575" cmpd="sng">
            <a:solidFill>
              <a:srgbClr val="FF4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8779" y="4741928"/>
            <a:ext cx="566745" cy="18123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56356" y="4514077"/>
            <a:ext cx="566745" cy="181231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4229" y="4009439"/>
            <a:ext cx="287963" cy="31502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36367" y="3799787"/>
            <a:ext cx="287963" cy="31502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41242" y="4172603"/>
            <a:ext cx="287963" cy="31502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5087" y="4463845"/>
            <a:ext cx="287963" cy="31502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01842" y="4469301"/>
            <a:ext cx="287963" cy="315025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48102" y="4915589"/>
            <a:ext cx="287963" cy="315025"/>
          </a:xfrm>
          <a:prstGeom prst="rect">
            <a:avLst/>
          </a:prstGeom>
          <a:noFill/>
          <a:ln w="28575" cmpd="sng">
            <a:solidFill>
              <a:srgbClr val="FF4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86907" y="4545419"/>
            <a:ext cx="287963" cy="315025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60297" y="4918235"/>
            <a:ext cx="287963" cy="315025"/>
          </a:xfrm>
          <a:prstGeom prst="rect">
            <a:avLst/>
          </a:prstGeom>
          <a:noFill/>
          <a:ln w="28575" cmpd="sng">
            <a:solidFill>
              <a:srgbClr val="FF4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8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# of e</a:t>
            </a:r>
            <a:r>
              <a:rPr lang="en-US" dirty="0" smtClean="0"/>
              <a:t>vents </a:t>
            </a:r>
            <a:r>
              <a:rPr lang="en-US" dirty="0" smtClean="0"/>
              <a:t>for alignment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3" name="Picture 12" descr="byHisti_fullEve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4043" y="2739728"/>
            <a:ext cx="3367074" cy="4958782"/>
          </a:xfrm>
          <a:prstGeom prst="rect">
            <a:avLst/>
          </a:prstGeom>
        </p:spPr>
      </p:pic>
      <p:pic>
        <p:nvPicPr>
          <p:cNvPr id="3" name="Picture 2" descr="byHisti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3684" y="582776"/>
            <a:ext cx="3373755" cy="496862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121690" y="2529581"/>
            <a:ext cx="188914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16665" y="2251635"/>
            <a:ext cx="18891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7429" y="1553443"/>
            <a:ext cx="91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2719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1264" y="1532451"/>
            <a:ext cx="91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2214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6439" y="3227804"/>
            <a:ext cx="91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1713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6769" y="3191275"/>
            <a:ext cx="91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1208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3964" y="871195"/>
            <a:ext cx="886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histograms ‘with 300k events’ generated + fitted (per mirror-pair)</a:t>
            </a:r>
          </a:p>
          <a:p>
            <a:r>
              <a:rPr lang="en-US" b="1" dirty="0" smtClean="0"/>
              <a:t>Plot</a:t>
            </a:r>
            <a:r>
              <a:rPr lang="en-US" dirty="0" smtClean="0"/>
              <a:t>: fit-value – fit-value from entire dataset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5559" y="2046924"/>
            <a:ext cx="175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Θ</a:t>
            </a:r>
            <a:r>
              <a:rPr lang="en-US" baseline="30000" dirty="0" err="1"/>
              <a:t>y</a:t>
            </a:r>
            <a:r>
              <a:rPr lang="en-US" baseline="30000" dirty="0"/>
              <a:t> </a:t>
            </a:r>
            <a:r>
              <a:rPr lang="en-US" dirty="0"/>
              <a:t>distribution</a:t>
            </a:r>
          </a:p>
          <a:p>
            <a:r>
              <a:rPr lang="en-US" dirty="0" err="1" smtClean="0"/>
              <a:t>Θ</a:t>
            </a:r>
            <a:r>
              <a:rPr lang="en-US" baseline="30000" dirty="0" err="1" smtClean="0"/>
              <a:t>z</a:t>
            </a:r>
            <a:r>
              <a:rPr lang="en-US" baseline="30000" dirty="0" smtClean="0"/>
              <a:t>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54865" y="3679146"/>
            <a:ext cx="91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2719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8700" y="3658154"/>
            <a:ext cx="91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2214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33875" y="5353507"/>
            <a:ext cx="91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1713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124205" y="5316978"/>
            <a:ext cx="91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1208</a:t>
            </a:r>
            <a:endParaRPr lang="en-US" sz="1400" dirty="0"/>
          </a:p>
        </p:txBody>
      </p:sp>
      <p:pic>
        <p:nvPicPr>
          <p:cNvPr id="21" name="Picture 20" descr="Screen Shot 2015-08-14 at 12.13.3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21" b="67119"/>
          <a:stretch/>
        </p:blipFill>
        <p:spPr>
          <a:xfrm>
            <a:off x="4929501" y="1621537"/>
            <a:ext cx="1227940" cy="421770"/>
          </a:xfrm>
          <a:prstGeom prst="rect">
            <a:avLst/>
          </a:prstGeom>
        </p:spPr>
      </p:pic>
      <p:pic>
        <p:nvPicPr>
          <p:cNvPr id="22" name="Picture 21" descr="Screen Shot 2015-08-14 at 12.13.3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8" t="57712" r="29423" b="4660"/>
          <a:stretch/>
        </p:blipFill>
        <p:spPr>
          <a:xfrm>
            <a:off x="6167941" y="1680778"/>
            <a:ext cx="2214066" cy="48265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686353" y="30026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Reference: 100 histograms with 2.7M events generated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7429" y="5051896"/>
            <a:ext cx="3505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 for small and big tilts</a:t>
            </a:r>
          </a:p>
          <a:p>
            <a:pPr marL="342900" indent="-342900">
              <a:buAutoNum type="arabicPeriod"/>
            </a:pPr>
            <a:r>
              <a:rPr lang="en-US" dirty="0" smtClean="0"/>
              <a:t>Do for different ‘number of events’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9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Magnification coefficients</a:t>
            </a:r>
            <a:endParaRPr lang="en-US" dirty="0"/>
          </a:p>
        </p:txBody>
      </p:sp>
      <p:pic>
        <p:nvPicPr>
          <p:cNvPr id="2" name="Picture 1" descr="Screen Shot 2015-08-14 at 11.58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5" y="1589236"/>
            <a:ext cx="1860589" cy="601683"/>
          </a:xfrm>
          <a:prstGeom prst="rect">
            <a:avLst/>
          </a:prstGeom>
        </p:spPr>
      </p:pic>
      <p:pic>
        <p:nvPicPr>
          <p:cNvPr id="5" name="Picture 4" descr="Screen Shot 2015-08-14 at 11.59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5" y="2309024"/>
            <a:ext cx="1672952" cy="506955"/>
          </a:xfrm>
          <a:prstGeom prst="rect">
            <a:avLst/>
          </a:prstGeom>
        </p:spPr>
      </p:pic>
      <p:pic>
        <p:nvPicPr>
          <p:cNvPr id="10" name="Picture 9" descr="dThetavphiRec03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6423101" y="1282354"/>
            <a:ext cx="2620827" cy="16517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896" y="1091612"/>
            <a:ext cx="584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Translate </a:t>
            </a:r>
            <a:r>
              <a:rPr lang="en-US" b="1" dirty="0" smtClean="0">
                <a:solidFill>
                  <a:srgbClr val="0000FF"/>
                </a:solidFill>
              </a:rPr>
              <a:t>fit-values </a:t>
            </a:r>
            <a:r>
              <a:rPr lang="en-US" dirty="0" smtClean="0"/>
              <a:t>into actual </a:t>
            </a:r>
            <a:r>
              <a:rPr lang="en-US" b="1" dirty="0" smtClean="0">
                <a:solidFill>
                  <a:srgbClr val="FF0000"/>
                </a:solidFill>
              </a:rPr>
              <a:t>mirror-tilts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8897" y="1754703"/>
            <a:ext cx="287963" cy="31502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81061" y="1746168"/>
            <a:ext cx="287963" cy="31502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7390" y="2429443"/>
            <a:ext cx="287963" cy="31502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24909" y="2428323"/>
            <a:ext cx="287963" cy="31502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34890" y="1739094"/>
            <a:ext cx="287963" cy="31502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9865" y="2426790"/>
            <a:ext cx="287963" cy="31502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2000" y="3169873"/>
            <a:ext cx="851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save A LOT of time if we didn’t calculate these every iteration!</a:t>
            </a:r>
          </a:p>
          <a:p>
            <a:r>
              <a:rPr lang="en-US" dirty="0" smtClean="0"/>
              <a:t>Anatoly thinks they SHOULD be calculated,</a:t>
            </a:r>
          </a:p>
          <a:p>
            <a:r>
              <a:rPr lang="en-US" dirty="0" smtClean="0"/>
              <a:t>Matt has (secretly) not calculated them for previous alignments.</a:t>
            </a:r>
          </a:p>
          <a:p>
            <a:endParaRPr lang="en-US" dirty="0"/>
          </a:p>
          <a:p>
            <a:r>
              <a:rPr lang="en-US" u="sng" dirty="0" smtClean="0"/>
              <a:t>How to quantify if necessary:</a:t>
            </a:r>
          </a:p>
          <a:p>
            <a:pPr marL="342900" indent="-342900">
              <a:buAutoNum type="arabicPeriod"/>
            </a:pPr>
            <a:r>
              <a:rPr lang="en-US" dirty="0" smtClean="0"/>
              <a:t>Redo alignment w/o calculating them (very small sample to verify effects)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each iteration (of existing alignment) that we have calculate tilts using magnification coefficients obtained in first iteration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existing alignments look at range of Mag</a:t>
            </a:r>
            <a:r>
              <a:rPr lang="en-US" baseline="30000" dirty="0" smtClean="0"/>
              <a:t>α</a:t>
            </a:r>
            <a:r>
              <a:rPr lang="en-US" dirty="0" smtClean="0"/>
              <a:t>/Mag</a:t>
            </a:r>
            <a:r>
              <a:rPr lang="en-US" baseline="30000" dirty="0" smtClean="0"/>
              <a:t>β</a:t>
            </a:r>
            <a:r>
              <a:rPr lang="en-US" dirty="0" smtClean="0"/>
              <a:t> =&gt; can the variation actually affect mirror tilts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6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20" y="1091612"/>
            <a:ext cx="5982301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U</a:t>
            </a:r>
            <a:r>
              <a:rPr lang="en-US" dirty="0" smtClean="0"/>
              <a:t>nified </a:t>
            </a:r>
            <a:r>
              <a:rPr lang="en-US" dirty="0" smtClean="0"/>
              <a:t>Gaussian width in the </a:t>
            </a:r>
            <a:r>
              <a:rPr lang="en-US" dirty="0" err="1" smtClean="0"/>
              <a:t>dTheta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phi </a:t>
            </a:r>
            <a:r>
              <a:rPr lang="en-US" dirty="0" smtClean="0"/>
              <a:t>fits?</a:t>
            </a:r>
            <a:br>
              <a:rPr lang="en-US" dirty="0" smtClean="0"/>
            </a:br>
            <a:r>
              <a:rPr lang="en-US" dirty="0" smtClean="0"/>
              <a:t>Same principle as above (compare results of fit with and without unified width)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Cherenkov </a:t>
            </a:r>
            <a:r>
              <a:rPr lang="en-US" dirty="0" smtClean="0"/>
              <a:t>angle resolution (ambiguous + </a:t>
            </a:r>
            <a:br>
              <a:rPr lang="en-US" dirty="0" smtClean="0"/>
            </a:br>
            <a:r>
              <a:rPr lang="en-US" dirty="0" smtClean="0"/>
              <a:t>unambiguous photons) in each iteration and give it to </a:t>
            </a:r>
            <a:br>
              <a:rPr lang="en-US" dirty="0" smtClean="0"/>
            </a:br>
            <a:r>
              <a:rPr lang="en-US" dirty="0" smtClean="0"/>
              <a:t>the Iterator.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Check for abnormal tilts/ magnification coefficients.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Antoni</a:t>
            </a:r>
            <a:r>
              <a:rPr lang="en-US" dirty="0" err="1" smtClean="0"/>
              <a:t>s’s</a:t>
            </a:r>
            <a:r>
              <a:rPr lang="en-US" dirty="0" smtClean="0"/>
              <a:t> idea: Calculate the magnification coefficients only for the first iteration…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Alarms and Monitoring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B20225"/>
                </a:solidFill>
              </a:rPr>
              <a:t>Anything else?</a:t>
            </a:r>
            <a:endParaRPr lang="en-US" b="1" dirty="0">
              <a:solidFill>
                <a:srgbClr val="B20225"/>
              </a:solidFill>
            </a:endParaRPr>
          </a:p>
        </p:txBody>
      </p:sp>
      <p:pic>
        <p:nvPicPr>
          <p:cNvPr id="36" name="Picture 35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6015815" y="1123111"/>
            <a:ext cx="3128185" cy="1971484"/>
          </a:xfrm>
          <a:prstGeom prst="rect">
            <a:avLst/>
          </a:prstGeom>
        </p:spPr>
      </p:pic>
      <p:pic>
        <p:nvPicPr>
          <p:cNvPr id="37" name="Picture 36" descr="CKres_en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20628" y="2895978"/>
            <a:ext cx="2118559" cy="3128185"/>
          </a:xfrm>
          <a:prstGeom prst="rect">
            <a:avLst/>
          </a:prstGeom>
        </p:spPr>
      </p:pic>
      <p:sp>
        <p:nvSpPr>
          <p:cNvPr id="7" name="Right Bracket 6"/>
          <p:cNvSpPr/>
          <p:nvPr/>
        </p:nvSpPr>
        <p:spPr>
          <a:xfrm rot="16200000" flipH="1">
            <a:off x="6733694" y="2928136"/>
            <a:ext cx="94459" cy="144982"/>
          </a:xfrm>
          <a:prstGeom prst="rightBracket">
            <a:avLst/>
          </a:prstGeom>
          <a:ln w="38100" cmpd="sng">
            <a:solidFill>
              <a:srgbClr val="FE00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81897" y="3047857"/>
            <a:ext cx="0" cy="49988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9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10737</TotalTime>
  <Words>289</Words>
  <Application>Microsoft Macintosh PowerPoint</Application>
  <PresentationFormat>On-screen Show (4:3)</PresentationFormat>
  <Paragraphs>54</Paragraphs>
  <Slides>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Update </vt:lpstr>
      <vt:lpstr># of events for alignment </vt:lpstr>
      <vt:lpstr># of events for alignment </vt:lpstr>
      <vt:lpstr>Magnification coefficients</vt:lpstr>
      <vt:lpstr>To do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489</cp:revision>
  <dcterms:created xsi:type="dcterms:W3CDTF">2013-12-05T15:25:25Z</dcterms:created>
  <dcterms:modified xsi:type="dcterms:W3CDTF">2015-08-14T13:40:22Z</dcterms:modified>
</cp:coreProperties>
</file>