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0275213" cy="42803763"/>
  <p:notesSz cx="6858000" cy="9144000"/>
  <p:defaultTextStyle>
    <a:defPPr>
      <a:defRPr lang="en-US"/>
    </a:defPPr>
    <a:lvl1pPr marL="0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33"/>
    <a:srgbClr val="E40465"/>
    <a:srgbClr val="FFFFFF"/>
    <a:srgbClr val="008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7976" autoAdjust="0"/>
  </p:normalViewPr>
  <p:slideViewPr>
    <p:cSldViewPr snapToGrid="0" snapToObjects="1">
      <p:cViewPr>
        <p:scale>
          <a:sx n="41" d="100"/>
          <a:sy n="41" d="100"/>
        </p:scale>
        <p:origin x="-1656" y="-80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B9-DBFE-064F-865A-F13FD8C012B3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F389-862F-0C43-892E-C9C659A75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DF389-862F-0C43-892E-C9C659A75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4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10700944"/>
            <a:ext cx="22548726" cy="2279498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10700944"/>
            <a:ext cx="67157362" cy="2279498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941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88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82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7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70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7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55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35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2" y="62332983"/>
            <a:ext cx="44850417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8" y="62332983"/>
            <a:ext cx="44855671" cy="17631781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941" indent="0">
              <a:buNone/>
              <a:defRPr sz="9100" b="1"/>
            </a:lvl2pPr>
            <a:lvl3pPr marL="4175882" indent="0">
              <a:buNone/>
              <a:defRPr sz="8200" b="1"/>
            </a:lvl3pPr>
            <a:lvl4pPr marL="6263823" indent="0">
              <a:buNone/>
              <a:defRPr sz="7300" b="1"/>
            </a:lvl4pPr>
            <a:lvl5pPr marL="8351764" indent="0">
              <a:buNone/>
              <a:defRPr sz="7300" b="1"/>
            </a:lvl5pPr>
            <a:lvl6pPr marL="10439705" indent="0">
              <a:buNone/>
              <a:defRPr sz="7300" b="1"/>
            </a:lvl6pPr>
            <a:lvl7pPr marL="12527646" indent="0">
              <a:buNone/>
              <a:defRPr sz="7300" b="1"/>
            </a:lvl7pPr>
            <a:lvl8pPr marL="14615587" indent="0">
              <a:buNone/>
              <a:defRPr sz="7300" b="1"/>
            </a:lvl8pPr>
            <a:lvl9pPr marL="16703528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4600"/>
            </a:lvl1pPr>
            <a:lvl2pPr marL="2087941" indent="0">
              <a:buNone/>
              <a:defRPr sz="12800"/>
            </a:lvl2pPr>
            <a:lvl3pPr marL="4175882" indent="0">
              <a:buNone/>
              <a:defRPr sz="11000"/>
            </a:lvl3pPr>
            <a:lvl4pPr marL="6263823" indent="0">
              <a:buNone/>
              <a:defRPr sz="9100"/>
            </a:lvl4pPr>
            <a:lvl5pPr marL="8351764" indent="0">
              <a:buNone/>
              <a:defRPr sz="9100"/>
            </a:lvl5pPr>
            <a:lvl6pPr marL="10439705" indent="0">
              <a:buNone/>
              <a:defRPr sz="9100"/>
            </a:lvl6pPr>
            <a:lvl7pPr marL="12527646" indent="0">
              <a:buNone/>
              <a:defRPr sz="9100"/>
            </a:lvl7pPr>
            <a:lvl8pPr marL="14615587" indent="0">
              <a:buNone/>
              <a:defRPr sz="9100"/>
            </a:lvl8pPr>
            <a:lvl9pPr marL="16703528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6400"/>
            </a:lvl1pPr>
            <a:lvl2pPr marL="2087941" indent="0">
              <a:buNone/>
              <a:defRPr sz="5500"/>
            </a:lvl2pPr>
            <a:lvl3pPr marL="4175882" indent="0">
              <a:buNone/>
              <a:defRPr sz="4600"/>
            </a:lvl3pPr>
            <a:lvl4pPr marL="6263823" indent="0">
              <a:buNone/>
              <a:defRPr sz="4100"/>
            </a:lvl4pPr>
            <a:lvl5pPr marL="8351764" indent="0">
              <a:buNone/>
              <a:defRPr sz="4100"/>
            </a:lvl5pPr>
            <a:lvl6pPr marL="10439705" indent="0">
              <a:buNone/>
              <a:defRPr sz="4100"/>
            </a:lvl6pPr>
            <a:lvl7pPr marL="12527646" indent="0">
              <a:buNone/>
              <a:defRPr sz="4100"/>
            </a:lvl7pPr>
            <a:lvl8pPr marL="14615587" indent="0">
              <a:buNone/>
              <a:defRPr sz="4100"/>
            </a:lvl8pPr>
            <a:lvl9pPr marL="16703528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FDDF-E2AF-1942-89D6-8115768FB0AE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0A79-2D71-2842-BFB7-26BB815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94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56" indent="-1565956" algn="l" defTabSz="2087941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904" indent="-1304963" algn="l" defTabSz="2087941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52" indent="-1043970" algn="l" defTabSz="2087941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793" indent="-1043970" algn="l" defTabSz="2087941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734" indent="-1043970" algn="l" defTabSz="2087941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3675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1616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9557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7498" indent="-1043970" algn="l" defTabSz="2087941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941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882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823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764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705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46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5587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3528" algn="l" defTabSz="208794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204"/>
          <p:cNvSpPr/>
          <p:nvPr/>
        </p:nvSpPr>
        <p:spPr>
          <a:xfrm>
            <a:off x="13174848" y="5299259"/>
            <a:ext cx="16394187" cy="164530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331" name="Picture 330"/>
          <p:cNvPicPr>
            <a:picLocks noChangeAspect="1"/>
          </p:cNvPicPr>
          <p:nvPr/>
        </p:nvPicPr>
        <p:blipFill rotWithShape="1">
          <a:blip r:embed="rId3"/>
          <a:srcRect t="23507" r="9226"/>
          <a:stretch/>
        </p:blipFill>
        <p:spPr>
          <a:xfrm>
            <a:off x="15125419" y="36067700"/>
            <a:ext cx="6289278" cy="3729640"/>
          </a:xfrm>
          <a:prstGeom prst="rect">
            <a:avLst/>
          </a:prstGeom>
        </p:spPr>
      </p:pic>
      <p:pic>
        <p:nvPicPr>
          <p:cNvPr id="199" name="Picture 198" descr="Screen Shot 2013-11-11 at 14.54.4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365" y="16428009"/>
            <a:ext cx="10137196" cy="193386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35579" y="5437556"/>
            <a:ext cx="17698414" cy="136980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Measurement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CKM angle</a:t>
            </a:r>
            <a:r>
              <a:rPr lang="en-US" sz="4000" b="1" dirty="0" smtClean="0">
                <a:latin typeface="Apple Chancery"/>
                <a:ea typeface="Lucida Grande"/>
                <a:cs typeface="Apple Chancery"/>
              </a:rPr>
              <a:t> </a:t>
            </a:r>
            <a:r>
              <a:rPr lang="en-US" sz="4000" b="1" dirty="0" err="1" smtClean="0">
                <a:latin typeface="Apple Chancery"/>
                <a:ea typeface="Lucida Grande"/>
                <a:cs typeface="Apple Chancery"/>
              </a:rPr>
              <a:t>γ</a:t>
            </a:r>
            <a:r>
              <a:rPr lang="en-GB" sz="4000" b="1" i="0" u="none" strike="noStrike" kern="1200" dirty="0" smtClean="0">
                <a:ln>
                  <a:noFill/>
                </a:ln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through </a:t>
            </a:r>
          </a:p>
          <a:p>
            <a:pPr lvl="0" hangingPunct="0">
              <a:buNone/>
            </a:pPr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nterference in </a:t>
            </a:r>
            <a:r>
              <a:rPr lang="en-GB" sz="4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</a:t>
            </a:r>
            <a:r>
              <a:rPr lang="en-GB" sz="4000" b="1" i="1" u="none" strike="noStrike" kern="1200" baseline="300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4000" b="1" i="1" dirty="0" smtClean="0">
                <a:solidFill>
                  <a:srgbClr val="000000"/>
                </a:solidFill>
                <a:latin typeface="Arial"/>
                <a:ea typeface="Wingdings"/>
                <a:cs typeface="Arial"/>
                <a:sym typeface="Wingdings"/>
              </a:rPr>
              <a:t>  </a:t>
            </a:r>
            <a:r>
              <a:rPr lang="en-GB" sz="4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D(   </a:t>
            </a:r>
            <a:r>
              <a:rPr lang="en-GB" sz="4000" b="1" i="1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f</a:t>
            </a:r>
            <a:r>
              <a:rPr lang="en-GB" sz="4000" b="1" i="1" u="none" strike="noStrike" kern="1200" baseline="-25000" dirty="0" err="1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</a:t>
            </a:r>
            <a:r>
              <a:rPr lang="en-GB" sz="4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)K</a:t>
            </a:r>
            <a:r>
              <a:rPr lang="en-GB" sz="4000" b="1" i="1" baseline="30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40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	</a:t>
            </a:r>
            <a:endParaRPr lang="en-GB" sz="40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7192573" y="21121514"/>
            <a:ext cx="12498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(*) Assuming </a:t>
            </a:r>
            <a:r>
              <a:rPr lang="en-GB" sz="2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no CP-V in the D decays </a:t>
            </a:r>
            <a:r>
              <a:rPr lang="en-GB" sz="2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</a:t>
            </a:r>
            <a:r>
              <a:rPr lang="en-GB" sz="2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neglecting 2</a:t>
            </a:r>
            <a:r>
              <a:rPr lang="en-GB" sz="2400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nd</a:t>
            </a:r>
            <a:r>
              <a:rPr lang="en-GB" sz="24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order effects from charm mixing </a:t>
            </a:r>
            <a:endParaRPr lang="en-US" sz="2400" dirty="0"/>
          </a:p>
        </p:txBody>
      </p:sp>
      <p:sp>
        <p:nvSpPr>
          <p:cNvPr id="192" name="Rectangle 191"/>
          <p:cNvSpPr/>
          <p:nvPr/>
        </p:nvSpPr>
        <p:spPr>
          <a:xfrm>
            <a:off x="13644177" y="16832942"/>
            <a:ext cx="57927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Binned decay width: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824722" y="23567357"/>
            <a:ext cx="153227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Model independent determination of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US" sz="4000" b="1" dirty="0" smtClean="0">
                <a:latin typeface="Apple Chancery"/>
                <a:cs typeface="Apple Chancery"/>
              </a:rPr>
              <a:t>c</a:t>
            </a:r>
            <a:r>
              <a:rPr lang="en-US" sz="4000" b="1" baseline="-25000" dirty="0" smtClean="0">
                <a:latin typeface="Apple Chancery"/>
                <a:cs typeface="Apple Chancery"/>
              </a:rPr>
              <a:t>i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</a:t>
            </a:r>
            <a:r>
              <a:rPr lang="en-US" sz="4000" b="1" dirty="0" err="1" smtClean="0">
                <a:latin typeface="Apple Chancery"/>
                <a:cs typeface="Apple Chancery"/>
              </a:rPr>
              <a:t>s</a:t>
            </a:r>
            <a:r>
              <a:rPr lang="en-US" sz="4000" b="1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with CLEO-c using correlated D meson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pairsfrom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US" sz="4000" b="1" dirty="0" err="1"/>
              <a:t>Ψ</a:t>
            </a:r>
            <a:r>
              <a:rPr lang="en-US" sz="4000" b="1" dirty="0"/>
              <a:t>(3770</a:t>
            </a:r>
            <a:r>
              <a:rPr lang="en-US" sz="4000" b="1" dirty="0" smtClean="0"/>
              <a:t>)     DD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 flipH="1">
            <a:off x="993878" y="27192651"/>
            <a:ext cx="3448752" cy="11185"/>
          </a:xfrm>
          <a:prstGeom prst="straightConnector1">
            <a:avLst/>
          </a:prstGeom>
          <a:ln w="762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483301" y="26459366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sp>
        <p:nvSpPr>
          <p:cNvPr id="223" name="TextBox 222"/>
          <p:cNvSpPr txBox="1"/>
          <p:nvPr/>
        </p:nvSpPr>
        <p:spPr>
          <a:xfrm>
            <a:off x="5494714" y="27089662"/>
            <a:ext cx="3293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π</a:t>
            </a:r>
            <a:r>
              <a:rPr lang="en-US" sz="4000" baseline="30000" dirty="0" smtClean="0">
                <a:solidFill>
                  <a:srgbClr val="FF0033"/>
                </a:solidFill>
              </a:rPr>
              <a:t>+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1</a:t>
            </a:r>
            <a:r>
              <a:rPr lang="en-US" sz="4000" dirty="0">
                <a:solidFill>
                  <a:srgbClr val="FF0033"/>
                </a:solidFill>
              </a:rPr>
              <a:t>) π</a:t>
            </a:r>
            <a:r>
              <a:rPr lang="en-US" sz="4000" baseline="30000" dirty="0">
                <a:solidFill>
                  <a:srgbClr val="FF0033"/>
                </a:solidFill>
              </a:rPr>
              <a:t>+</a:t>
            </a:r>
            <a:r>
              <a:rPr lang="en-US" sz="4000" dirty="0">
                <a:solidFill>
                  <a:srgbClr val="FF0033"/>
                </a:solidFill>
              </a:rPr>
              <a:t>(</a:t>
            </a:r>
            <a:r>
              <a:rPr lang="en-US" sz="4000" dirty="0" smtClean="0">
                <a:solidFill>
                  <a:srgbClr val="FF0033"/>
                </a:solidFill>
              </a:rPr>
              <a:t>p</a:t>
            </a:r>
            <a:r>
              <a:rPr lang="en-US" sz="4000" baseline="-25000" dirty="0" smtClean="0">
                <a:solidFill>
                  <a:srgbClr val="FF0033"/>
                </a:solidFill>
              </a:rPr>
              <a:t>2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</a:p>
          <a:p>
            <a:r>
              <a:rPr lang="en-US" sz="4000" dirty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 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3</a:t>
            </a:r>
            <a:r>
              <a:rPr lang="en-US" sz="4000" dirty="0" smtClean="0">
                <a:solidFill>
                  <a:srgbClr val="FF0033"/>
                </a:solidFill>
              </a:rPr>
              <a:t>)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4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224" name="TextBox 223"/>
          <p:cNvSpPr txBox="1"/>
          <p:nvPr/>
        </p:nvSpPr>
        <p:spPr>
          <a:xfrm>
            <a:off x="965716" y="27306847"/>
            <a:ext cx="2546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0090"/>
                </a:solidFill>
                <a:latin typeface="Liberation sans"/>
                <a:cs typeface="Liberation sans"/>
              </a:rPr>
              <a:t>Flavour</a:t>
            </a:r>
            <a:r>
              <a:rPr lang="en-US" sz="3200" dirty="0" smtClean="0">
                <a:solidFill>
                  <a:srgbClr val="000090"/>
                </a:solidFill>
                <a:latin typeface="Liberation sans"/>
                <a:cs typeface="Liberation sans"/>
              </a:rPr>
              <a:t>/ CP</a:t>
            </a:r>
          </a:p>
          <a:p>
            <a:r>
              <a:rPr lang="en-US" sz="3200" dirty="0" err="1">
                <a:solidFill>
                  <a:srgbClr val="000090"/>
                </a:solidFill>
                <a:latin typeface="Liberation sans"/>
                <a:cs typeface="Liberation sans"/>
              </a:rPr>
              <a:t>e</a:t>
            </a:r>
            <a:r>
              <a:rPr lang="en-US" sz="3200" dirty="0" err="1" smtClean="0">
                <a:solidFill>
                  <a:srgbClr val="000090"/>
                </a:solidFill>
                <a:latin typeface="Liberation sans"/>
                <a:cs typeface="Liberation sans"/>
              </a:rPr>
              <a:t>igenstate</a:t>
            </a:r>
            <a:endParaRPr lang="en-US" sz="3200" dirty="0">
              <a:solidFill>
                <a:srgbClr val="000090"/>
              </a:solidFill>
              <a:latin typeface="Liberation sans"/>
              <a:cs typeface="Liberation sans"/>
            </a:endParaRPr>
          </a:p>
        </p:txBody>
      </p:sp>
      <p:pic>
        <p:nvPicPr>
          <p:cNvPr id="227" name="Picture 226" descr="Screen Shot 2013-11-11 at 23.10.4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840" y="7365314"/>
            <a:ext cx="15392400" cy="1397000"/>
          </a:xfrm>
          <a:prstGeom prst="rect">
            <a:avLst/>
          </a:prstGeom>
        </p:spPr>
      </p:pic>
      <p:pic>
        <p:nvPicPr>
          <p:cNvPr id="228" name="Picture 227" descr="Screen Shot 2013-11-11 at 23.22.30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7769" r="3721" b="17032"/>
          <a:stretch/>
        </p:blipFill>
        <p:spPr>
          <a:xfrm>
            <a:off x="13465431" y="18361875"/>
            <a:ext cx="7632881" cy="1307171"/>
          </a:xfrm>
          <a:prstGeom prst="rect">
            <a:avLst/>
          </a:prstGeom>
        </p:spPr>
      </p:pic>
      <p:pic>
        <p:nvPicPr>
          <p:cNvPr id="229" name="Picture 228" descr="Screen Shot 2013-11-11 at 23.22.36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5289" r="3636" b="7679"/>
          <a:stretch/>
        </p:blipFill>
        <p:spPr>
          <a:xfrm>
            <a:off x="21603196" y="18391034"/>
            <a:ext cx="7466739" cy="1278012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 flipV="1">
            <a:off x="5169611" y="6454221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Freeform 149"/>
          <p:cNvSpPr/>
          <p:nvPr/>
        </p:nvSpPr>
        <p:spPr>
          <a:xfrm>
            <a:off x="711726" y="5332875"/>
            <a:ext cx="12016412" cy="1724555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235" name="Picture 234" descr="feynman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3"/>
          <a:stretch/>
        </p:blipFill>
        <p:spPr>
          <a:xfrm>
            <a:off x="4265658" y="11708464"/>
            <a:ext cx="8275322" cy="6350266"/>
          </a:xfrm>
          <a:prstGeom prst="rect">
            <a:avLst/>
          </a:prstGeom>
        </p:spPr>
      </p:pic>
      <p:sp>
        <p:nvSpPr>
          <p:cNvPr id="236" name="Rectangle 235"/>
          <p:cNvSpPr/>
          <p:nvPr/>
        </p:nvSpPr>
        <p:spPr>
          <a:xfrm>
            <a:off x="7826101" y="8027171"/>
            <a:ext cx="496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final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state </a:t>
            </a:r>
            <a:endParaRPr lang="en-GB" sz="4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  <a:p>
            <a:pPr lvl="0" algn="ctr" hangingPunct="0">
              <a:buNone/>
            </a:pP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ccessible to </a:t>
            </a:r>
          </a:p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both D</a:t>
            </a:r>
            <a:r>
              <a:rPr lang="en-GB" sz="4000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and D</a:t>
            </a:r>
            <a:r>
              <a:rPr lang="en-GB" sz="4000" baseline="30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4114588" y="11708463"/>
            <a:ext cx="8173661" cy="3226183"/>
          </a:xfrm>
          <a:prstGeom prst="rect">
            <a:avLst/>
          </a:prstGeom>
          <a:noFill/>
          <a:ln w="762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114588" y="15094436"/>
            <a:ext cx="8173660" cy="3265623"/>
          </a:xfrm>
          <a:prstGeom prst="rect">
            <a:avLst/>
          </a:prstGeom>
          <a:noFill/>
          <a:ln w="762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Connector 240"/>
          <p:cNvCxnSpPr/>
          <p:nvPr/>
        </p:nvCxnSpPr>
        <p:spPr>
          <a:xfrm>
            <a:off x="11416095" y="9379476"/>
            <a:ext cx="380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93878" y="21447007"/>
            <a:ext cx="11547101" cy="692497"/>
          </a:xfrm>
          <a:prstGeom prst="rect">
            <a:avLst/>
          </a:prstGeom>
          <a:ln w="57150" cmpd="sng">
            <a:solidFill>
              <a:srgbClr val="FF00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US" sz="3900" b="1" dirty="0" err="1" smtClean="0">
                <a:latin typeface="Apple Chancery"/>
                <a:ea typeface="Lucida Grande"/>
                <a:cs typeface="Apple Chancery"/>
              </a:rPr>
              <a:t>γ</a:t>
            </a:r>
            <a:r>
              <a:rPr lang="en-US" sz="3900" b="1" dirty="0" smtClean="0">
                <a:latin typeface="Apple Chancery"/>
                <a:ea typeface="Lucida Grande"/>
                <a:cs typeface="Apple Chancery"/>
              </a:rPr>
              <a:t> </a:t>
            </a:r>
            <a:r>
              <a:rPr lang="en-GB" sz="39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becomes an observable </a:t>
            </a:r>
            <a:r>
              <a:rPr lang="en-GB" sz="39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in the interference term</a:t>
            </a:r>
            <a:endParaRPr lang="en-GB" sz="3900" baseline="30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62271" y="18669575"/>
            <a:ext cx="68067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4000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Partial decay width</a:t>
            </a:r>
            <a:endParaRPr lang="en-GB" sz="4000" u="sng" baseline="30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3274886" y="5387931"/>
            <a:ext cx="15978754" cy="17612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Reconstruction of the D mesons in self- conjugate</a:t>
            </a:r>
          </a:p>
          <a:p>
            <a:pPr lvl="0" hangingPunct="0">
              <a:buNone/>
            </a:pP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final state </a:t>
            </a:r>
            <a:r>
              <a:rPr lang="en-GB" sz="4000" b="1" i="1" dirty="0" err="1" smtClean="0">
                <a:latin typeface="Liberation Sans" pitchFamily="34"/>
                <a:ea typeface="WenQuanYi Micro Hei" pitchFamily="2"/>
                <a:cs typeface="Lohit Hindi" pitchFamily="2"/>
              </a:rPr>
              <a:t>f</a:t>
            </a:r>
            <a:r>
              <a:rPr lang="en-GB" sz="4000" b="1" i="1" baseline="-25000" dirty="0" err="1" smtClean="0">
                <a:latin typeface="Liberation Sans" pitchFamily="34"/>
                <a:ea typeface="WenQuanYi Micro Hei" pitchFamily="2"/>
                <a:cs typeface="Lohit Hindi" pitchFamily="2"/>
              </a:rPr>
              <a:t>D</a:t>
            </a: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 =</a:t>
            </a:r>
            <a:r>
              <a:rPr lang="en-US" sz="4000" b="1" dirty="0" smtClean="0"/>
              <a:t> </a:t>
            </a:r>
            <a:r>
              <a:rPr lang="en-US" sz="4000" b="1" dirty="0">
                <a:solidFill>
                  <a:srgbClr val="000000"/>
                </a:solidFill>
              </a:rPr>
              <a:t>π</a:t>
            </a:r>
            <a:r>
              <a:rPr lang="en-US" sz="4000" b="1" baseline="30000" dirty="0">
                <a:solidFill>
                  <a:srgbClr val="000000"/>
                </a:solidFill>
              </a:rPr>
              <a:t>+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1</a:t>
            </a:r>
            <a:r>
              <a:rPr lang="en-US" sz="4000" b="1" dirty="0">
                <a:solidFill>
                  <a:srgbClr val="000000"/>
                </a:solidFill>
              </a:rPr>
              <a:t>) π</a:t>
            </a:r>
            <a:r>
              <a:rPr lang="en-US" sz="4000" b="1" baseline="30000" dirty="0">
                <a:solidFill>
                  <a:srgbClr val="000000"/>
                </a:solidFill>
              </a:rPr>
              <a:t>+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2</a:t>
            </a:r>
            <a:r>
              <a:rPr lang="en-US" sz="4000" b="1" dirty="0">
                <a:solidFill>
                  <a:srgbClr val="000000"/>
                </a:solidFill>
              </a:rPr>
              <a:t>) π</a:t>
            </a:r>
            <a:r>
              <a:rPr lang="en-US" sz="4000" b="1" baseline="30000" dirty="0">
                <a:solidFill>
                  <a:srgbClr val="000000"/>
                </a:solidFill>
              </a:rPr>
              <a:t>-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3</a:t>
            </a:r>
            <a:r>
              <a:rPr lang="en-US" sz="4000" b="1" dirty="0">
                <a:solidFill>
                  <a:srgbClr val="000000"/>
                </a:solidFill>
              </a:rPr>
              <a:t>) π</a:t>
            </a:r>
            <a:r>
              <a:rPr lang="en-US" sz="4000" b="1" baseline="30000" dirty="0">
                <a:solidFill>
                  <a:srgbClr val="000000"/>
                </a:solidFill>
              </a:rPr>
              <a:t>-</a:t>
            </a:r>
            <a:r>
              <a:rPr lang="en-US" sz="4000" b="1" dirty="0">
                <a:solidFill>
                  <a:srgbClr val="000000"/>
                </a:solidFill>
              </a:rPr>
              <a:t>(p</a:t>
            </a:r>
            <a:r>
              <a:rPr lang="en-US" sz="4000" b="1" baseline="-25000" dirty="0">
                <a:solidFill>
                  <a:srgbClr val="000000"/>
                </a:solidFill>
              </a:rPr>
              <a:t>4</a:t>
            </a:r>
            <a:r>
              <a:rPr lang="en-US" sz="4000" b="1" dirty="0">
                <a:solidFill>
                  <a:srgbClr val="000000"/>
                </a:solidFill>
              </a:rPr>
              <a:t>) </a:t>
            </a:r>
            <a:endParaRPr lang="en-GB" sz="4000" b="1" i="0" u="none" strike="noStrike" kern="1200" dirty="0" smtClean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  <a:p>
            <a:pPr lvl="0" hangingPunct="0">
              <a:buNone/>
            </a:pPr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	</a:t>
            </a:r>
            <a:endParaRPr lang="en-GB" sz="40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9034366" y="6809822"/>
            <a:ext cx="331594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CP-conjugation*</a:t>
            </a:r>
            <a:endParaRPr lang="en-GB" sz="3200" baseline="30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44" name="Straight Arrow Connector 243"/>
          <p:cNvCxnSpPr/>
          <p:nvPr/>
        </p:nvCxnSpPr>
        <p:spPr>
          <a:xfrm>
            <a:off x="19727971" y="7263719"/>
            <a:ext cx="0" cy="431785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22880949" y="8302258"/>
            <a:ext cx="61889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32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</a:t>
            </a: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trong phase difference between </a:t>
            </a:r>
          </a:p>
          <a:p>
            <a:pPr lvl="0" hangingPunct="0">
              <a:buNone/>
            </a:pP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</a:t>
            </a:r>
            <a:r>
              <a:rPr lang="en-GB" sz="3200" baseline="-2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</a:t>
            </a:r>
            <a:r>
              <a:rPr lang="en-GB" sz="3200" baseline="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A</a:t>
            </a:r>
            <a:r>
              <a:rPr lang="en-GB" sz="3200" baseline="-2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</a:t>
            </a:r>
            <a:r>
              <a:rPr lang="en-GB" sz="3200" baseline="5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  <a:endParaRPr lang="en-GB" sz="3200" baseline="-25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20697614" y="8660668"/>
            <a:ext cx="2155273" cy="0"/>
          </a:xfrm>
          <a:prstGeom prst="straightConnector1">
            <a:avLst/>
          </a:prstGeom>
          <a:ln w="571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13465432" y="18486373"/>
            <a:ext cx="7632881" cy="118267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21480678" y="18486373"/>
            <a:ext cx="7632881" cy="118267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creen Shot 2013-11-12 at 08.20.16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9" b="5724"/>
          <a:stretch/>
        </p:blipFill>
        <p:spPr>
          <a:xfrm>
            <a:off x="17702575" y="25608298"/>
            <a:ext cx="4989136" cy="4992755"/>
          </a:xfrm>
          <a:prstGeom prst="rect">
            <a:avLst/>
          </a:prstGeom>
        </p:spPr>
      </p:pic>
      <p:sp>
        <p:nvSpPr>
          <p:cNvPr id="204" name="Rectangle 203"/>
          <p:cNvSpPr/>
          <p:nvPr/>
        </p:nvSpPr>
        <p:spPr>
          <a:xfrm>
            <a:off x="17770500" y="24045183"/>
            <a:ext cx="11643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highest sensitivity to </a:t>
            </a:r>
            <a:r>
              <a:rPr lang="en-US" sz="4000" b="1" dirty="0" err="1" smtClean="0">
                <a:latin typeface="Apple Chancery"/>
                <a:ea typeface="Lucida Grande"/>
                <a:cs typeface="Apple Chancery"/>
              </a:rPr>
              <a:t>γ</a:t>
            </a:r>
            <a:r>
              <a:rPr lang="en-US" sz="4000" b="1" dirty="0" smtClean="0">
                <a:latin typeface="Apple Chancery"/>
                <a:ea typeface="Lucida Grande"/>
                <a:cs typeface="Apple Chancery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can be obtained by using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bins with minimal variation of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.</a:t>
            </a:r>
          </a:p>
          <a:p>
            <a:endParaRPr lang="en-GB" sz="4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17493826" y="23311849"/>
            <a:ext cx="6351865" cy="94307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GB" sz="4000" b="1" dirty="0" smtClean="0">
                <a:latin typeface="Liberation Sans" pitchFamily="34"/>
                <a:ea typeface="WenQuanYi Micro Hei" pitchFamily="2"/>
                <a:cs typeface="Lohit Hindi" pitchFamily="2"/>
              </a:rPr>
              <a:t>Model inspired binning</a:t>
            </a:r>
            <a:endParaRPr lang="en-GB" sz="40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pic>
        <p:nvPicPr>
          <p:cNvPr id="61" name="Picture 60" descr="deca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2" y="6832566"/>
            <a:ext cx="8436302" cy="4742372"/>
          </a:xfrm>
          <a:prstGeom prst="rect">
            <a:avLst/>
          </a:prstGeom>
        </p:spPr>
      </p:pic>
      <p:sp>
        <p:nvSpPr>
          <p:cNvPr id="210" name="Freeform 209"/>
          <p:cNvSpPr/>
          <p:nvPr/>
        </p:nvSpPr>
        <p:spPr>
          <a:xfrm>
            <a:off x="17397526" y="23235653"/>
            <a:ext cx="12217012" cy="1023981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44000">
            <a:solidFill>
              <a:srgbClr val="FF0033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7684729" y="30862256"/>
            <a:ext cx="5899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colours</a:t>
            </a:r>
            <a:r>
              <a:rPr lang="en-US" sz="2400" dirty="0" smtClean="0"/>
              <a:t> correspond to bins of </a:t>
            </a:r>
            <a:r>
              <a:rPr lang="en-GB" sz="24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endParaRPr lang="en-US" sz="2400" dirty="0" smtClean="0"/>
          </a:p>
        </p:txBody>
      </p:sp>
      <p:cxnSp>
        <p:nvCxnSpPr>
          <p:cNvPr id="256" name="Straight Arrow Connector 255"/>
          <p:cNvCxnSpPr/>
          <p:nvPr/>
        </p:nvCxnSpPr>
        <p:spPr>
          <a:xfrm flipV="1">
            <a:off x="6167858" y="6462639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-3708206" y="15722017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8" name="Freeform 257"/>
          <p:cNvSpPr/>
          <p:nvPr/>
        </p:nvSpPr>
        <p:spPr>
          <a:xfrm>
            <a:off x="711726" y="23462651"/>
            <a:ext cx="16033728" cy="1026729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73" name="Picture 72" descr="Screen Shot 2013-11-12 at 12.17.38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756" y="25457671"/>
            <a:ext cx="6668464" cy="909336"/>
          </a:xfrm>
          <a:prstGeom prst="rect">
            <a:avLst/>
          </a:prstGeom>
          <a:ln w="38100" cmpd="sng">
            <a:solidFill>
              <a:srgbClr val="FF0033"/>
            </a:solidFill>
          </a:ln>
        </p:spPr>
      </p:pic>
      <p:pic>
        <p:nvPicPr>
          <p:cNvPr id="83" name="Picture 82" descr="Screen Shot 2013-11-12 at 16.21.25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8610" b="13365"/>
          <a:stretch/>
        </p:blipFill>
        <p:spPr>
          <a:xfrm>
            <a:off x="862271" y="19471028"/>
            <a:ext cx="11535843" cy="1619511"/>
          </a:xfrm>
          <a:prstGeom prst="rect">
            <a:avLst/>
          </a:prstGeom>
        </p:spPr>
      </p:pic>
      <p:cxnSp>
        <p:nvCxnSpPr>
          <p:cNvPr id="198" name="Straight Arrow Connector 197"/>
          <p:cNvCxnSpPr/>
          <p:nvPr/>
        </p:nvCxnSpPr>
        <p:spPr>
          <a:xfrm flipV="1">
            <a:off x="11176456" y="20940966"/>
            <a:ext cx="0" cy="537016"/>
          </a:xfrm>
          <a:prstGeom prst="straightConnector1">
            <a:avLst/>
          </a:prstGeom>
          <a:ln w="57150" cmpd="sng">
            <a:solidFill>
              <a:srgbClr val="FF0033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533831" y="12443882"/>
            <a:ext cx="259006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i="1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</a:t>
            </a:r>
            <a:r>
              <a:rPr lang="en-GB" sz="4000" i="1" u="sng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</a:t>
            </a:r>
            <a:r>
              <a:rPr lang="en-GB" sz="4000" i="1" u="sng" dirty="0" smtClean="0">
                <a:solidFill>
                  <a:srgbClr val="000000"/>
                </a:solidFill>
                <a:latin typeface="Arial"/>
                <a:ea typeface="Wingdings"/>
                <a:cs typeface="Arial"/>
                <a:sym typeface="Wingdings"/>
              </a:rPr>
              <a:t>  </a:t>
            </a:r>
            <a:r>
              <a:rPr lang="en-GB" sz="4000" i="1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D</a:t>
            </a:r>
            <a:r>
              <a:rPr lang="en-GB" sz="4000" i="1" u="sng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  <a:r>
              <a:rPr lang="en-GB" sz="4000" i="1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4000" i="1" u="sng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</a:t>
            </a:r>
            <a:r>
              <a:rPr lang="en-GB" sz="4000" i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</a:p>
          <a:p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</a:t>
            </a:r>
            <a:endParaRPr lang="en-US" sz="4000" dirty="0"/>
          </a:p>
        </p:txBody>
      </p:sp>
      <p:cxnSp>
        <p:nvCxnSpPr>
          <p:cNvPr id="259" name="Straight Arrow Connector 258"/>
          <p:cNvCxnSpPr/>
          <p:nvPr/>
        </p:nvCxnSpPr>
        <p:spPr>
          <a:xfrm flipV="1">
            <a:off x="2086035" y="12829390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1533831" y="15686614"/>
            <a:ext cx="25807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i="1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B</a:t>
            </a:r>
            <a:r>
              <a:rPr lang="en-GB" sz="4000" i="1" u="sng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</a:t>
            </a:r>
            <a:r>
              <a:rPr lang="en-GB" sz="4000" i="1" u="sng" dirty="0" smtClean="0">
                <a:solidFill>
                  <a:srgbClr val="000000"/>
                </a:solidFill>
                <a:latin typeface="Arial"/>
                <a:ea typeface="Wingdings"/>
                <a:cs typeface="Arial"/>
                <a:sym typeface="Wingdings"/>
              </a:rPr>
              <a:t>  </a:t>
            </a:r>
            <a:r>
              <a:rPr lang="en-GB" sz="4000" i="1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D</a:t>
            </a:r>
            <a:r>
              <a:rPr lang="en-GB" sz="4000" i="1" u="sng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0</a:t>
            </a:r>
            <a:r>
              <a:rPr lang="en-GB" sz="4000" i="1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4000" i="1" u="sng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</a:t>
            </a:r>
            <a:r>
              <a:rPr lang="en-GB" sz="4000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</a:t>
            </a:r>
            <a:r>
              <a:rPr lang="en-GB" sz="4000" i="1" u="sng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</a:p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</a:t>
            </a:r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colour</a:t>
            </a:r>
          </a:p>
          <a:p>
            <a:r>
              <a:rPr lang="en-GB" sz="32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</a:t>
            </a:r>
            <a:r>
              <a:rPr lang="en-GB" sz="32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surpressed</a:t>
            </a:r>
            <a:endParaRPr lang="en-US" sz="3200" dirty="0"/>
          </a:p>
        </p:txBody>
      </p:sp>
      <p:cxnSp>
        <p:nvCxnSpPr>
          <p:cNvPr id="261" name="Straight Arrow Connector 260"/>
          <p:cNvCxnSpPr/>
          <p:nvPr/>
        </p:nvCxnSpPr>
        <p:spPr>
          <a:xfrm flipV="1">
            <a:off x="2076905" y="16138601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82730" y="15827745"/>
            <a:ext cx="380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 flipH="1">
            <a:off x="7879730" y="15613639"/>
            <a:ext cx="290371" cy="330189"/>
          </a:xfrm>
          <a:prstGeom prst="ellipse">
            <a:avLst/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20723270" y="8330481"/>
            <a:ext cx="0" cy="330187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3831829" y="9980626"/>
            <a:ext cx="147997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All amplitudes and phases depend on the point in phase space</a:t>
            </a:r>
          </a:p>
          <a:p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Dalitz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plot analysis in 5 dimensions </a:t>
            </a:r>
            <a:endParaRPr lang="en-GB" sz="4000" b="1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14031853" y="15067596"/>
            <a:ext cx="13824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In order to extract </a:t>
            </a:r>
            <a:r>
              <a:rPr lang="en-US" sz="4000" b="1" dirty="0" err="1">
                <a:latin typeface="Apple Chancery"/>
                <a:ea typeface="Lucida Grande"/>
                <a:cs typeface="Apple Chancery"/>
              </a:rPr>
              <a:t>γ</a:t>
            </a:r>
            <a:r>
              <a:rPr lang="en-US" sz="4000" b="1" dirty="0">
                <a:latin typeface="Apple Chancery"/>
                <a:ea typeface="Lucida Grande"/>
                <a:cs typeface="Apple Chancery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analysis has to be performed in bins of phase space.</a:t>
            </a:r>
            <a:endParaRPr lang="en-GB" sz="4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 flipV="1">
            <a:off x="13954619" y="10985426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16159957" y="11502791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2D projection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0057856" y="30335305"/>
            <a:ext cx="4707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pple Chancery"/>
                <a:cs typeface="Apple Chancery"/>
              </a:rPr>
              <a:t>c</a:t>
            </a:r>
            <a:r>
              <a:rPr lang="en-US" sz="3200" baseline="-25000" dirty="0" smtClean="0">
                <a:latin typeface="Apple Chancery"/>
                <a:cs typeface="Apple Chancery"/>
              </a:rPr>
              <a:t>i</a:t>
            </a:r>
            <a:endParaRPr lang="en-US" sz="3200" baseline="-25000" dirty="0">
              <a:latin typeface="Apple Chancery"/>
              <a:cs typeface="Apple Chancery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22976534" y="26922201"/>
            <a:ext cx="6950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more </a:t>
            </a:r>
            <a:r>
              <a:rPr lang="en-GB" sz="4000" dirty="0" err="1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varies over a bin, the smaller |</a:t>
            </a:r>
            <a:r>
              <a:rPr lang="en-US" sz="4000" dirty="0" smtClean="0">
                <a:latin typeface="Apple Chancery"/>
                <a:cs typeface="Apple Chancery"/>
              </a:rPr>
              <a:t>c</a:t>
            </a:r>
            <a:r>
              <a:rPr lang="en-US" sz="4000" baseline="-25000" dirty="0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| and  |</a:t>
            </a:r>
            <a:r>
              <a:rPr lang="en-US" sz="4000" dirty="0" err="1">
                <a:latin typeface="Apple Chancery"/>
                <a:cs typeface="Apple Chancery"/>
              </a:rPr>
              <a:t>s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|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.</a:t>
            </a:r>
          </a:p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&lt;</a:t>
            </a:r>
            <a:r>
              <a:rPr lang="en-US" sz="4000" dirty="0" smtClean="0">
                <a:latin typeface="Apple Chancery"/>
                <a:cs typeface="Apple Chancery"/>
              </a:rPr>
              <a:t>c</a:t>
            </a:r>
            <a:r>
              <a:rPr lang="en-US" sz="4000" baseline="-25000" dirty="0" smtClean="0">
                <a:latin typeface="Apple Chancery"/>
                <a:cs typeface="Apple Chancery"/>
              </a:rPr>
              <a:t>i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&gt;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= 0.04   &lt;</a:t>
            </a:r>
            <a:r>
              <a:rPr lang="en-US" sz="4000" dirty="0" err="1" smtClean="0">
                <a:latin typeface="Apple Chancery"/>
                <a:cs typeface="Apple Chancery"/>
              </a:rPr>
              <a:t>s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&gt; = -0.01</a:t>
            </a:r>
            <a:endParaRPr lang="en-GB" sz="4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7764371" y="31849428"/>
            <a:ext cx="114073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Note: The binning only influences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sensitivity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the </a:t>
            </a:r>
            <a:r>
              <a:rPr lang="en-US" sz="4000" dirty="0" err="1" smtClean="0">
                <a:latin typeface="Apple Chancery"/>
                <a:ea typeface="Lucida Grande"/>
                <a:cs typeface="Apple Chancery"/>
              </a:rPr>
              <a:t>γ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measurement but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not the </a:t>
            </a:r>
            <a:r>
              <a:rPr lang="en-US" sz="4000" b="1" dirty="0" err="1" smtClean="0">
                <a:latin typeface="Apple Chancery"/>
                <a:ea typeface="Lucida Grande"/>
                <a:cs typeface="Apple Chancery"/>
              </a:rPr>
              <a:t>γ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value itself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.</a:t>
            </a:r>
            <a:endParaRPr lang="en-GB" sz="4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909948" y="25257629"/>
            <a:ext cx="158355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pple Chancery"/>
                <a:cs typeface="Apple Chancery"/>
              </a:rPr>
              <a:t>c</a:t>
            </a:r>
            <a:r>
              <a:rPr lang="en-US" sz="4000" b="1" baseline="-25000" dirty="0" smtClean="0">
                <a:latin typeface="Apple Chancery"/>
                <a:cs typeface="Apple Chancery"/>
              </a:rPr>
              <a:t>i</a:t>
            </a:r>
            <a:r>
              <a:rPr lang="en-US" sz="4000" b="1" dirty="0" smtClean="0">
                <a:latin typeface="Apple Chancery"/>
                <a:cs typeface="Apple Chancery"/>
              </a:rPr>
              <a:t>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Reconstruct D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4</a:t>
            </a:r>
            <a:r>
              <a:rPr lang="en-US" sz="4000" dirty="0" smtClean="0">
                <a:solidFill>
                  <a:srgbClr val="000000"/>
                </a:solidFill>
              </a:rPr>
              <a:t>π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as flavour or CP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eigenstate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by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using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b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</a:b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opposite </a:t>
            </a:r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side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tagging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and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combine information of </a:t>
            </a:r>
            <a:r>
              <a:rPr lang="en-GB" sz="4000" b="1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CP (</a:t>
            </a:r>
            <a:r>
              <a:rPr lang="en-GB" sz="4000" b="1" dirty="0" err="1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4000" b="1" baseline="30000" dirty="0" err="1">
                <a:solidFill>
                  <a:srgbClr val="008000"/>
                </a:solidFill>
              </a:rPr>
              <a:t>±</a:t>
            </a:r>
            <a:r>
              <a:rPr lang="en-GB" sz="4000" b="1" baseline="-25000" dirty="0" err="1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4000" b="1" dirty="0" smtClean="0">
                <a:solidFill>
                  <a:srgbClr val="008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	     			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  </a:t>
            </a:r>
            <a:r>
              <a:rPr lang="en-GB" sz="4000" b="1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flavour (</a:t>
            </a:r>
            <a:r>
              <a:rPr lang="en-GB" sz="4000" b="1" dirty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4000" b="1" baseline="-25000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4000" b="1" dirty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r>
              <a:rPr lang="en-GB" sz="4000" b="1" dirty="0" smtClean="0">
                <a:solidFill>
                  <a:srgbClr val="660066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Dalizt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plots</a:t>
            </a:r>
            <a:endParaRPr lang="en-GB" sz="4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288" name="Straight Arrow Connector 287"/>
          <p:cNvCxnSpPr/>
          <p:nvPr/>
        </p:nvCxnSpPr>
        <p:spPr>
          <a:xfrm flipV="1">
            <a:off x="11769713" y="24588075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9" name="Picture 288" descr="Screen Shot 2013-11-12 at 18.58.23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105" y="27294531"/>
            <a:ext cx="6810887" cy="1053141"/>
          </a:xfrm>
          <a:prstGeom prst="rect">
            <a:avLst/>
          </a:prstGeom>
        </p:spPr>
      </p:pic>
      <p:cxnSp>
        <p:nvCxnSpPr>
          <p:cNvPr id="291" name="Straight Arrow Connector 290"/>
          <p:cNvCxnSpPr/>
          <p:nvPr/>
        </p:nvCxnSpPr>
        <p:spPr>
          <a:xfrm>
            <a:off x="4354900" y="27192657"/>
            <a:ext cx="3448752" cy="11185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4239438" y="27040257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1128965" y="31455548"/>
            <a:ext cx="3448752" cy="11185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5629801" y="31403483"/>
            <a:ext cx="3293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π</a:t>
            </a:r>
            <a:r>
              <a:rPr lang="en-US" sz="4000" baseline="30000" dirty="0" smtClean="0">
                <a:solidFill>
                  <a:srgbClr val="FF0033"/>
                </a:solidFill>
              </a:rPr>
              <a:t>+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1</a:t>
            </a:r>
            <a:r>
              <a:rPr lang="en-US" sz="4000" dirty="0">
                <a:solidFill>
                  <a:srgbClr val="FF0033"/>
                </a:solidFill>
              </a:rPr>
              <a:t>) π</a:t>
            </a:r>
            <a:r>
              <a:rPr lang="en-US" sz="4000" baseline="30000" dirty="0">
                <a:solidFill>
                  <a:srgbClr val="FF0033"/>
                </a:solidFill>
              </a:rPr>
              <a:t>+</a:t>
            </a:r>
            <a:r>
              <a:rPr lang="en-US" sz="4000" dirty="0">
                <a:solidFill>
                  <a:srgbClr val="FF0033"/>
                </a:solidFill>
              </a:rPr>
              <a:t>(</a:t>
            </a:r>
            <a:r>
              <a:rPr lang="en-US" sz="4000" dirty="0" smtClean="0">
                <a:solidFill>
                  <a:srgbClr val="FF0033"/>
                </a:solidFill>
              </a:rPr>
              <a:t>p</a:t>
            </a:r>
            <a:r>
              <a:rPr lang="en-US" sz="4000" baseline="-25000" dirty="0" smtClean="0">
                <a:solidFill>
                  <a:srgbClr val="FF0033"/>
                </a:solidFill>
              </a:rPr>
              <a:t>2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</a:p>
          <a:p>
            <a:r>
              <a:rPr lang="en-US" sz="4000" dirty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 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3</a:t>
            </a:r>
            <a:r>
              <a:rPr lang="en-US" sz="4000" dirty="0" smtClean="0">
                <a:solidFill>
                  <a:srgbClr val="FF0033"/>
                </a:solidFill>
              </a:rPr>
              <a:t>)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</a:t>
            </a:r>
            <a:r>
              <a:rPr lang="en-US" sz="4000" baseline="-25000" dirty="0" smtClean="0">
                <a:solidFill>
                  <a:srgbClr val="FF0033"/>
                </a:solidFill>
              </a:rPr>
              <a:t>4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297" name="Rectangle 296"/>
          <p:cNvSpPr/>
          <p:nvPr/>
        </p:nvSpPr>
        <p:spPr>
          <a:xfrm>
            <a:off x="938368" y="29424566"/>
            <a:ext cx="158355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 smtClean="0">
                <a:latin typeface="Apple Chancery"/>
                <a:cs typeface="Apple Chancery"/>
              </a:rPr>
              <a:t>s</a:t>
            </a:r>
            <a:r>
              <a:rPr lang="en-US" sz="4000" b="1" baseline="-25000" dirty="0" err="1" smtClean="0">
                <a:latin typeface="Apple Chancery"/>
                <a:cs typeface="Apple Chancery"/>
              </a:rPr>
              <a:t>i</a:t>
            </a:r>
            <a:r>
              <a:rPr lang="en-US" sz="4000" b="1" dirty="0" smtClean="0">
                <a:latin typeface="Apple Chancery"/>
                <a:cs typeface="Apple Chancery"/>
              </a:rPr>
              <a:t>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: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Reconstruct </a:t>
            </a:r>
            <a:r>
              <a:rPr lang="en-US" sz="4000" dirty="0" err="1"/>
              <a:t>Ψ</a:t>
            </a:r>
            <a:r>
              <a:rPr lang="en-US" sz="4000" dirty="0"/>
              <a:t>(</a:t>
            </a:r>
            <a:r>
              <a:rPr lang="en-US" sz="4000" dirty="0" smtClean="0"/>
              <a:t>3770)     (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DD)    (4</a:t>
            </a:r>
            <a:r>
              <a:rPr lang="en-US" sz="4000" dirty="0" smtClean="0">
                <a:solidFill>
                  <a:srgbClr val="000000"/>
                </a:solidFill>
              </a:rPr>
              <a:t>π)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(4</a:t>
            </a:r>
            <a:r>
              <a:rPr lang="en-US" sz="4000" dirty="0" smtClean="0">
                <a:solidFill>
                  <a:srgbClr val="000000"/>
                </a:solidFill>
              </a:rPr>
              <a:t>π’)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and use 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interference</a:t>
            </a:r>
            <a:b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</a:b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between both possible decay paths</a:t>
            </a:r>
          </a:p>
          <a:p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             Event rate in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i</a:t>
            </a:r>
            <a:r>
              <a:rPr lang="en-GB" sz="4000" baseline="30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bin of first and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j</a:t>
            </a:r>
            <a:r>
              <a:rPr lang="en-GB" sz="4000" baseline="30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</a:t>
            </a:r>
            <a:r>
              <a:rPr lang="en-GB" sz="4000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			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      bin of second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Dalitz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plot:</a:t>
            </a:r>
          </a:p>
        </p:txBody>
      </p:sp>
      <p:cxnSp>
        <p:nvCxnSpPr>
          <p:cNvPr id="299" name="Straight Arrow Connector 298"/>
          <p:cNvCxnSpPr/>
          <p:nvPr/>
        </p:nvCxnSpPr>
        <p:spPr>
          <a:xfrm>
            <a:off x="4489987" y="31455554"/>
            <a:ext cx="3448752" cy="11185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4374525" y="31303154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76512" y="31329092"/>
            <a:ext cx="42622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</a:rPr>
              <a:t>(</a:t>
            </a:r>
            <a:r>
              <a:rPr lang="en-US" sz="4400" dirty="0" smtClean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π</a:t>
            </a:r>
            <a:r>
              <a:rPr lang="en-US" sz="4000" baseline="30000" dirty="0" smtClean="0">
                <a:solidFill>
                  <a:srgbClr val="FF0033"/>
                </a:solidFill>
              </a:rPr>
              <a:t>+</a:t>
            </a:r>
            <a:r>
              <a:rPr lang="en-US" sz="4000" dirty="0" smtClean="0">
                <a:solidFill>
                  <a:srgbClr val="FF0033"/>
                </a:solidFill>
              </a:rPr>
              <a:t>(p’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1</a:t>
            </a:r>
            <a:r>
              <a:rPr lang="en-US" sz="4000" dirty="0">
                <a:solidFill>
                  <a:srgbClr val="FF0033"/>
                </a:solidFill>
              </a:rPr>
              <a:t>) π</a:t>
            </a:r>
            <a:r>
              <a:rPr lang="en-US" sz="4000" baseline="30000" dirty="0">
                <a:solidFill>
                  <a:srgbClr val="FF0033"/>
                </a:solidFill>
              </a:rPr>
              <a:t>+</a:t>
            </a:r>
            <a:r>
              <a:rPr lang="en-US" sz="4000" dirty="0">
                <a:solidFill>
                  <a:srgbClr val="FF0033"/>
                </a:solidFill>
              </a:rPr>
              <a:t>(</a:t>
            </a:r>
            <a:r>
              <a:rPr lang="en-US" sz="4000" dirty="0" smtClean="0">
                <a:solidFill>
                  <a:srgbClr val="FF0033"/>
                </a:solidFill>
              </a:rPr>
              <a:t>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2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</a:p>
          <a:p>
            <a:r>
              <a:rPr lang="en-US" sz="4000" dirty="0">
                <a:solidFill>
                  <a:srgbClr val="FF0033"/>
                </a:solidFill>
              </a:rPr>
              <a:t> </a:t>
            </a:r>
            <a:r>
              <a:rPr lang="en-US" sz="4000" dirty="0" smtClean="0">
                <a:solidFill>
                  <a:srgbClr val="FF0033"/>
                </a:solidFill>
              </a:rPr>
              <a:t> 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3</a:t>
            </a:r>
            <a:r>
              <a:rPr lang="en-US" sz="4000" dirty="0" smtClean="0">
                <a:solidFill>
                  <a:srgbClr val="FF0033"/>
                </a:solidFill>
              </a:rPr>
              <a:t>) π</a:t>
            </a:r>
            <a:r>
              <a:rPr lang="en-US" sz="4000" baseline="30000" dirty="0" smtClean="0">
                <a:solidFill>
                  <a:srgbClr val="FF0033"/>
                </a:solidFill>
              </a:rPr>
              <a:t>-</a:t>
            </a:r>
            <a:r>
              <a:rPr lang="en-US" sz="4000" dirty="0" smtClean="0">
                <a:solidFill>
                  <a:srgbClr val="FF0033"/>
                </a:solidFill>
              </a:rPr>
              <a:t>(p’</a:t>
            </a:r>
            <a:r>
              <a:rPr lang="en-US" sz="4000" baseline="-25000" dirty="0" smtClean="0">
                <a:solidFill>
                  <a:srgbClr val="FF0033"/>
                </a:solidFill>
              </a:rPr>
              <a:t>4</a:t>
            </a:r>
            <a:r>
              <a:rPr lang="en-US" sz="4000" dirty="0" smtClean="0">
                <a:solidFill>
                  <a:srgbClr val="FF0033"/>
                </a:solidFill>
              </a:rPr>
              <a:t>) 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3654632" y="30715779"/>
            <a:ext cx="19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Ψ</a:t>
            </a:r>
            <a:r>
              <a:rPr lang="en-US" sz="4000" dirty="0" smtClean="0"/>
              <a:t>(3770)</a:t>
            </a:r>
            <a:endParaRPr lang="en-US" sz="4000" dirty="0"/>
          </a:p>
        </p:txBody>
      </p:sp>
      <p:pic>
        <p:nvPicPr>
          <p:cNvPr id="303" name="Picture 302" descr="Screen Shot 2013-11-12 at 18.58.28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09"/>
          <a:stretch/>
        </p:blipFill>
        <p:spPr>
          <a:xfrm>
            <a:off x="9586388" y="31926690"/>
            <a:ext cx="4862964" cy="1075737"/>
          </a:xfrm>
          <a:prstGeom prst="rect">
            <a:avLst/>
          </a:prstGeom>
        </p:spPr>
      </p:pic>
      <p:pic>
        <p:nvPicPr>
          <p:cNvPr id="304" name="Picture 303" descr="Screen Shot 2013-11-12 at 18.58.28.pn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7" t="3692" r="1698" b="21869"/>
          <a:stretch/>
        </p:blipFill>
        <p:spPr>
          <a:xfrm>
            <a:off x="10855734" y="32674706"/>
            <a:ext cx="5103005" cy="800764"/>
          </a:xfrm>
          <a:prstGeom prst="rect">
            <a:avLst/>
          </a:prstGeom>
        </p:spPr>
      </p:pic>
      <p:cxnSp>
        <p:nvCxnSpPr>
          <p:cNvPr id="305" name="Straight Arrow Connector 304"/>
          <p:cNvCxnSpPr/>
          <p:nvPr/>
        </p:nvCxnSpPr>
        <p:spPr>
          <a:xfrm flipV="1">
            <a:off x="4993308" y="25638614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V="1">
            <a:off x="6347377" y="29826161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V="1">
            <a:off x="7972919" y="29826167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>
            <a:off x="21891201" y="28512787"/>
            <a:ext cx="174409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7492581" y="27808722"/>
            <a:ext cx="47078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pple Chancery"/>
                <a:cs typeface="Apple Chancery"/>
              </a:rPr>
              <a:t>s</a:t>
            </a:r>
            <a:r>
              <a:rPr lang="en-US" sz="3200" baseline="-25000" dirty="0" err="1" smtClean="0">
                <a:latin typeface="Apple Chancery"/>
                <a:cs typeface="Apple Chancery"/>
              </a:rPr>
              <a:t>i</a:t>
            </a:r>
            <a:endParaRPr lang="en-US" sz="3200" baseline="-25000" dirty="0">
              <a:latin typeface="Apple Chancery"/>
              <a:cs typeface="Apple Chancery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23814701" y="29374578"/>
            <a:ext cx="5927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      Obtain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by applying a model for </a:t>
            </a:r>
            <a:r>
              <a:rPr lang="en-US" sz="4000" dirty="0">
                <a:latin typeface="Apple Chancery"/>
                <a:cs typeface="Apple Chancery"/>
              </a:rPr>
              <a:t>A</a:t>
            </a:r>
            <a:r>
              <a:rPr lang="en-US" sz="4000" baseline="-25000" dirty="0">
                <a:latin typeface="Apple Chancery"/>
                <a:cs typeface="Apple Chancery"/>
              </a:rPr>
              <a:t>D</a:t>
            </a:r>
            <a:r>
              <a:rPr lang="en-US" sz="4000" baseline="10000" dirty="0">
                <a:latin typeface="Apple Chancery"/>
                <a:cs typeface="Apple Chancery"/>
              </a:rPr>
              <a:t>0</a:t>
            </a:r>
          </a:p>
          <a:p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obtained from CLEO-c.</a:t>
            </a:r>
            <a:endParaRPr lang="en-GB" sz="4000" dirty="0" smtClean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23380050" y="28861193"/>
            <a:ext cx="0" cy="888771"/>
          </a:xfrm>
          <a:prstGeom prst="line">
            <a:avLst/>
          </a:prstGeom>
          <a:ln w="57150" cmpd="sng">
            <a:solidFill>
              <a:srgbClr val="FF0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23381305" y="29749964"/>
            <a:ext cx="1126037" cy="0"/>
          </a:xfrm>
          <a:prstGeom prst="straightConnector1">
            <a:avLst/>
          </a:prstGeom>
          <a:ln w="76200" cmpd="sng">
            <a:solidFill>
              <a:srgbClr val="FF00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 321"/>
          <p:cNvSpPr/>
          <p:nvPr/>
        </p:nvSpPr>
        <p:spPr>
          <a:xfrm>
            <a:off x="482860" y="34441123"/>
            <a:ext cx="29131678" cy="607037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1126309" y="35204132"/>
            <a:ext cx="6226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1. CLEO-c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pic>
        <p:nvPicPr>
          <p:cNvPr id="324" name="Picture 3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180" y="35864508"/>
            <a:ext cx="5986573" cy="4293401"/>
          </a:xfrm>
          <a:prstGeom prst="rect">
            <a:avLst/>
          </a:prstGeom>
        </p:spPr>
      </p:pic>
      <p:sp>
        <p:nvSpPr>
          <p:cNvPr id="325" name="Rectangle 324"/>
          <p:cNvSpPr/>
          <p:nvPr/>
        </p:nvSpPr>
        <p:spPr>
          <a:xfrm>
            <a:off x="6442399" y="35508921"/>
            <a:ext cx="867883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Measurement of </a:t>
            </a:r>
            <a:r>
              <a:rPr lang="en-US" sz="4000" dirty="0" smtClean="0">
                <a:latin typeface="Apple Chancery"/>
                <a:cs typeface="Apple Chancery"/>
              </a:rPr>
              <a:t>c</a:t>
            </a:r>
            <a:r>
              <a:rPr lang="en-US" sz="4000" baseline="-25000" dirty="0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and </a:t>
            </a:r>
            <a:r>
              <a:rPr lang="en-US" sz="4000" dirty="0" err="1" smtClean="0">
                <a:latin typeface="Apple Chancery"/>
                <a:cs typeface="Apple Chancery"/>
              </a:rPr>
              <a:t>s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using</a:t>
            </a:r>
            <a:endParaRPr lang="en-US" sz="4000" dirty="0" smtClean="0">
              <a:latin typeface="Liberation sans"/>
              <a:cs typeface="Liberation sans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~ 9500 </a:t>
            </a:r>
            <a:r>
              <a:rPr lang="en-US" sz="4000" dirty="0" err="1">
                <a:latin typeface="Liberation sans"/>
                <a:cs typeface="Liberation sans"/>
              </a:rPr>
              <a:t>flavour</a:t>
            </a:r>
            <a:r>
              <a:rPr lang="en-US" sz="4000" dirty="0">
                <a:latin typeface="Liberation sans"/>
                <a:cs typeface="Liberation sans"/>
              </a:rPr>
              <a:t> </a:t>
            </a:r>
            <a:r>
              <a:rPr lang="en-US" sz="4000" dirty="0" smtClean="0">
                <a:latin typeface="Liberation sans"/>
                <a:cs typeface="Liberation sans"/>
              </a:rPr>
              <a:t>tagged </a:t>
            </a: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~ 1000 CP tagged</a:t>
            </a:r>
            <a: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  <a:t/>
            </a:r>
            <a:b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Liberation sans"/>
                <a:cs typeface="Liberation sans"/>
              </a:rPr>
              <a:t>jjj</a:t>
            </a:r>
            <a:endParaRPr lang="en-US" sz="2000" dirty="0">
              <a:solidFill>
                <a:srgbClr val="FFFFFF"/>
              </a:solidFill>
              <a:latin typeface="Liberation sans"/>
              <a:cs typeface="Liberation sans"/>
            </a:endParaRPr>
          </a:p>
          <a:p>
            <a:r>
              <a:rPr lang="en-US" sz="4000" dirty="0" smtClean="0">
                <a:latin typeface="Liberation sans"/>
                <a:cs typeface="Liberation sans"/>
              </a:rPr>
              <a:t>and performing a 5 dimensional fit for each bin in phase space.</a:t>
            </a:r>
            <a:endParaRPr lang="en-US" sz="4000" dirty="0">
              <a:latin typeface="Liberation sans"/>
              <a:cs typeface="Liberation sans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584904" y="34525595"/>
            <a:ext cx="86197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Analysis procedure for the future: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5257027" y="35187314"/>
            <a:ext cx="6226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40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. </a:t>
            </a:r>
            <a:r>
              <a:rPr lang="en-GB" sz="4000" b="1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LHCb</a:t>
            </a:r>
            <a:endParaRPr lang="en-US" sz="4000" b="1" dirty="0"/>
          </a:p>
          <a:p>
            <a:endParaRPr lang="en-GB" sz="4000" b="1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21447021" y="35661321"/>
            <a:ext cx="800186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 smtClean="0">
                <a:latin typeface="Liberation sans"/>
                <a:cs typeface="Liberation sans"/>
              </a:rPr>
              <a:t>Simultaneous fit of </a:t>
            </a:r>
            <a:r>
              <a:rPr lang="en-GB" sz="4000" dirty="0" err="1" smtClean="0">
                <a:latin typeface="Liberation sans"/>
                <a:cs typeface="Liberation sans"/>
              </a:rPr>
              <a:t>r</a:t>
            </a:r>
            <a:r>
              <a:rPr lang="en-GB" sz="4000" baseline="-25000" dirty="0" err="1" smtClean="0">
                <a:latin typeface="Liberation sans"/>
                <a:cs typeface="Liberation sans"/>
              </a:rPr>
              <a:t>B</a:t>
            </a:r>
            <a:r>
              <a:rPr lang="en-GB" sz="4000" dirty="0" smtClean="0">
                <a:latin typeface="Liberation sans"/>
                <a:cs typeface="Liberation sans"/>
              </a:rPr>
              <a:t>, </a:t>
            </a:r>
            <a:r>
              <a:rPr lang="en-GB" sz="4000" dirty="0" err="1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δ</a:t>
            </a:r>
            <a:r>
              <a:rPr lang="en-GB" sz="4000" baseline="-25000" dirty="0" err="1" smtClean="0">
                <a:latin typeface="Liberation sans"/>
                <a:cs typeface="Liberation sans"/>
              </a:rPr>
              <a:t>B</a:t>
            </a:r>
            <a:r>
              <a:rPr lang="en-GB" sz="4000" dirty="0" smtClean="0">
                <a:latin typeface="Liberation sans"/>
                <a:cs typeface="Liberation sans"/>
              </a:rPr>
              <a:t> and </a:t>
            </a:r>
            <a:r>
              <a:rPr lang="en-US" sz="4000" dirty="0" err="1" smtClean="0">
                <a:latin typeface="Apple Chancery"/>
                <a:ea typeface="Lucida Grande"/>
                <a:cs typeface="Apple Chancery"/>
              </a:rPr>
              <a:t>γ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in </a:t>
            </a:r>
            <a:b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</a:b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all bins of phase space using</a:t>
            </a:r>
            <a:endParaRPr lang="en-US" sz="4000" dirty="0" smtClean="0">
              <a:latin typeface="Liberation sans"/>
              <a:cs typeface="Liberation sans"/>
            </a:endParaRPr>
          </a:p>
          <a:p>
            <a:pPr>
              <a:lnSpc>
                <a:spcPct val="150000"/>
              </a:lnSpc>
            </a:pPr>
            <a:r>
              <a:rPr lang="en-US" sz="4000" dirty="0" smtClean="0">
                <a:latin typeface="Liberation sans"/>
                <a:cs typeface="Liberation sans"/>
              </a:rPr>
              <a:t>a few 10</a:t>
            </a:r>
            <a:r>
              <a:rPr lang="en-US" sz="4000" baseline="30000" dirty="0" smtClean="0">
                <a:latin typeface="Liberation sans"/>
                <a:cs typeface="Liberation sans"/>
              </a:rPr>
              <a:t>3  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B</a:t>
            </a:r>
            <a:r>
              <a:rPr lang="en-GB" sz="4000" i="1" baseline="30000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±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ingdings"/>
                <a:cs typeface="Liberation sans"/>
                <a:sym typeface="Wingdings"/>
              </a:rPr>
              <a:t>  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 D(   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4</a:t>
            </a:r>
            <a:r>
              <a:rPr lang="en-US" sz="4000" dirty="0" smtClean="0">
                <a:latin typeface="Liberation sans"/>
                <a:cs typeface="Liberation sans"/>
              </a:rPr>
              <a:t>π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)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K</a:t>
            </a:r>
            <a:r>
              <a:rPr lang="en-GB" sz="4000" i="1" baseline="30000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±</a:t>
            </a:r>
            <a:r>
              <a:rPr lang="en-GB" sz="4000" i="1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</a:t>
            </a:r>
            <a:r>
              <a:rPr lang="en-US" sz="4000" dirty="0" smtClean="0">
                <a:latin typeface="Liberation sans"/>
                <a:cs typeface="Liberation sans"/>
              </a:rPr>
              <a:t>events</a:t>
            </a:r>
            <a: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  <a:t/>
            </a:r>
            <a:br>
              <a:rPr lang="en-US" sz="2000" dirty="0">
                <a:solidFill>
                  <a:srgbClr val="FFFFFF"/>
                </a:solidFill>
                <a:latin typeface="Liberation sans"/>
                <a:cs typeface="Liberation sans"/>
              </a:rPr>
            </a:br>
            <a:r>
              <a:rPr lang="en-US" sz="2000" dirty="0" err="1" smtClean="0">
                <a:solidFill>
                  <a:srgbClr val="FFFFFF"/>
                </a:solidFill>
                <a:latin typeface="Liberation sans"/>
                <a:cs typeface="Liberation sans"/>
              </a:rPr>
              <a:t>jjj</a:t>
            </a:r>
            <a:endParaRPr lang="en-US" sz="2000" dirty="0">
              <a:solidFill>
                <a:srgbClr val="FFFFFF"/>
              </a:solidFill>
              <a:latin typeface="Liberation sans"/>
              <a:cs typeface="Liberation sans"/>
            </a:endParaRPr>
          </a:p>
          <a:p>
            <a:r>
              <a:rPr lang="en-US" sz="4000" dirty="0" smtClean="0">
                <a:latin typeface="Liberation sans"/>
                <a:cs typeface="Liberation sans"/>
              </a:rPr>
              <a:t>and the </a:t>
            </a:r>
            <a:r>
              <a:rPr lang="en-US" sz="4000" dirty="0">
                <a:latin typeface="Apple Chancery"/>
                <a:cs typeface="Apple Chancery"/>
              </a:rPr>
              <a:t>c</a:t>
            </a:r>
            <a:r>
              <a:rPr lang="en-US" sz="4000" baseline="-25000" dirty="0">
                <a:latin typeface="Apple Chancery"/>
                <a:cs typeface="Apple Chancery"/>
              </a:rPr>
              <a:t>i</a:t>
            </a:r>
            <a:r>
              <a:rPr lang="en-GB" sz="4000" dirty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 and </a:t>
            </a:r>
            <a:r>
              <a:rPr lang="en-US" sz="4000" dirty="0" err="1">
                <a:latin typeface="Apple Chancery"/>
                <a:cs typeface="Apple Chancery"/>
              </a:rPr>
              <a:t>s</a:t>
            </a:r>
            <a:r>
              <a:rPr lang="en-US" sz="4000" baseline="-25000" dirty="0" err="1">
                <a:latin typeface="Apple Chancery"/>
                <a:cs typeface="Apple Chancery"/>
              </a:rPr>
              <a:t>i</a:t>
            </a:r>
            <a:r>
              <a:rPr lang="en-GB" sz="4000" dirty="0">
                <a:solidFill>
                  <a:srgbClr val="000000"/>
                </a:solidFill>
                <a:latin typeface="Apple Chancery"/>
                <a:ea typeface="WenQuanYi Micro Hei" pitchFamily="2"/>
                <a:cs typeface="Apple Chancery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extracted from CLEO-c.</a:t>
            </a:r>
            <a:endParaRPr lang="en-US" sz="4000" dirty="0">
              <a:latin typeface="Liberation sans"/>
              <a:cs typeface="Liberation sans"/>
            </a:endParaRPr>
          </a:p>
        </p:txBody>
      </p:sp>
      <p:cxnSp>
        <p:nvCxnSpPr>
          <p:cNvPr id="334" name="Straight Arrow Connector 333"/>
          <p:cNvCxnSpPr/>
          <p:nvPr/>
        </p:nvCxnSpPr>
        <p:spPr>
          <a:xfrm flipV="1">
            <a:off x="25348461" y="37524619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10945932" y="37294875"/>
            <a:ext cx="4231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D(    4</a:t>
            </a:r>
            <a:r>
              <a:rPr lang="en-US" sz="4000" dirty="0" smtClean="0">
                <a:latin typeface="Liberation sans"/>
                <a:cs typeface="Liberation sans"/>
              </a:rPr>
              <a:t>π</a:t>
            </a:r>
            <a:r>
              <a:rPr lang="en-GB" sz="4000" i="1" dirty="0" smtClean="0">
                <a:solidFill>
                  <a:srgbClr val="000000"/>
                </a:solidFill>
                <a:latin typeface="Liberation sans"/>
                <a:ea typeface="WenQuanYi Micro Hei" pitchFamily="2"/>
                <a:cs typeface="Liberation sans"/>
              </a:rPr>
              <a:t>) </a:t>
            </a:r>
            <a:r>
              <a:rPr lang="en-US" sz="4000" dirty="0" smtClean="0">
                <a:latin typeface="Liberation sans"/>
                <a:cs typeface="Liberation sans"/>
              </a:rPr>
              <a:t>events</a:t>
            </a:r>
            <a:endParaRPr lang="en-US" sz="2000" dirty="0">
              <a:solidFill>
                <a:srgbClr val="FFFFFF"/>
              </a:solidFill>
              <a:latin typeface="Liberation sans"/>
              <a:cs typeface="Liberation sans"/>
            </a:endParaRPr>
          </a:p>
        </p:txBody>
      </p:sp>
      <p:cxnSp>
        <p:nvCxnSpPr>
          <p:cNvPr id="336" name="Straight Arrow Connector 335"/>
          <p:cNvCxnSpPr/>
          <p:nvPr/>
        </p:nvCxnSpPr>
        <p:spPr>
          <a:xfrm flipV="1">
            <a:off x="11579647" y="37699551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7" name="Picture 336" descr="Abar_imag_s14_edited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559" y="11528190"/>
            <a:ext cx="5040000" cy="3046567"/>
          </a:xfrm>
          <a:prstGeom prst="rect">
            <a:avLst/>
          </a:prstGeom>
        </p:spPr>
      </p:pic>
      <p:pic>
        <p:nvPicPr>
          <p:cNvPr id="339" name="Picture 338" descr="A_real_s14_redone_edited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095" y="11578987"/>
            <a:ext cx="5040000" cy="3046567"/>
          </a:xfrm>
          <a:prstGeom prst="rect">
            <a:avLst/>
          </a:prstGeom>
        </p:spPr>
      </p:pic>
      <p:pic>
        <p:nvPicPr>
          <p:cNvPr id="340" name="Picture 339" descr="Abar_real_s14_edited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664" y="11553588"/>
            <a:ext cx="5040000" cy="3046567"/>
          </a:xfrm>
          <a:prstGeom prst="rect">
            <a:avLst/>
          </a:prstGeom>
        </p:spPr>
      </p:pic>
      <p:sp>
        <p:nvSpPr>
          <p:cNvPr id="342" name="Rectangle 341"/>
          <p:cNvSpPr/>
          <p:nvPr/>
        </p:nvSpPr>
        <p:spPr>
          <a:xfrm>
            <a:off x="16555225" y="11848052"/>
            <a:ext cx="20592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pple Chancery"/>
                <a:cs typeface="Apple Chancery"/>
              </a:rPr>
              <a:t>Re(A</a:t>
            </a:r>
            <a:r>
              <a:rPr lang="en-US" sz="3200" baseline="-25000" dirty="0" smtClean="0">
                <a:latin typeface="Apple Chancery"/>
                <a:cs typeface="Apple Chancery"/>
              </a:rPr>
              <a:t>D</a:t>
            </a:r>
            <a:r>
              <a:rPr lang="en-US" sz="3200" baseline="10000" dirty="0" smtClean="0">
                <a:latin typeface="Apple Chancery"/>
                <a:cs typeface="Apple Chancery"/>
              </a:rPr>
              <a:t>0</a:t>
            </a:r>
            <a:r>
              <a:rPr lang="en-US" sz="3200" dirty="0" smtClean="0">
                <a:latin typeface="Apple Chancery"/>
                <a:cs typeface="Apple Chancery"/>
              </a:rPr>
              <a:t>)</a:t>
            </a:r>
            <a:endParaRPr lang="en-US" sz="3200" dirty="0">
              <a:latin typeface="Apple Chancery"/>
              <a:cs typeface="Apple Chancery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21371501" y="11477398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2D projection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26442164" y="11477404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buNone/>
            </a:pP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2D projection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21787016" y="11797254"/>
            <a:ext cx="20592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pple Chancery"/>
                <a:cs typeface="Apple Chancery"/>
              </a:rPr>
              <a:t>Re(A</a:t>
            </a:r>
            <a:r>
              <a:rPr lang="en-US" sz="3200" baseline="-25000" dirty="0" smtClean="0">
                <a:latin typeface="Apple Chancery"/>
                <a:cs typeface="Apple Chancery"/>
              </a:rPr>
              <a:t>D</a:t>
            </a:r>
            <a:r>
              <a:rPr lang="en-US" sz="3200" baseline="10000" dirty="0" smtClean="0">
                <a:latin typeface="Apple Chancery"/>
                <a:cs typeface="Apple Chancery"/>
              </a:rPr>
              <a:t>0</a:t>
            </a:r>
            <a:r>
              <a:rPr lang="en-US" sz="3200" dirty="0" smtClean="0">
                <a:latin typeface="Apple Chancery"/>
                <a:cs typeface="Apple Chancery"/>
              </a:rPr>
              <a:t>)</a:t>
            </a:r>
            <a:endParaRPr lang="en-US" sz="3200" dirty="0">
              <a:latin typeface="Apple Chancery"/>
              <a:cs typeface="Apple Chancery"/>
            </a:endParaRPr>
          </a:p>
        </p:txBody>
      </p:sp>
      <p:sp>
        <p:nvSpPr>
          <p:cNvPr id="347" name="Rectangle 346"/>
          <p:cNvSpPr/>
          <p:nvPr/>
        </p:nvSpPr>
        <p:spPr>
          <a:xfrm>
            <a:off x="26867323" y="11771861"/>
            <a:ext cx="205928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Apple Chancery"/>
                <a:cs typeface="Apple Chancery"/>
              </a:rPr>
              <a:t>Im</a:t>
            </a:r>
            <a:r>
              <a:rPr lang="en-US" sz="3200" dirty="0" smtClean="0">
                <a:latin typeface="Apple Chancery"/>
                <a:cs typeface="Apple Chancery"/>
              </a:rPr>
              <a:t>(A</a:t>
            </a:r>
            <a:r>
              <a:rPr lang="en-US" sz="3200" baseline="-25000" dirty="0" smtClean="0">
                <a:latin typeface="Apple Chancery"/>
                <a:cs typeface="Apple Chancery"/>
              </a:rPr>
              <a:t>D</a:t>
            </a:r>
            <a:r>
              <a:rPr lang="en-US" sz="3200" baseline="10000" dirty="0" smtClean="0">
                <a:latin typeface="Apple Chancery"/>
                <a:cs typeface="Apple Chancery"/>
              </a:rPr>
              <a:t>0</a:t>
            </a:r>
            <a:r>
              <a:rPr lang="en-US" sz="3200" dirty="0" smtClean="0">
                <a:latin typeface="Apple Chancery"/>
                <a:cs typeface="Apple Chancery"/>
              </a:rPr>
              <a:t>)</a:t>
            </a:r>
            <a:endParaRPr lang="en-US" sz="3200" dirty="0">
              <a:latin typeface="Apple Chancery"/>
              <a:cs typeface="Apple Chancery"/>
            </a:endParaRPr>
          </a:p>
        </p:txBody>
      </p:sp>
      <p:cxnSp>
        <p:nvCxnSpPr>
          <p:cNvPr id="349" name="Straight Connector 348"/>
          <p:cNvCxnSpPr/>
          <p:nvPr/>
        </p:nvCxnSpPr>
        <p:spPr>
          <a:xfrm>
            <a:off x="22804345" y="12134790"/>
            <a:ext cx="213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7920116" y="12109134"/>
            <a:ext cx="213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16093660" y="14567620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>
                <a:solidFill>
                  <a:srgbClr val="000000"/>
                </a:solidFill>
              </a:rPr>
              <a:t>-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21291386" y="14567620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>
                <a:solidFill>
                  <a:srgbClr val="000000"/>
                </a:solidFill>
              </a:rPr>
              <a:t>-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26398772" y="14566155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>
                <a:solidFill>
                  <a:srgbClr val="000000"/>
                </a:solidFill>
              </a:rPr>
              <a:t>-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57" name="Rectangle 356"/>
          <p:cNvSpPr/>
          <p:nvPr/>
        </p:nvSpPr>
        <p:spPr>
          <a:xfrm rot="16200000">
            <a:off x="12495637" y="12539809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 smtClean="0">
                <a:solidFill>
                  <a:srgbClr val="000000"/>
                </a:solidFill>
              </a:rPr>
              <a:t>+</a:t>
            </a:r>
            <a:r>
              <a:rPr lang="en-US" sz="2400" dirty="0" smtClean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0" name="Rectangle 359"/>
          <p:cNvSpPr/>
          <p:nvPr/>
        </p:nvSpPr>
        <p:spPr>
          <a:xfrm rot="16200000">
            <a:off x="17682371" y="12522434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 smtClean="0">
                <a:solidFill>
                  <a:srgbClr val="000000"/>
                </a:solidFill>
              </a:rPr>
              <a:t>+</a:t>
            </a:r>
            <a:r>
              <a:rPr lang="en-US" sz="2400" dirty="0" smtClean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1" name="Rectangle 360"/>
          <p:cNvSpPr/>
          <p:nvPr/>
        </p:nvSpPr>
        <p:spPr>
          <a:xfrm rot="16200000">
            <a:off x="22793395" y="12501324"/>
            <a:ext cx="2772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Liberation Sans" pitchFamily="34"/>
                <a:ea typeface="WenQuanYi Micro Hei" pitchFamily="2"/>
                <a:cs typeface="Lohit Hindi" pitchFamily="2"/>
              </a:rPr>
              <a:t>m</a:t>
            </a:r>
            <a:r>
              <a:rPr lang="en-GB" sz="2400" baseline="30000" dirty="0" smtClean="0">
                <a:latin typeface="Liberation Sans" pitchFamily="34"/>
                <a:ea typeface="WenQuanYi Micro Hei" pitchFamily="2"/>
                <a:cs typeface="Lohit Hindi" pitchFamily="2"/>
              </a:rPr>
              <a:t>2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π</a:t>
            </a:r>
            <a:r>
              <a:rPr lang="en-US" sz="2400" baseline="30000" dirty="0">
                <a:solidFill>
                  <a:srgbClr val="000000"/>
                </a:solidFill>
              </a:rPr>
              <a:t>+</a:t>
            </a:r>
            <a:r>
              <a:rPr lang="en-US" sz="2400" dirty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) π</a:t>
            </a:r>
            <a:r>
              <a:rPr lang="en-US" sz="2400" baseline="30000" dirty="0" smtClean="0">
                <a:solidFill>
                  <a:srgbClr val="000000"/>
                </a:solidFill>
              </a:rPr>
              <a:t>+</a:t>
            </a:r>
            <a:r>
              <a:rPr lang="en-US" sz="2400" dirty="0" smtClean="0">
                <a:solidFill>
                  <a:srgbClr val="000000"/>
                </a:solidFill>
              </a:rPr>
              <a:t>(p</a:t>
            </a:r>
            <a:r>
              <a:rPr lang="en-US" sz="2400" baseline="-25000" dirty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  <a:r>
              <a:rPr lang="en-GB" sz="2400" dirty="0" smtClean="0"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2400" baseline="-25000" dirty="0" smtClean="0"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2" name="Rectangle 361"/>
          <p:cNvSpPr/>
          <p:nvPr/>
        </p:nvSpPr>
        <p:spPr>
          <a:xfrm>
            <a:off x="13644176" y="9825667"/>
            <a:ext cx="15570979" cy="6565368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67" name="Freeform 366"/>
          <p:cNvSpPr/>
          <p:nvPr/>
        </p:nvSpPr>
        <p:spPr>
          <a:xfrm>
            <a:off x="642564" y="1297933"/>
            <a:ext cx="29160000" cy="36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/>
          <a:p>
            <a:pPr lvl="0" algn="ctr" hangingPunct="0"/>
            <a:r>
              <a:rPr lang="en-GB" sz="8800" b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Towards a model independent measurement of </a:t>
            </a:r>
            <a:r>
              <a:rPr lang="en-GB" sz="8800" b="1" i="1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WenQuanYi Micro Hei" pitchFamily="2"/>
                <a:cs typeface="Lohit Hindi" pitchFamily="2"/>
              </a:rPr>
              <a:t>γ</a:t>
            </a:r>
            <a:r>
              <a:rPr lang="en-GB" sz="88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</a:t>
            </a:r>
          </a:p>
          <a:p>
            <a:pPr lvl="0" algn="ctr" hangingPunct="0"/>
            <a:r>
              <a:rPr lang="en-GB" sz="88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through</a:t>
            </a:r>
            <a:r>
              <a:rPr lang="en-GB" sz="88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B</a:t>
            </a:r>
            <a:r>
              <a:rPr lang="en-GB" sz="8800" b="1" i="1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88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→</a:t>
            </a:r>
            <a:r>
              <a:rPr lang="en-GB" sz="8800" b="1" i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D(</a:t>
            </a:r>
            <a:r>
              <a:rPr lang="en-GB" sz="8800" b="1" i="1" dirty="0" smtClean="0"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→4</a:t>
            </a:r>
            <a:r>
              <a:rPr lang="en-US" sz="8800" b="1" dirty="0">
                <a:solidFill>
                  <a:srgbClr val="000000"/>
                </a:solidFill>
              </a:rPr>
              <a:t>π</a:t>
            </a:r>
            <a:r>
              <a:rPr lang="en-GB" sz="8800" b="1" i="1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r>
              <a:rPr lang="en-GB" sz="8800" b="1" i="1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K</a:t>
            </a:r>
            <a:r>
              <a:rPr lang="en-GB" sz="8800" b="1" i="1" baseline="30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±</a:t>
            </a:r>
            <a:r>
              <a:rPr lang="en-GB" sz="8800" b="1" i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</a:t>
            </a:r>
            <a:r>
              <a:rPr lang="en-GB" sz="8800" b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decays with </a:t>
            </a:r>
            <a:r>
              <a:rPr lang="en-GB" sz="8800" b="1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LHCb</a:t>
            </a:r>
            <a:r>
              <a:rPr lang="en-GB" sz="8800" b="1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Century Schoolbook L" pitchFamily="18"/>
                <a:ea typeface="WenQuanYi Micro Hei" pitchFamily="2"/>
                <a:cs typeface="Lohit Hindi" pitchFamily="2"/>
              </a:rPr>
              <a:t> and CLEO-c</a:t>
            </a:r>
            <a:endParaRPr lang="en-GB" sz="8800" b="1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1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Claire </a:t>
            </a:r>
            <a:r>
              <a:rPr lang="en-GB" sz="4000" b="1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Prouve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, 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Jonas </a:t>
            </a:r>
            <a:r>
              <a:rPr lang="en-GB" sz="4000" b="0" i="0" u="none" strike="noStrike" kern="1200" dirty="0" err="1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Rademaker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– University of Bristol</a:t>
            </a:r>
            <a:endParaRPr lang="en-GB" sz="4000" b="0" i="0" u="none" strike="noStrike" kern="1200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sp>
        <p:nvSpPr>
          <p:cNvPr id="369" name="Freeform 368"/>
          <p:cNvSpPr/>
          <p:nvPr/>
        </p:nvSpPr>
        <p:spPr>
          <a:xfrm>
            <a:off x="540000" y="41508000"/>
            <a:ext cx="29160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44000">
            <a:solidFill>
              <a:srgbClr val="FE0032"/>
            </a:solidFill>
            <a:prstDash val="solid"/>
          </a:ln>
        </p:spPr>
        <p:txBody>
          <a:bodyPr vert="horz" wrap="none" lIns="162000" tIns="117000" rIns="162000" bIns="117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UK HEP Forum  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   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14-</a:t>
            </a:r>
            <a:r>
              <a:rPr lang="en-GB" sz="4000" dirty="0" smtClean="0"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15</a:t>
            </a:r>
            <a:r>
              <a:rPr lang="en-GB" sz="4000" b="0" i="0" u="none" strike="noStrike" kern="1200" dirty="0" smtClean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 November </a:t>
            </a:r>
            <a:r>
              <a:rPr lang="en-GB" sz="4000" b="0" i="0" u="none" strike="noStrike" kern="1200" dirty="0">
                <a:ln>
                  <a:noFill/>
                </a:ln>
                <a:solidFill>
                  <a:srgbClr val="CB0715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2013   -   Poster Session</a:t>
            </a:r>
          </a:p>
        </p:txBody>
      </p:sp>
      <p:sp>
        <p:nvSpPr>
          <p:cNvPr id="370" name="Rectangle 369"/>
          <p:cNvSpPr/>
          <p:nvPr/>
        </p:nvSpPr>
        <p:spPr>
          <a:xfrm>
            <a:off x="14416060" y="19658440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hangingPunct="0">
              <a:buNone/>
            </a:pP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amplitude-weighted average of 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cos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(</a:t>
            </a:r>
            <a:r>
              <a:rPr lang="en-GB" sz="4000" dirty="0" err="1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</a:p>
        </p:txBody>
      </p:sp>
      <p:cxnSp>
        <p:nvCxnSpPr>
          <p:cNvPr id="372" name="Straight Arrow Connector 371"/>
          <p:cNvCxnSpPr/>
          <p:nvPr/>
        </p:nvCxnSpPr>
        <p:spPr>
          <a:xfrm flipV="1">
            <a:off x="24315537" y="37535904"/>
            <a:ext cx="526805" cy="84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22431306" y="19658440"/>
            <a:ext cx="5731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amplitude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-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weighted average </a:t>
            </a:r>
            <a:r>
              <a:rPr lang="en-GB" sz="4000" dirty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of 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sin(</a:t>
            </a:r>
            <a:r>
              <a:rPr lang="en-GB" sz="4000" dirty="0" err="1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Δδ</a:t>
            </a:r>
            <a:r>
              <a:rPr lang="en-GB" sz="4000" dirty="0" smtClean="0"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ohit Hindi" pitchFamily="2"/>
              </a:rPr>
              <a:t>)</a:t>
            </a:r>
            <a:endParaRPr lang="en-GB" sz="4000" dirty="0">
              <a:solidFill>
                <a:srgbClr val="000000"/>
              </a:solidFill>
              <a:latin typeface="Liberation Sans" pitchFamily="34"/>
              <a:ea typeface="WenQuanYi Micro Hei" pitchFamily="2"/>
              <a:cs typeface="Lohit Hindi" pitchFamily="2"/>
            </a:endParaRPr>
          </a:p>
        </p:txBody>
      </p:sp>
      <p:cxnSp>
        <p:nvCxnSpPr>
          <p:cNvPr id="382" name="Straight Arrow Connector 381"/>
          <p:cNvCxnSpPr/>
          <p:nvPr/>
        </p:nvCxnSpPr>
        <p:spPr>
          <a:xfrm>
            <a:off x="25558750" y="17677625"/>
            <a:ext cx="0" cy="75882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 flipH="1">
            <a:off x="21135975" y="17677625"/>
            <a:ext cx="1349375" cy="758825"/>
          </a:xfrm>
          <a:prstGeom prst="straightConnector1">
            <a:avLst/>
          </a:prstGeom>
          <a:ln w="5715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9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3492531" y="14224263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788067" y="11334597"/>
            <a:ext cx="2477856" cy="1032531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88067" y="12367128"/>
            <a:ext cx="2477856" cy="681346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86180" y="15989875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7440" y="13919944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b</a:t>
            </a:r>
            <a:endParaRPr lang="en-US" sz="80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9257337" y="13769560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57337" y="15646325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u</a:t>
            </a:r>
            <a:endParaRPr lang="en-US" sz="80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08554" y="15617226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u</a:t>
            </a:r>
            <a:endParaRPr lang="en-US" sz="8000" i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9438032" y="16121232"/>
            <a:ext cx="41411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8875" y="16108902"/>
            <a:ext cx="41411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 rot="12664814">
            <a:off x="7194093" y="12310785"/>
            <a:ext cx="376856" cy="2140185"/>
          </a:xfrm>
          <a:custGeom>
            <a:avLst/>
            <a:gdLst>
              <a:gd name="connsiteX0" fmla="*/ 567283 w 571460"/>
              <a:gd name="connsiteY0" fmla="*/ 1685804 h 1685804"/>
              <a:gd name="connsiteX1" fmla="*/ 95 w 571460"/>
              <a:gd name="connsiteY1" fmla="*/ 1389883 h 1685804"/>
              <a:gd name="connsiteX2" fmla="*/ 517962 w 571460"/>
              <a:gd name="connsiteY2" fmla="*/ 1106292 h 1685804"/>
              <a:gd name="connsiteX3" fmla="*/ 95 w 571460"/>
              <a:gd name="connsiteY3" fmla="*/ 773381 h 1685804"/>
              <a:gd name="connsiteX4" fmla="*/ 542623 w 571460"/>
              <a:gd name="connsiteY4" fmla="*/ 489790 h 1685804"/>
              <a:gd name="connsiteX5" fmla="*/ 95 w 571460"/>
              <a:gd name="connsiteY5" fmla="*/ 243189 h 1685804"/>
              <a:gd name="connsiteX6" fmla="*/ 517962 w 571460"/>
              <a:gd name="connsiteY6" fmla="*/ 21248 h 1685804"/>
              <a:gd name="connsiteX7" fmla="*/ 554953 w 571460"/>
              <a:gd name="connsiteY7" fmla="*/ 8918 h 168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460" h="1685804">
                <a:moveTo>
                  <a:pt x="567283" y="1685804"/>
                </a:moveTo>
                <a:cubicBezTo>
                  <a:pt x="287799" y="1586136"/>
                  <a:pt x="8315" y="1486468"/>
                  <a:pt x="95" y="1389883"/>
                </a:cubicBezTo>
                <a:cubicBezTo>
                  <a:pt x="-8125" y="1293298"/>
                  <a:pt x="517962" y="1209042"/>
                  <a:pt x="517962" y="1106292"/>
                </a:cubicBezTo>
                <a:cubicBezTo>
                  <a:pt x="517962" y="1003542"/>
                  <a:pt x="-4015" y="876131"/>
                  <a:pt x="95" y="773381"/>
                </a:cubicBezTo>
                <a:cubicBezTo>
                  <a:pt x="4205" y="670631"/>
                  <a:pt x="542623" y="578155"/>
                  <a:pt x="542623" y="489790"/>
                </a:cubicBezTo>
                <a:cubicBezTo>
                  <a:pt x="542623" y="401425"/>
                  <a:pt x="4205" y="321279"/>
                  <a:pt x="95" y="243189"/>
                </a:cubicBezTo>
                <a:cubicBezTo>
                  <a:pt x="-4015" y="165099"/>
                  <a:pt x="425486" y="60293"/>
                  <a:pt x="517962" y="21248"/>
                </a:cubicBezTo>
                <a:cubicBezTo>
                  <a:pt x="610438" y="-17797"/>
                  <a:pt x="554953" y="8918"/>
                  <a:pt x="554953" y="8918"/>
                </a:cubicBezTo>
              </a:path>
            </a:pathLst>
          </a:cu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31728" y="14055574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9727225" y="12658657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s</a:t>
            </a:r>
            <a:endParaRPr lang="en-US" sz="80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9727225" y="10134458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u</a:t>
            </a:r>
            <a:endParaRPr lang="en-US" sz="8000" i="1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9907920" y="10609365"/>
            <a:ext cx="41411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651481" y="12221133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19537" y="14006254"/>
            <a:ext cx="403634" cy="2223372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035655" y="14431280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B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52" name="Oval 51"/>
          <p:cNvSpPr/>
          <p:nvPr/>
        </p:nvSpPr>
        <p:spPr>
          <a:xfrm>
            <a:off x="10226179" y="14023023"/>
            <a:ext cx="403634" cy="2223372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646557" y="14448049"/>
            <a:ext cx="1190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D</a:t>
            </a:r>
            <a:r>
              <a:rPr lang="en-US" sz="8000" i="1" baseline="30000" dirty="0" smtClean="0"/>
              <a:t>0</a:t>
            </a:r>
            <a:endParaRPr lang="en-US" sz="8000" i="1" baseline="30000" dirty="0"/>
          </a:p>
        </p:txBody>
      </p:sp>
      <p:sp>
        <p:nvSpPr>
          <p:cNvPr id="55" name="Oval 54"/>
          <p:cNvSpPr/>
          <p:nvPr/>
        </p:nvSpPr>
        <p:spPr>
          <a:xfrm>
            <a:off x="10279939" y="11092923"/>
            <a:ext cx="403634" cy="2223372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650997" y="11517949"/>
            <a:ext cx="1190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K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57" name="TextBox 56"/>
          <p:cNvSpPr txBox="1"/>
          <p:nvPr/>
        </p:nvSpPr>
        <p:spPr>
          <a:xfrm>
            <a:off x="6140420" y="12572846"/>
            <a:ext cx="145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W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677482" y="24089458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039707" y="25917012"/>
            <a:ext cx="2477856" cy="1032531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988139" y="25252665"/>
            <a:ext cx="2477856" cy="681346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620444" y="28305384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42391" y="23785139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b</a:t>
            </a:r>
            <a:endParaRPr lang="en-US" sz="8000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9627237" y="24178359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/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91601" y="27961834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u</a:t>
            </a:r>
            <a:endParaRPr lang="en-US" sz="80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42818" y="27932735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u</a:t>
            </a:r>
            <a:endParaRPr lang="en-US" sz="8000" i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9576527" y="28439559"/>
            <a:ext cx="41411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023139" y="28424411"/>
            <a:ext cx="41411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 rot="8935186" flipV="1">
            <a:off x="7463052" y="23864426"/>
            <a:ext cx="376856" cy="2140185"/>
          </a:xfrm>
          <a:custGeom>
            <a:avLst/>
            <a:gdLst>
              <a:gd name="connsiteX0" fmla="*/ 567283 w 571460"/>
              <a:gd name="connsiteY0" fmla="*/ 1685804 h 1685804"/>
              <a:gd name="connsiteX1" fmla="*/ 95 w 571460"/>
              <a:gd name="connsiteY1" fmla="*/ 1389883 h 1685804"/>
              <a:gd name="connsiteX2" fmla="*/ 517962 w 571460"/>
              <a:gd name="connsiteY2" fmla="*/ 1106292 h 1685804"/>
              <a:gd name="connsiteX3" fmla="*/ 95 w 571460"/>
              <a:gd name="connsiteY3" fmla="*/ 773381 h 1685804"/>
              <a:gd name="connsiteX4" fmla="*/ 542623 w 571460"/>
              <a:gd name="connsiteY4" fmla="*/ 489790 h 1685804"/>
              <a:gd name="connsiteX5" fmla="*/ 95 w 571460"/>
              <a:gd name="connsiteY5" fmla="*/ 243189 h 1685804"/>
              <a:gd name="connsiteX6" fmla="*/ 517962 w 571460"/>
              <a:gd name="connsiteY6" fmla="*/ 21248 h 1685804"/>
              <a:gd name="connsiteX7" fmla="*/ 554953 w 571460"/>
              <a:gd name="connsiteY7" fmla="*/ 8918 h 168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460" h="1685804">
                <a:moveTo>
                  <a:pt x="567283" y="1685804"/>
                </a:moveTo>
                <a:cubicBezTo>
                  <a:pt x="287799" y="1586136"/>
                  <a:pt x="8315" y="1486468"/>
                  <a:pt x="95" y="1389883"/>
                </a:cubicBezTo>
                <a:cubicBezTo>
                  <a:pt x="-8125" y="1293298"/>
                  <a:pt x="517962" y="1209042"/>
                  <a:pt x="517962" y="1106292"/>
                </a:cubicBezTo>
                <a:cubicBezTo>
                  <a:pt x="517962" y="1003542"/>
                  <a:pt x="-4015" y="876131"/>
                  <a:pt x="95" y="773381"/>
                </a:cubicBezTo>
                <a:cubicBezTo>
                  <a:pt x="4205" y="670631"/>
                  <a:pt x="542623" y="578155"/>
                  <a:pt x="542623" y="489790"/>
                </a:cubicBezTo>
                <a:cubicBezTo>
                  <a:pt x="542623" y="401425"/>
                  <a:pt x="4205" y="321279"/>
                  <a:pt x="95" y="243189"/>
                </a:cubicBezTo>
                <a:cubicBezTo>
                  <a:pt x="-4015" y="165099"/>
                  <a:pt x="425486" y="60293"/>
                  <a:pt x="517962" y="21248"/>
                </a:cubicBezTo>
                <a:cubicBezTo>
                  <a:pt x="610438" y="-17797"/>
                  <a:pt x="554953" y="8918"/>
                  <a:pt x="554953" y="8918"/>
                </a:cubicBezTo>
              </a:path>
            </a:pathLst>
          </a:cu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816679" y="23920769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9463022" y="26287823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s</a:t>
            </a:r>
            <a:endParaRPr lang="en-US" sz="80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9452870" y="22876989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u</a:t>
            </a:r>
            <a:endParaRPr lang="en-US" sz="8000" i="1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9793047" y="24678948"/>
            <a:ext cx="414110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924653" y="25791979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304488" y="23871448"/>
            <a:ext cx="403634" cy="4697273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239795" y="25626104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B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76" name="Oval 75"/>
          <p:cNvSpPr/>
          <p:nvPr/>
        </p:nvSpPr>
        <p:spPr>
          <a:xfrm>
            <a:off x="10581592" y="26576526"/>
            <a:ext cx="403634" cy="2223372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1017641" y="26940682"/>
            <a:ext cx="1190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D</a:t>
            </a:r>
            <a:r>
              <a:rPr lang="en-US" sz="8000" i="1" baseline="30000" dirty="0" smtClean="0"/>
              <a:t>0</a:t>
            </a:r>
            <a:endParaRPr lang="en-US" sz="8000" i="1" baseline="30000" dirty="0"/>
          </a:p>
        </p:txBody>
      </p:sp>
      <p:sp>
        <p:nvSpPr>
          <p:cNvPr id="78" name="Oval 77"/>
          <p:cNvSpPr/>
          <p:nvPr/>
        </p:nvSpPr>
        <p:spPr>
          <a:xfrm>
            <a:off x="10547943" y="23741227"/>
            <a:ext cx="403634" cy="2223372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1007493" y="24055059"/>
            <a:ext cx="1190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K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80" name="TextBox 79"/>
          <p:cNvSpPr txBox="1"/>
          <p:nvPr/>
        </p:nvSpPr>
        <p:spPr>
          <a:xfrm>
            <a:off x="6372574" y="24542528"/>
            <a:ext cx="145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W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84" name="TextBox 83"/>
          <p:cNvSpPr txBox="1"/>
          <p:nvPr/>
        </p:nvSpPr>
        <p:spPr>
          <a:xfrm>
            <a:off x="3356528" y="33111320"/>
            <a:ext cx="1064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B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11257869" y="27210994"/>
            <a:ext cx="579103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94617" y="31540667"/>
            <a:ext cx="1882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D</a:t>
            </a:r>
            <a:r>
              <a:rPr lang="en-US" sz="8000" i="1" baseline="30000" dirty="0" smtClean="0"/>
              <a:t>0</a:t>
            </a:r>
            <a:r>
              <a:rPr lang="en-US" sz="8000" i="1" dirty="0"/>
              <a:t>K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94" name="Arc 93"/>
          <p:cNvSpPr/>
          <p:nvPr/>
        </p:nvSpPr>
        <p:spPr>
          <a:xfrm>
            <a:off x="3904468" y="32202522"/>
            <a:ext cx="3747013" cy="2454177"/>
          </a:xfrm>
          <a:prstGeom prst="arc">
            <a:avLst>
              <a:gd name="adj1" fmla="val 10959599"/>
              <a:gd name="adj2" fmla="val 16188377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5996181" y="35230624"/>
            <a:ext cx="579103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856191" y="34921204"/>
            <a:ext cx="1920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smtClean="0"/>
              <a:t>D</a:t>
            </a:r>
            <a:r>
              <a:rPr lang="en-US" sz="8000" i="1" baseline="30000" dirty="0" smtClean="0"/>
              <a:t>0</a:t>
            </a:r>
            <a:r>
              <a:rPr lang="en-US" sz="8000" i="1" dirty="0"/>
              <a:t>K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90439" y="33037340"/>
            <a:ext cx="1608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i="1" dirty="0" err="1" smtClean="0"/>
              <a:t>f</a:t>
            </a:r>
            <a:r>
              <a:rPr lang="en-US" sz="8000" i="1" baseline="-25000" dirty="0" err="1" smtClean="0"/>
              <a:t>d</a:t>
            </a:r>
            <a:r>
              <a:rPr lang="en-US" sz="8000" i="1" dirty="0" err="1" smtClean="0"/>
              <a:t>K</a:t>
            </a:r>
            <a:r>
              <a:rPr lang="en-US" sz="8000" i="1" baseline="30000" dirty="0" smtClean="0"/>
              <a:t>-</a:t>
            </a:r>
            <a:endParaRPr lang="en-US" sz="8000" i="1" baseline="30000" dirty="0"/>
          </a:p>
        </p:txBody>
      </p:sp>
      <p:sp>
        <p:nvSpPr>
          <p:cNvPr id="103" name="Arc 102"/>
          <p:cNvSpPr/>
          <p:nvPr/>
        </p:nvSpPr>
        <p:spPr>
          <a:xfrm flipV="1">
            <a:off x="3888875" y="33114917"/>
            <a:ext cx="3747013" cy="2454177"/>
          </a:xfrm>
          <a:prstGeom prst="arc">
            <a:avLst>
              <a:gd name="adj1" fmla="val 10959599"/>
              <a:gd name="adj2" fmla="val 161883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/>
          <p:cNvSpPr/>
          <p:nvPr/>
        </p:nvSpPr>
        <p:spPr>
          <a:xfrm flipH="1">
            <a:off x="5903660" y="32239512"/>
            <a:ext cx="3747013" cy="2454177"/>
          </a:xfrm>
          <a:prstGeom prst="arc">
            <a:avLst>
              <a:gd name="adj1" fmla="val 10959599"/>
              <a:gd name="adj2" fmla="val 16188377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flipH="1" flipV="1">
            <a:off x="5904884" y="33098990"/>
            <a:ext cx="3747013" cy="2454177"/>
          </a:xfrm>
          <a:prstGeom prst="arc">
            <a:avLst>
              <a:gd name="adj1" fmla="val 10959599"/>
              <a:gd name="adj2" fmla="val 16188377"/>
            </a:avLst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Isosceles Triangle 106"/>
          <p:cNvSpPr/>
          <p:nvPr/>
        </p:nvSpPr>
        <p:spPr>
          <a:xfrm rot="5400000">
            <a:off x="5560911" y="32054563"/>
            <a:ext cx="419301" cy="33291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Isosceles Triangle 107"/>
          <p:cNvSpPr/>
          <p:nvPr/>
        </p:nvSpPr>
        <p:spPr>
          <a:xfrm rot="5400000">
            <a:off x="5560910" y="35386711"/>
            <a:ext cx="419301" cy="33291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 rot="878164">
            <a:off x="9412756" y="34360618"/>
            <a:ext cx="419301" cy="33291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 rot="20989942" flipV="1">
            <a:off x="9406749" y="33133384"/>
            <a:ext cx="419301" cy="33291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998479" y="31685793"/>
            <a:ext cx="170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</a:t>
            </a:r>
            <a:r>
              <a:rPr lang="en-US" sz="4000" baseline="-25000" dirty="0" smtClean="0">
                <a:latin typeface="Apple Chancery"/>
                <a:cs typeface="Apple Chancery"/>
              </a:rPr>
              <a:t>B</a:t>
            </a:r>
            <a:endParaRPr lang="en-US" sz="4000" baseline="-25000" dirty="0">
              <a:latin typeface="Apple Chancery"/>
              <a:cs typeface="Apple Chancery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792340" y="35392836"/>
            <a:ext cx="396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</a:t>
            </a:r>
            <a:r>
              <a:rPr lang="en-US" sz="4000" baseline="-25000" dirty="0" smtClean="0">
                <a:latin typeface="Apple Chancery"/>
                <a:cs typeface="Apple Chancery"/>
              </a:rPr>
              <a:t>B</a:t>
            </a:r>
            <a:r>
              <a:rPr lang="en-US" sz="4000" spc="-150" baseline="-25000" dirty="0" smtClean="0">
                <a:latin typeface="Apple Chancery"/>
                <a:cs typeface="Apple Chancery"/>
              </a:rPr>
              <a:t> </a:t>
            </a:r>
            <a:r>
              <a:rPr lang="en-US" sz="4000" dirty="0" err="1" smtClean="0">
                <a:latin typeface="Apple Chancery"/>
                <a:cs typeface="Apple Chancery"/>
              </a:rPr>
              <a:t>r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B</a:t>
            </a:r>
            <a:r>
              <a:rPr lang="en-US" sz="4000" baseline="-25000" dirty="0" smtClean="0">
                <a:latin typeface="Apple Chancery"/>
                <a:cs typeface="Apple Chancery"/>
              </a:rPr>
              <a:t> </a:t>
            </a:r>
            <a:r>
              <a:rPr lang="en-US" sz="4000" dirty="0" err="1" smtClean="0">
                <a:latin typeface="Apple Chancery"/>
                <a:cs typeface="Apple Chancery"/>
              </a:rPr>
              <a:t>e</a:t>
            </a:r>
            <a:r>
              <a:rPr lang="en-US" sz="4000" baseline="30000" dirty="0" err="1" smtClean="0">
                <a:latin typeface="Apple Chancery"/>
                <a:cs typeface="Apple Chancery"/>
              </a:rPr>
              <a:t>i</a:t>
            </a:r>
            <a:r>
              <a:rPr lang="en-US" sz="4000" baseline="30000" dirty="0" smtClean="0">
                <a:latin typeface="Apple Chancery"/>
                <a:cs typeface="Apple Chancery"/>
              </a:rPr>
              <a:t>(</a:t>
            </a:r>
            <a:r>
              <a:rPr lang="en-US" sz="4000" spc="-300" baseline="30000" dirty="0" err="1" smtClean="0">
                <a:latin typeface="Apple Chancery"/>
                <a:ea typeface="Lucida Grande"/>
                <a:cs typeface="Apple Chancery"/>
              </a:rPr>
              <a:t>δ</a:t>
            </a:r>
            <a:r>
              <a:rPr lang="en-US" sz="2000" spc="-300" baseline="30000" dirty="0" err="1" smtClean="0">
                <a:latin typeface="Apple Chancery"/>
                <a:ea typeface="Lucida Grande"/>
                <a:cs typeface="Apple Chancery"/>
              </a:rPr>
              <a:t>B</a:t>
            </a:r>
            <a:r>
              <a:rPr lang="en-US" sz="4000" baseline="30000" dirty="0" smtClean="0">
                <a:latin typeface="Apple Chancery"/>
                <a:ea typeface="Lucida Grande"/>
                <a:cs typeface="Apple Chancery"/>
              </a:rPr>
              <a:t>–</a:t>
            </a:r>
            <a:r>
              <a:rPr lang="en-US" sz="4000" baseline="30000" dirty="0" err="1" smtClean="0">
                <a:latin typeface="Apple Chancery"/>
                <a:ea typeface="Lucida Grande"/>
                <a:cs typeface="Apple Chancery"/>
              </a:rPr>
              <a:t>γ</a:t>
            </a:r>
            <a:r>
              <a:rPr lang="en-US" sz="4000" baseline="30000" dirty="0" smtClean="0">
                <a:latin typeface="Apple Chancery"/>
                <a:ea typeface="Lucida Grande"/>
                <a:cs typeface="Apple Chancery"/>
              </a:rPr>
              <a:t>)</a:t>
            </a:r>
            <a:endParaRPr lang="en-US" sz="4000" baseline="30000" dirty="0">
              <a:latin typeface="Apple Chancery"/>
              <a:cs typeface="Apple Chancery"/>
            </a:endParaRPr>
          </a:p>
        </p:txBody>
      </p:sp>
      <p:sp>
        <p:nvSpPr>
          <p:cNvPr id="81" name="Freeform 80"/>
          <p:cNvSpPr/>
          <p:nvPr/>
        </p:nvSpPr>
        <p:spPr>
          <a:xfrm rot="8935186" flipV="1">
            <a:off x="21151569" y="13514320"/>
            <a:ext cx="374229" cy="1386594"/>
          </a:xfrm>
          <a:custGeom>
            <a:avLst/>
            <a:gdLst>
              <a:gd name="connsiteX0" fmla="*/ 567283 w 571460"/>
              <a:gd name="connsiteY0" fmla="*/ 1685804 h 1685804"/>
              <a:gd name="connsiteX1" fmla="*/ 95 w 571460"/>
              <a:gd name="connsiteY1" fmla="*/ 1389883 h 1685804"/>
              <a:gd name="connsiteX2" fmla="*/ 517962 w 571460"/>
              <a:gd name="connsiteY2" fmla="*/ 1106292 h 1685804"/>
              <a:gd name="connsiteX3" fmla="*/ 95 w 571460"/>
              <a:gd name="connsiteY3" fmla="*/ 773381 h 1685804"/>
              <a:gd name="connsiteX4" fmla="*/ 542623 w 571460"/>
              <a:gd name="connsiteY4" fmla="*/ 489790 h 1685804"/>
              <a:gd name="connsiteX5" fmla="*/ 95 w 571460"/>
              <a:gd name="connsiteY5" fmla="*/ 243189 h 1685804"/>
              <a:gd name="connsiteX6" fmla="*/ 517962 w 571460"/>
              <a:gd name="connsiteY6" fmla="*/ 21248 h 1685804"/>
              <a:gd name="connsiteX7" fmla="*/ 554953 w 571460"/>
              <a:gd name="connsiteY7" fmla="*/ 8918 h 168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460" h="1685804">
                <a:moveTo>
                  <a:pt x="567283" y="1685804"/>
                </a:moveTo>
                <a:cubicBezTo>
                  <a:pt x="287799" y="1586136"/>
                  <a:pt x="8315" y="1486468"/>
                  <a:pt x="95" y="1389883"/>
                </a:cubicBezTo>
                <a:cubicBezTo>
                  <a:pt x="-8125" y="1293298"/>
                  <a:pt x="517962" y="1209042"/>
                  <a:pt x="517962" y="1106292"/>
                </a:cubicBezTo>
                <a:cubicBezTo>
                  <a:pt x="517962" y="1003542"/>
                  <a:pt x="-4015" y="876131"/>
                  <a:pt x="95" y="773381"/>
                </a:cubicBezTo>
                <a:cubicBezTo>
                  <a:pt x="4205" y="670631"/>
                  <a:pt x="542623" y="578155"/>
                  <a:pt x="542623" y="489790"/>
                </a:cubicBezTo>
                <a:cubicBezTo>
                  <a:pt x="542623" y="401425"/>
                  <a:pt x="4205" y="321279"/>
                  <a:pt x="95" y="243189"/>
                </a:cubicBezTo>
                <a:cubicBezTo>
                  <a:pt x="-4015" y="165099"/>
                  <a:pt x="425486" y="60293"/>
                  <a:pt x="517962" y="21248"/>
                </a:cubicBezTo>
                <a:cubicBezTo>
                  <a:pt x="610438" y="-17797"/>
                  <a:pt x="554953" y="8918"/>
                  <a:pt x="554953" y="8918"/>
                </a:cubicBezTo>
              </a:path>
            </a:pathLst>
          </a:cu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 rot="12664814">
            <a:off x="21196785" y="9613184"/>
            <a:ext cx="374229" cy="1386594"/>
          </a:xfrm>
          <a:custGeom>
            <a:avLst/>
            <a:gdLst>
              <a:gd name="connsiteX0" fmla="*/ 567283 w 571460"/>
              <a:gd name="connsiteY0" fmla="*/ 1685804 h 1685804"/>
              <a:gd name="connsiteX1" fmla="*/ 95 w 571460"/>
              <a:gd name="connsiteY1" fmla="*/ 1389883 h 1685804"/>
              <a:gd name="connsiteX2" fmla="*/ 517962 w 571460"/>
              <a:gd name="connsiteY2" fmla="*/ 1106292 h 1685804"/>
              <a:gd name="connsiteX3" fmla="*/ 95 w 571460"/>
              <a:gd name="connsiteY3" fmla="*/ 773381 h 1685804"/>
              <a:gd name="connsiteX4" fmla="*/ 542623 w 571460"/>
              <a:gd name="connsiteY4" fmla="*/ 489790 h 1685804"/>
              <a:gd name="connsiteX5" fmla="*/ 95 w 571460"/>
              <a:gd name="connsiteY5" fmla="*/ 243189 h 1685804"/>
              <a:gd name="connsiteX6" fmla="*/ 517962 w 571460"/>
              <a:gd name="connsiteY6" fmla="*/ 21248 h 1685804"/>
              <a:gd name="connsiteX7" fmla="*/ 554953 w 571460"/>
              <a:gd name="connsiteY7" fmla="*/ 8918 h 168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460" h="1685804">
                <a:moveTo>
                  <a:pt x="567283" y="1685804"/>
                </a:moveTo>
                <a:cubicBezTo>
                  <a:pt x="287799" y="1586136"/>
                  <a:pt x="8315" y="1486468"/>
                  <a:pt x="95" y="1389883"/>
                </a:cubicBezTo>
                <a:cubicBezTo>
                  <a:pt x="-8125" y="1293298"/>
                  <a:pt x="517962" y="1209042"/>
                  <a:pt x="517962" y="1106292"/>
                </a:cubicBezTo>
                <a:cubicBezTo>
                  <a:pt x="517962" y="1003542"/>
                  <a:pt x="-4015" y="876131"/>
                  <a:pt x="95" y="773381"/>
                </a:cubicBezTo>
                <a:cubicBezTo>
                  <a:pt x="4205" y="670631"/>
                  <a:pt x="542623" y="578155"/>
                  <a:pt x="542623" y="489790"/>
                </a:cubicBezTo>
                <a:cubicBezTo>
                  <a:pt x="542623" y="401425"/>
                  <a:pt x="4205" y="321279"/>
                  <a:pt x="95" y="243189"/>
                </a:cubicBezTo>
                <a:cubicBezTo>
                  <a:pt x="-4015" y="165099"/>
                  <a:pt x="425486" y="60293"/>
                  <a:pt x="517962" y="21248"/>
                </a:cubicBezTo>
                <a:cubicBezTo>
                  <a:pt x="610438" y="-17797"/>
                  <a:pt x="554953" y="8918"/>
                  <a:pt x="554953" y="8918"/>
                </a:cubicBezTo>
              </a:path>
            </a:pathLst>
          </a:cu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>
            <a:off x="17617369" y="10906690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1613339" y="8944024"/>
            <a:ext cx="2771071" cy="663672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7611018" y="12071164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780682" y="10881760"/>
            <a:ext cx="106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b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20756566" y="10738001"/>
            <a:ext cx="273172" cy="291989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>
            <a:off x="17576098" y="13668638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7618703" y="15704327"/>
            <a:ext cx="6773392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0715295" y="13499949"/>
            <a:ext cx="273172" cy="29198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7279301" y="13532999"/>
            <a:ext cx="264575" cy="2219763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7232783" y="10788799"/>
            <a:ext cx="403634" cy="1433957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21613933" y="14772644"/>
            <a:ext cx="2740977" cy="780288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1613933" y="14022288"/>
            <a:ext cx="2778162" cy="750356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1471157" y="14626649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1613339" y="9616114"/>
            <a:ext cx="2753357" cy="707994"/>
          </a:xfrm>
          <a:prstGeom prst="line">
            <a:avLst/>
          </a:prstGeom>
          <a:ln w="762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21476753" y="9461699"/>
            <a:ext cx="273172" cy="291989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23884847" y="10704841"/>
            <a:ext cx="669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pple Chancery"/>
                <a:cs typeface="Apple Chancery"/>
              </a:rPr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717120" y="11416019"/>
            <a:ext cx="106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u</a:t>
            </a:r>
            <a:endParaRPr lang="en-US" sz="4000" dirty="0">
              <a:latin typeface="Apple Chancery"/>
              <a:cs typeface="Apple Chancery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7844115" y="11678308"/>
            <a:ext cx="233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807616" y="11413492"/>
            <a:ext cx="74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u</a:t>
            </a:r>
            <a:endParaRPr lang="en-US" sz="4000" dirty="0">
              <a:latin typeface="Apple Chancery"/>
              <a:cs typeface="Apple Chancery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23934611" y="11675781"/>
            <a:ext cx="233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738771" y="13040761"/>
            <a:ext cx="106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b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7703823" y="15527457"/>
            <a:ext cx="739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u</a:t>
            </a:r>
            <a:endParaRPr lang="en-US" sz="4000" dirty="0">
              <a:latin typeface="Apple Chancery"/>
              <a:cs typeface="Apple Chancery"/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17830818" y="15789746"/>
            <a:ext cx="233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6457263" y="11082637"/>
            <a:ext cx="141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B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736972" y="11231280"/>
            <a:ext cx="247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D</a:t>
            </a:r>
            <a:r>
              <a:rPr lang="en-US" sz="5400" i="1" baseline="30000" dirty="0">
                <a:latin typeface="Liberation sans"/>
                <a:cs typeface="Liberation sans"/>
              </a:rPr>
              <a:t>0</a:t>
            </a:r>
            <a:endParaRPr lang="en-US" sz="5400" i="1" baseline="30000" dirty="0" smtClean="0">
              <a:latin typeface="Liberation sans"/>
              <a:cs typeface="Liberation san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24400951" y="10788799"/>
            <a:ext cx="403634" cy="1433957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4400951" y="8929271"/>
            <a:ext cx="403634" cy="1433957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772184" y="9117492"/>
            <a:ext cx="114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K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855933" y="13593909"/>
            <a:ext cx="1128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D</a:t>
            </a:r>
            <a:r>
              <a:rPr lang="en-US" sz="5400" i="1" baseline="30000" dirty="0">
                <a:latin typeface="Liberation sans"/>
                <a:cs typeface="Liberation sans"/>
              </a:rPr>
              <a:t>0</a:t>
            </a:r>
            <a:endParaRPr lang="en-US" sz="5400" i="1" baseline="30000" dirty="0" smtClean="0">
              <a:latin typeface="Liberation sans"/>
              <a:cs typeface="Liberation san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4885158" y="15155561"/>
            <a:ext cx="114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K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4438217" y="13314854"/>
            <a:ext cx="403634" cy="1433957"/>
          </a:xfrm>
          <a:prstGeom prst="ellipse">
            <a:avLst/>
          </a:prstGeom>
          <a:noFill/>
          <a:ln>
            <a:solidFill>
              <a:schemeClr val="dk1"/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24940984" y="13754189"/>
            <a:ext cx="616725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6431864" y="14323187"/>
            <a:ext cx="141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B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0593997" y="12849149"/>
            <a:ext cx="1064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Apple Chancery"/>
                <a:cs typeface="Apple Chancery"/>
              </a:rPr>
              <a:t>V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ub</a:t>
            </a:r>
            <a:endParaRPr lang="en-US" sz="4000" baseline="-25000" dirty="0">
              <a:latin typeface="Apple Chancery"/>
              <a:cs typeface="Apple Chancery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911933" y="13059761"/>
            <a:ext cx="74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u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974346" y="15534336"/>
            <a:ext cx="74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u</a:t>
            </a:r>
            <a:endParaRPr lang="en-US" sz="4000" dirty="0">
              <a:latin typeface="Apple Chancery"/>
              <a:cs typeface="Apple Chancery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4101341" y="15796625"/>
            <a:ext cx="233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4468771" y="14894974"/>
            <a:ext cx="403634" cy="1433957"/>
          </a:xfrm>
          <a:prstGeom prst="ellipse">
            <a:avLst/>
          </a:prstGeom>
          <a:noFill/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4010808" y="13959587"/>
            <a:ext cx="899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pple Chancery"/>
                <a:cs typeface="Apple Chancery"/>
              </a:rPr>
              <a:t>c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24101347" y="14221893"/>
            <a:ext cx="233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4007156" y="14715446"/>
            <a:ext cx="54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pple Chancery"/>
                <a:cs typeface="Apple Chancery"/>
              </a:rPr>
              <a:t>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3901801" y="9621166"/>
            <a:ext cx="74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u</a:t>
            </a:r>
            <a:endParaRPr lang="en-US" sz="4000" dirty="0">
              <a:latin typeface="Apple Chancery"/>
              <a:cs typeface="Apple Chancery"/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24028796" y="9858056"/>
            <a:ext cx="233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3960010" y="8802276"/>
            <a:ext cx="547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pple Chancery"/>
                <a:cs typeface="Apple Chancery"/>
              </a:rPr>
              <a:t>s</a:t>
            </a:r>
            <a:endParaRPr lang="en-US" sz="4000" dirty="0">
              <a:latin typeface="Apple Chancery"/>
              <a:cs typeface="Apple Chancery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5383264" y="2992811"/>
            <a:ext cx="1412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B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8082017" y="1355415"/>
            <a:ext cx="2472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D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0</a:t>
            </a:r>
            <a:r>
              <a:rPr lang="en-US" sz="5400" i="1" dirty="0">
                <a:latin typeface="Liberation sans"/>
                <a:cs typeface="Liberation sans"/>
              </a:rPr>
              <a:t>K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46" name="Arc 145"/>
          <p:cNvSpPr/>
          <p:nvPr/>
        </p:nvSpPr>
        <p:spPr>
          <a:xfrm>
            <a:off x="15787080" y="1814078"/>
            <a:ext cx="3747013" cy="2454177"/>
          </a:xfrm>
          <a:prstGeom prst="arc">
            <a:avLst>
              <a:gd name="adj1" fmla="val 10921177"/>
              <a:gd name="adj2" fmla="val 16186071"/>
            </a:avLst>
          </a:prstGeom>
          <a:ln w="7620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8076283" y="4730480"/>
            <a:ext cx="251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smtClean="0">
                <a:latin typeface="Liberation sans"/>
                <a:cs typeface="Liberation sans"/>
              </a:rPr>
              <a:t>D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0</a:t>
            </a:r>
            <a:r>
              <a:rPr lang="en-US" sz="5400" i="1" dirty="0">
                <a:latin typeface="Liberation sans"/>
                <a:cs typeface="Liberation sans"/>
              </a:rPr>
              <a:t>K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1119060" y="2979083"/>
            <a:ext cx="2267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 err="1" smtClean="0">
                <a:latin typeface="Liberation sans"/>
                <a:cs typeface="Liberation sans"/>
              </a:rPr>
              <a:t>f</a:t>
            </a:r>
            <a:r>
              <a:rPr lang="en-US" sz="5400" i="1" baseline="-25000" dirty="0" err="1" smtClean="0">
                <a:latin typeface="Liberation sans"/>
                <a:cs typeface="Liberation sans"/>
              </a:rPr>
              <a:t>d</a:t>
            </a:r>
            <a:r>
              <a:rPr lang="en-US" sz="5400" i="1" dirty="0" err="1" smtClean="0">
                <a:latin typeface="Liberation sans"/>
                <a:cs typeface="Liberation sans"/>
              </a:rPr>
              <a:t>K</a:t>
            </a:r>
            <a:r>
              <a:rPr lang="en-US" sz="5400" i="1" baseline="30000" dirty="0" smtClean="0">
                <a:latin typeface="Liberation sans"/>
                <a:cs typeface="Liberation sans"/>
              </a:rPr>
              <a:t>-</a:t>
            </a:r>
            <a:endParaRPr lang="en-US" sz="5400" i="1" baseline="30000" dirty="0">
              <a:latin typeface="Liberation sans"/>
              <a:cs typeface="Liberation sans"/>
            </a:endParaRPr>
          </a:p>
        </p:txBody>
      </p:sp>
      <p:sp>
        <p:nvSpPr>
          <p:cNvPr id="149" name="Arc 148"/>
          <p:cNvSpPr/>
          <p:nvPr/>
        </p:nvSpPr>
        <p:spPr>
          <a:xfrm flipV="1">
            <a:off x="15771487" y="2726473"/>
            <a:ext cx="3747013" cy="2454177"/>
          </a:xfrm>
          <a:prstGeom prst="arc">
            <a:avLst>
              <a:gd name="adj1" fmla="val 10959599"/>
              <a:gd name="adj2" fmla="val 16188377"/>
            </a:avLst>
          </a:prstGeom>
          <a:ln w="76200" cmpd="sng">
            <a:solidFill>
              <a:srgbClr val="66006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 flipH="1">
            <a:off x="17786272" y="1851068"/>
            <a:ext cx="3747013" cy="2454177"/>
          </a:xfrm>
          <a:prstGeom prst="arc">
            <a:avLst>
              <a:gd name="adj1" fmla="val 10959599"/>
              <a:gd name="adj2" fmla="val 16188377"/>
            </a:avLst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c 150"/>
          <p:cNvSpPr/>
          <p:nvPr/>
        </p:nvSpPr>
        <p:spPr>
          <a:xfrm flipH="1" flipV="1">
            <a:off x="17787496" y="2710546"/>
            <a:ext cx="3747013" cy="2454177"/>
          </a:xfrm>
          <a:prstGeom prst="arc">
            <a:avLst>
              <a:gd name="adj1" fmla="val 10959599"/>
              <a:gd name="adj2" fmla="val 16188377"/>
            </a:avLst>
          </a:prstGeom>
          <a:ln w="762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 rot="5400000">
            <a:off x="17443523" y="1666119"/>
            <a:ext cx="419301" cy="332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 rot="5400000">
            <a:off x="17443522" y="4998267"/>
            <a:ext cx="419301" cy="33291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Isosceles Triangle 153"/>
          <p:cNvSpPr/>
          <p:nvPr/>
        </p:nvSpPr>
        <p:spPr>
          <a:xfrm rot="878164">
            <a:off x="21295368" y="3972174"/>
            <a:ext cx="419301" cy="33291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/>
          <p:cNvSpPr/>
          <p:nvPr/>
        </p:nvSpPr>
        <p:spPr>
          <a:xfrm rot="20989942" flipV="1">
            <a:off x="21289361" y="2744940"/>
            <a:ext cx="419301" cy="33291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5881091" y="1297349"/>
            <a:ext cx="170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</a:t>
            </a:r>
            <a:r>
              <a:rPr lang="en-US" sz="4000" baseline="-25000" dirty="0" smtClean="0">
                <a:latin typeface="Apple Chancery"/>
                <a:cs typeface="Apple Chancery"/>
              </a:rPr>
              <a:t>B</a:t>
            </a:r>
            <a:endParaRPr lang="en-US" sz="4000" baseline="-25000" dirty="0">
              <a:latin typeface="Apple Chancery"/>
              <a:cs typeface="Apple Chancery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4956398" y="5132865"/>
            <a:ext cx="282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</a:t>
            </a:r>
            <a:r>
              <a:rPr lang="en-US" sz="4000" baseline="-25000" dirty="0" smtClean="0">
                <a:latin typeface="Apple Chancery"/>
                <a:cs typeface="Apple Chancery"/>
              </a:rPr>
              <a:t>B</a:t>
            </a:r>
            <a:r>
              <a:rPr lang="en-US" sz="4000" spc="-150" baseline="-25000" dirty="0" smtClean="0">
                <a:latin typeface="Apple Chancery"/>
                <a:cs typeface="Apple Chancery"/>
              </a:rPr>
              <a:t> </a:t>
            </a:r>
            <a:r>
              <a:rPr lang="en-US" sz="4000" dirty="0" err="1" smtClean="0">
                <a:latin typeface="Apple Chancery"/>
                <a:cs typeface="Apple Chancery"/>
              </a:rPr>
              <a:t>r</a:t>
            </a:r>
            <a:r>
              <a:rPr lang="en-US" sz="4000" baseline="-25000" dirty="0" err="1" smtClean="0">
                <a:latin typeface="Apple Chancery"/>
                <a:cs typeface="Apple Chancery"/>
              </a:rPr>
              <a:t>B</a:t>
            </a:r>
            <a:r>
              <a:rPr lang="en-US" sz="4000" baseline="-25000" dirty="0" smtClean="0">
                <a:latin typeface="Apple Chancery"/>
                <a:cs typeface="Apple Chancery"/>
              </a:rPr>
              <a:t> </a:t>
            </a:r>
            <a:r>
              <a:rPr lang="en-US" sz="4000" dirty="0" err="1" smtClean="0">
                <a:latin typeface="Apple Chancery"/>
                <a:cs typeface="Apple Chancery"/>
              </a:rPr>
              <a:t>e</a:t>
            </a:r>
            <a:r>
              <a:rPr lang="en-US" sz="4000" baseline="30000" dirty="0" err="1" smtClean="0">
                <a:latin typeface="Apple Chancery"/>
                <a:cs typeface="Apple Chancery"/>
              </a:rPr>
              <a:t>i</a:t>
            </a:r>
            <a:r>
              <a:rPr lang="en-US" sz="4000" baseline="30000" dirty="0" smtClean="0">
                <a:latin typeface="Apple Chancery"/>
                <a:cs typeface="Apple Chancery"/>
              </a:rPr>
              <a:t>(</a:t>
            </a:r>
            <a:r>
              <a:rPr lang="en-US" sz="4000" spc="-300" baseline="30000" dirty="0" err="1" smtClean="0">
                <a:latin typeface="Apple Chancery"/>
                <a:ea typeface="Lucida Grande"/>
                <a:cs typeface="Apple Chancery"/>
              </a:rPr>
              <a:t>δ</a:t>
            </a:r>
            <a:r>
              <a:rPr lang="en-US" sz="2000" spc="-300" baseline="30000" dirty="0" err="1" smtClean="0">
                <a:latin typeface="Apple Chancery"/>
                <a:ea typeface="Lucida Grande"/>
                <a:cs typeface="Apple Chancery"/>
              </a:rPr>
              <a:t>B</a:t>
            </a:r>
            <a:r>
              <a:rPr lang="en-US" sz="4000" baseline="30000" dirty="0" smtClean="0">
                <a:latin typeface="Apple Chancery"/>
                <a:ea typeface="Lucida Grande"/>
                <a:cs typeface="Apple Chancery"/>
              </a:rPr>
              <a:t>–</a:t>
            </a:r>
            <a:r>
              <a:rPr lang="en-US" sz="4000" b="1" baseline="30000" dirty="0" err="1" smtClean="0">
                <a:solidFill>
                  <a:srgbClr val="FF0000"/>
                </a:solidFill>
                <a:latin typeface="Apple Chancery"/>
                <a:ea typeface="Lucida Grande"/>
                <a:cs typeface="Apple Chancery"/>
              </a:rPr>
              <a:t>γ</a:t>
            </a:r>
            <a:r>
              <a:rPr lang="en-US" sz="4000" baseline="30000" dirty="0" smtClean="0">
                <a:latin typeface="Apple Chancery"/>
                <a:ea typeface="Lucida Grande"/>
                <a:cs typeface="Apple Chancery"/>
              </a:rPr>
              <a:t>)</a:t>
            </a:r>
            <a:endParaRPr lang="en-US" sz="4000" baseline="30000" dirty="0">
              <a:latin typeface="Apple Chancery"/>
              <a:cs typeface="Apple Chancery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266791" y="1280411"/>
            <a:ext cx="170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</a:t>
            </a:r>
            <a:r>
              <a:rPr lang="en-US" sz="4000" baseline="-25000" dirty="0" smtClean="0">
                <a:latin typeface="Apple Chancery"/>
                <a:cs typeface="Apple Chancery"/>
              </a:rPr>
              <a:t>D</a:t>
            </a:r>
            <a:r>
              <a:rPr lang="en-US" sz="4000" baseline="10000" dirty="0" smtClean="0">
                <a:latin typeface="Apple Chancery"/>
                <a:cs typeface="Apple Chancery"/>
              </a:rPr>
              <a:t>0</a:t>
            </a:r>
            <a:endParaRPr lang="en-US" sz="4000" baseline="10000" dirty="0">
              <a:latin typeface="Apple Chancery"/>
              <a:cs typeface="Apple Chancery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0249859" y="5004392"/>
            <a:ext cx="1707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pple Chancery"/>
                <a:cs typeface="Apple Chancery"/>
              </a:rPr>
              <a:t>A</a:t>
            </a:r>
            <a:r>
              <a:rPr lang="en-US" sz="4000" baseline="-25000" dirty="0" smtClean="0">
                <a:latin typeface="Apple Chancery"/>
                <a:cs typeface="Apple Chancery"/>
              </a:rPr>
              <a:t>D</a:t>
            </a:r>
            <a:r>
              <a:rPr lang="en-US" sz="4000" baseline="10000" dirty="0" smtClean="0">
                <a:latin typeface="Apple Chancery"/>
                <a:cs typeface="Apple Chancery"/>
              </a:rPr>
              <a:t>0</a:t>
            </a:r>
            <a:endParaRPr lang="en-US" sz="4000" baseline="10000" dirty="0">
              <a:latin typeface="Apple Chancery"/>
              <a:cs typeface="Apple Chancery"/>
            </a:endParaRPr>
          </a:p>
        </p:txBody>
      </p:sp>
      <p:cxnSp>
        <p:nvCxnSpPr>
          <p:cNvPr id="160" name="Straight Connector 159"/>
          <p:cNvCxnSpPr/>
          <p:nvPr/>
        </p:nvCxnSpPr>
        <p:spPr>
          <a:xfrm>
            <a:off x="20791529" y="5374373"/>
            <a:ext cx="2257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8173432" y="4856790"/>
            <a:ext cx="616725" cy="0"/>
          </a:xfrm>
          <a:prstGeom prst="line">
            <a:avLst/>
          </a:prstGeom>
          <a:ln w="5715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3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16726</TotalTime>
  <Words>677</Words>
  <Application>Microsoft Macintosh PowerPoint</Application>
  <PresentationFormat>Custom</PresentationFormat>
  <Paragraphs>131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Physics</dc:title>
  <dc:subject/>
  <dc:creator>Paras Naik</dc:creator>
  <cp:keywords/>
  <dc:description/>
  <cp:lastModifiedBy>Claire Prouve</cp:lastModifiedBy>
  <cp:revision>347</cp:revision>
  <cp:lastPrinted>2013-11-12T15:41:46Z</cp:lastPrinted>
  <dcterms:created xsi:type="dcterms:W3CDTF">2012-05-03T11:39:54Z</dcterms:created>
  <dcterms:modified xsi:type="dcterms:W3CDTF">2013-11-12T22:33:53Z</dcterms:modified>
  <cp:category/>
</cp:coreProperties>
</file>