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0032"/>
    <a:srgbClr val="B20225"/>
    <a:srgbClr val="B80225"/>
    <a:srgbClr val="CE0327"/>
    <a:srgbClr val="FF0421"/>
    <a:srgbClr val="FF0033"/>
    <a:srgbClr val="E40465"/>
    <a:srgbClr val="FFFFFF"/>
    <a:srgbClr val="008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6" autoAdjust="0"/>
    <p:restoredTop sz="97680" autoAdjust="0"/>
  </p:normalViewPr>
  <p:slideViewPr>
    <p:cSldViewPr snapToGrid="0" snapToObjects="1">
      <p:cViewPr>
        <p:scale>
          <a:sx n="50" d="100"/>
          <a:sy n="50" d="100"/>
        </p:scale>
        <p:origin x="-232" y="449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B9-DBFE-064F-865A-F13FD8C012B3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F389-862F-0C43-892E-C9C659A7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DDF-E2AF-1942-89D6-8115768FB0AE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0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Freeform 321"/>
          <p:cNvSpPr/>
          <p:nvPr/>
        </p:nvSpPr>
        <p:spPr>
          <a:xfrm>
            <a:off x="571767" y="34716269"/>
            <a:ext cx="29131678" cy="607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10" name="Freeform 209"/>
          <p:cNvSpPr/>
          <p:nvPr/>
        </p:nvSpPr>
        <p:spPr>
          <a:xfrm>
            <a:off x="17500594" y="23763663"/>
            <a:ext cx="12217012" cy="102672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58" name="Freeform 257"/>
          <p:cNvSpPr/>
          <p:nvPr/>
        </p:nvSpPr>
        <p:spPr>
          <a:xfrm>
            <a:off x="571767" y="23763663"/>
            <a:ext cx="16033728" cy="102672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05" name="Freeform 204"/>
          <p:cNvSpPr/>
          <p:nvPr/>
        </p:nvSpPr>
        <p:spPr>
          <a:xfrm>
            <a:off x="13323419" y="5778482"/>
            <a:ext cx="16394187" cy="172455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7294786" y="22496214"/>
            <a:ext cx="12494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(*) Assuming no CP-V in the D decays  and neglecting 2</a:t>
            </a:r>
            <a:r>
              <a:rPr lang="en-GB" sz="2400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nd</a:t>
            </a:r>
            <a:r>
              <a:rPr lang="en-GB" sz="2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order effects from charm mixing.</a:t>
            </a:r>
            <a:endParaRPr lang="en-US" sz="2400" dirty="0"/>
          </a:p>
        </p:txBody>
      </p:sp>
      <p:sp>
        <p:nvSpPr>
          <p:cNvPr id="192" name="Rectangle 191"/>
          <p:cNvSpPr/>
          <p:nvPr/>
        </p:nvSpPr>
        <p:spPr>
          <a:xfrm>
            <a:off x="13792748" y="18032990"/>
            <a:ext cx="57927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Binned decay width:</a:t>
            </a:r>
          </a:p>
        </p:txBody>
      </p:sp>
      <p:pic>
        <p:nvPicPr>
          <p:cNvPr id="228" name="Picture 227" descr="Screen Shot 2013-11-11 at 23.22.3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7769" r="3721" b="17032"/>
          <a:stretch/>
        </p:blipFill>
        <p:spPr>
          <a:xfrm>
            <a:off x="13614002" y="19596248"/>
            <a:ext cx="7632881" cy="1307171"/>
          </a:xfrm>
          <a:prstGeom prst="rect">
            <a:avLst/>
          </a:prstGeom>
        </p:spPr>
      </p:pic>
      <p:pic>
        <p:nvPicPr>
          <p:cNvPr id="229" name="Picture 228" descr="Screen Shot 2013-11-11 at 23.22.3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5289" r="3636" b="7679"/>
          <a:stretch/>
        </p:blipFill>
        <p:spPr>
          <a:xfrm>
            <a:off x="21751767" y="19625407"/>
            <a:ext cx="7466739" cy="1278012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13423457" y="5867154"/>
            <a:ext cx="15978754" cy="17612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GB" sz="4000" b="1" dirty="0" smtClean="0">
                <a:latin typeface="Liberation Sans" pitchFamily="34"/>
                <a:ea typeface="WenQuanYi Micro Hei" pitchFamily="2"/>
                <a:cs typeface="Lohit Hindi" pitchFamily="2"/>
              </a:rPr>
              <a:t>Reconstruction of the D mesons in self- conjugate</a:t>
            </a:r>
          </a:p>
          <a:p>
            <a:pPr lvl="0" hangingPunct="0">
              <a:buNone/>
            </a:pPr>
            <a:r>
              <a:rPr lang="en-GB" sz="4000" b="1" dirty="0" smtClean="0">
                <a:latin typeface="Liberation Sans" pitchFamily="34"/>
                <a:ea typeface="WenQuanYi Micro Hei" pitchFamily="2"/>
                <a:cs typeface="Lohit Hindi" pitchFamily="2"/>
              </a:rPr>
              <a:t>final state </a:t>
            </a:r>
            <a:r>
              <a:rPr lang="en-GB" sz="4000" b="1" i="1" dirty="0" err="1" smtClean="0">
                <a:latin typeface="Liberation Sans" pitchFamily="34"/>
                <a:ea typeface="WenQuanYi Micro Hei" pitchFamily="2"/>
                <a:cs typeface="Lohit Hindi" pitchFamily="2"/>
              </a:rPr>
              <a:t>f</a:t>
            </a:r>
            <a:r>
              <a:rPr lang="en-GB" sz="4000" b="1" i="1" baseline="-25000" dirty="0" err="1" smtClean="0">
                <a:latin typeface="Liberation Sans" pitchFamily="34"/>
                <a:ea typeface="WenQuanYi Micro Hei" pitchFamily="2"/>
                <a:cs typeface="Lohit Hindi" pitchFamily="2"/>
              </a:rPr>
              <a:t>D</a:t>
            </a:r>
            <a:r>
              <a:rPr lang="en-GB" sz="4000" b="1" dirty="0" smtClean="0">
                <a:latin typeface="Liberation Sans" pitchFamily="34"/>
                <a:ea typeface="WenQuanYi Micro Hei" pitchFamily="2"/>
                <a:cs typeface="Lohit Hindi" pitchFamily="2"/>
              </a:rPr>
              <a:t> =</a:t>
            </a:r>
            <a:r>
              <a:rPr lang="en-US" sz="4000" b="1" dirty="0" smtClean="0"/>
              <a:t> </a:t>
            </a:r>
            <a:r>
              <a:rPr lang="en-US" sz="4000" b="1" dirty="0">
                <a:solidFill>
                  <a:srgbClr val="000000"/>
                </a:solidFill>
              </a:rPr>
              <a:t>π</a:t>
            </a:r>
            <a:r>
              <a:rPr lang="en-US" sz="4000" b="1" baseline="30000" dirty="0">
                <a:solidFill>
                  <a:srgbClr val="000000"/>
                </a:solidFill>
              </a:rPr>
              <a:t>+</a:t>
            </a:r>
            <a:r>
              <a:rPr lang="en-US" sz="4000" b="1" dirty="0">
                <a:solidFill>
                  <a:srgbClr val="000000"/>
                </a:solidFill>
              </a:rPr>
              <a:t>(p</a:t>
            </a:r>
            <a:r>
              <a:rPr lang="en-US" sz="4000" b="1" baseline="-25000" dirty="0">
                <a:solidFill>
                  <a:srgbClr val="000000"/>
                </a:solidFill>
              </a:rPr>
              <a:t>1</a:t>
            </a:r>
            <a:r>
              <a:rPr lang="en-US" sz="4000" b="1" dirty="0">
                <a:solidFill>
                  <a:srgbClr val="000000"/>
                </a:solidFill>
              </a:rPr>
              <a:t>) π</a:t>
            </a:r>
            <a:r>
              <a:rPr lang="en-US" sz="4000" b="1" baseline="30000" dirty="0">
                <a:solidFill>
                  <a:srgbClr val="000000"/>
                </a:solidFill>
              </a:rPr>
              <a:t>+</a:t>
            </a:r>
            <a:r>
              <a:rPr lang="en-US" sz="4000" b="1" dirty="0">
                <a:solidFill>
                  <a:srgbClr val="000000"/>
                </a:solidFill>
              </a:rPr>
              <a:t>(p</a:t>
            </a:r>
            <a:r>
              <a:rPr lang="en-US" sz="4000" b="1" baseline="-25000" dirty="0">
                <a:solidFill>
                  <a:srgbClr val="000000"/>
                </a:solidFill>
              </a:rPr>
              <a:t>2</a:t>
            </a:r>
            <a:r>
              <a:rPr lang="en-US" sz="4000" b="1" dirty="0">
                <a:solidFill>
                  <a:srgbClr val="000000"/>
                </a:solidFill>
              </a:rPr>
              <a:t>) π</a:t>
            </a:r>
            <a:r>
              <a:rPr lang="en-US" sz="4000" b="1" baseline="30000" dirty="0">
                <a:solidFill>
                  <a:srgbClr val="000000"/>
                </a:solidFill>
              </a:rPr>
              <a:t>-</a:t>
            </a:r>
            <a:r>
              <a:rPr lang="en-US" sz="4000" b="1" dirty="0">
                <a:solidFill>
                  <a:srgbClr val="000000"/>
                </a:solidFill>
              </a:rPr>
              <a:t>(p</a:t>
            </a:r>
            <a:r>
              <a:rPr lang="en-US" sz="4000" b="1" baseline="-25000" dirty="0">
                <a:solidFill>
                  <a:srgbClr val="000000"/>
                </a:solidFill>
              </a:rPr>
              <a:t>3</a:t>
            </a:r>
            <a:r>
              <a:rPr lang="en-US" sz="4000" b="1" dirty="0">
                <a:solidFill>
                  <a:srgbClr val="000000"/>
                </a:solidFill>
              </a:rPr>
              <a:t>) π</a:t>
            </a:r>
            <a:r>
              <a:rPr lang="en-US" sz="4000" b="1" baseline="30000" dirty="0">
                <a:solidFill>
                  <a:srgbClr val="000000"/>
                </a:solidFill>
              </a:rPr>
              <a:t>-</a:t>
            </a:r>
            <a:r>
              <a:rPr lang="en-US" sz="4000" b="1" dirty="0">
                <a:solidFill>
                  <a:srgbClr val="000000"/>
                </a:solidFill>
              </a:rPr>
              <a:t>(p</a:t>
            </a:r>
            <a:r>
              <a:rPr lang="en-US" sz="4000" b="1" baseline="-25000" dirty="0">
                <a:solidFill>
                  <a:srgbClr val="000000"/>
                </a:solidFill>
              </a:rPr>
              <a:t>4</a:t>
            </a:r>
            <a:r>
              <a:rPr lang="en-US" sz="4000" b="1" dirty="0">
                <a:solidFill>
                  <a:srgbClr val="000000"/>
                </a:solidFill>
              </a:rPr>
              <a:t>) </a:t>
            </a:r>
            <a:endParaRPr lang="en-GB" sz="4000" b="1" i="0" u="none" strike="noStrike" kern="1200" dirty="0" smtClean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  <a:p>
            <a:pPr lvl="0" hangingPunct="0">
              <a:buNone/>
            </a:pPr>
            <a:r>
              <a: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		</a:t>
            </a:r>
            <a:endParaRPr lang="en-GB" sz="4000" b="1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9699537" y="7270425"/>
            <a:ext cx="331594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CP-conjugation*</a:t>
            </a:r>
            <a:endParaRPr lang="en-GB" sz="3200" baseline="30000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20846185" y="9164323"/>
            <a:ext cx="2155273" cy="0"/>
          </a:xfrm>
          <a:prstGeom prst="straightConnector1">
            <a:avLst/>
          </a:prstGeom>
          <a:ln w="571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13614003" y="19720746"/>
            <a:ext cx="7632881" cy="118267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1629249" y="19720746"/>
            <a:ext cx="7632881" cy="118267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20871841" y="8834136"/>
            <a:ext cx="0" cy="330187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3980400" y="11292959"/>
            <a:ext cx="147997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All amplitudes and phases depend on the point in phase space</a:t>
            </a:r>
          </a:p>
          <a:p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</a:t>
            </a:r>
            <a:r>
              <a:rPr lang="en-GB" sz="4000" b="1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Dalitz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plot analysis in 5 dimensions 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14180424" y="16379929"/>
            <a:ext cx="13824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In order to extract </a:t>
            </a:r>
            <a:r>
              <a:rPr lang="en-US" sz="4000" b="1" dirty="0" err="1">
                <a:latin typeface="Apple Chancery"/>
                <a:ea typeface="Lucida Grande"/>
                <a:cs typeface="Apple Chancery"/>
              </a:rPr>
              <a:t>γ</a:t>
            </a:r>
            <a:r>
              <a:rPr lang="en-US" sz="4000" b="1" dirty="0">
                <a:latin typeface="Apple Chancery"/>
                <a:ea typeface="Lucida Grande"/>
                <a:cs typeface="Apple Chancery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analysis has to be performed in bins of phase space.</a:t>
            </a:r>
          </a:p>
        </p:txBody>
      </p:sp>
      <p:cxnSp>
        <p:nvCxnSpPr>
          <p:cNvPr id="275" name="Straight Arrow Connector 274"/>
          <p:cNvCxnSpPr/>
          <p:nvPr/>
        </p:nvCxnSpPr>
        <p:spPr>
          <a:xfrm flipV="1">
            <a:off x="14103190" y="12297759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6308528" y="12815124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2D projection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pic>
        <p:nvPicPr>
          <p:cNvPr id="337" name="Picture 336" descr="Abar_imag_s14_edited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130" y="12840523"/>
            <a:ext cx="5040000" cy="3046567"/>
          </a:xfrm>
          <a:prstGeom prst="rect">
            <a:avLst/>
          </a:prstGeom>
        </p:spPr>
      </p:pic>
      <p:pic>
        <p:nvPicPr>
          <p:cNvPr id="339" name="Picture 338" descr="A_real_s14_redone_edited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666" y="12891320"/>
            <a:ext cx="5040000" cy="3046567"/>
          </a:xfrm>
          <a:prstGeom prst="rect">
            <a:avLst/>
          </a:prstGeom>
        </p:spPr>
      </p:pic>
      <p:pic>
        <p:nvPicPr>
          <p:cNvPr id="340" name="Picture 339" descr="Abar_real_s14_edit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235" y="12865921"/>
            <a:ext cx="5040000" cy="3046567"/>
          </a:xfrm>
          <a:prstGeom prst="rect">
            <a:avLst/>
          </a:prstGeom>
        </p:spPr>
      </p:pic>
      <p:sp>
        <p:nvSpPr>
          <p:cNvPr id="342" name="Rectangle 341"/>
          <p:cNvSpPr/>
          <p:nvPr/>
        </p:nvSpPr>
        <p:spPr>
          <a:xfrm>
            <a:off x="16703796" y="13160385"/>
            <a:ext cx="205928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pple Chancery"/>
                <a:cs typeface="Apple Chancery"/>
              </a:rPr>
              <a:t>Re(A</a:t>
            </a:r>
            <a:r>
              <a:rPr lang="en-US" sz="3200" baseline="-25000" dirty="0" smtClean="0">
                <a:latin typeface="Apple Chancery"/>
                <a:cs typeface="Apple Chancery"/>
              </a:rPr>
              <a:t>D</a:t>
            </a:r>
            <a:r>
              <a:rPr lang="en-US" sz="3200" baseline="10000" dirty="0" smtClean="0">
                <a:latin typeface="Apple Chancery"/>
                <a:cs typeface="Apple Chancery"/>
              </a:rPr>
              <a:t>0</a:t>
            </a:r>
            <a:r>
              <a:rPr lang="en-US" sz="3200" dirty="0" smtClean="0">
                <a:latin typeface="Apple Chancery"/>
                <a:cs typeface="Apple Chancery"/>
              </a:rPr>
              <a:t>)</a:t>
            </a:r>
            <a:endParaRPr lang="en-US" sz="3200" dirty="0">
              <a:latin typeface="Apple Chancery"/>
              <a:cs typeface="Apple Chancery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21520072" y="12789731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2D projection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6590735" y="12789737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2D projection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1935587" y="13109587"/>
            <a:ext cx="205928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pple Chancery"/>
                <a:cs typeface="Apple Chancery"/>
              </a:rPr>
              <a:t>Re(A</a:t>
            </a:r>
            <a:r>
              <a:rPr lang="en-US" sz="3200" baseline="-25000" dirty="0" smtClean="0">
                <a:latin typeface="Apple Chancery"/>
                <a:cs typeface="Apple Chancery"/>
              </a:rPr>
              <a:t>D</a:t>
            </a:r>
            <a:r>
              <a:rPr lang="en-US" sz="3200" baseline="10000" dirty="0" smtClean="0">
                <a:latin typeface="Apple Chancery"/>
                <a:cs typeface="Apple Chancery"/>
              </a:rPr>
              <a:t>0</a:t>
            </a:r>
            <a:r>
              <a:rPr lang="en-US" sz="3200" dirty="0" smtClean="0">
                <a:latin typeface="Apple Chancery"/>
                <a:cs typeface="Apple Chancery"/>
              </a:rPr>
              <a:t>)</a:t>
            </a:r>
            <a:endParaRPr lang="en-US" sz="3200" dirty="0">
              <a:latin typeface="Apple Chancery"/>
              <a:cs typeface="Apple Chancery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27015894" y="13084194"/>
            <a:ext cx="205928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Apple Chancery"/>
                <a:cs typeface="Apple Chancery"/>
              </a:rPr>
              <a:t>Im</a:t>
            </a:r>
            <a:r>
              <a:rPr lang="en-US" sz="3200" dirty="0" smtClean="0">
                <a:latin typeface="Apple Chancery"/>
                <a:cs typeface="Apple Chancery"/>
              </a:rPr>
              <a:t>(A</a:t>
            </a:r>
            <a:r>
              <a:rPr lang="en-US" sz="3200" baseline="-25000" dirty="0" smtClean="0">
                <a:latin typeface="Apple Chancery"/>
                <a:cs typeface="Apple Chancery"/>
              </a:rPr>
              <a:t>D</a:t>
            </a:r>
            <a:r>
              <a:rPr lang="en-US" sz="3200" baseline="10000" dirty="0" smtClean="0">
                <a:latin typeface="Apple Chancery"/>
                <a:cs typeface="Apple Chancery"/>
              </a:rPr>
              <a:t>0</a:t>
            </a:r>
            <a:r>
              <a:rPr lang="en-US" sz="3200" dirty="0" smtClean="0">
                <a:latin typeface="Apple Chancery"/>
                <a:cs typeface="Apple Chancery"/>
              </a:rPr>
              <a:t>)</a:t>
            </a:r>
            <a:endParaRPr lang="en-US" sz="3200" dirty="0">
              <a:latin typeface="Apple Chancery"/>
              <a:cs typeface="Apple Chancery"/>
            </a:endParaRPr>
          </a:p>
        </p:txBody>
      </p:sp>
      <p:cxnSp>
        <p:nvCxnSpPr>
          <p:cNvPr id="349" name="Straight Connector 348"/>
          <p:cNvCxnSpPr/>
          <p:nvPr/>
        </p:nvCxnSpPr>
        <p:spPr>
          <a:xfrm>
            <a:off x="22952916" y="13447123"/>
            <a:ext cx="213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28068687" y="13421467"/>
            <a:ext cx="213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16242231" y="15879953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>
                <a:solidFill>
                  <a:srgbClr val="000000"/>
                </a:solidFill>
              </a:rPr>
              <a:t>-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21439957" y="15879953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>
                <a:solidFill>
                  <a:srgbClr val="000000"/>
                </a:solidFill>
              </a:rPr>
              <a:t>-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26547343" y="15878488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>
                <a:solidFill>
                  <a:srgbClr val="000000"/>
                </a:solidFill>
              </a:rPr>
              <a:t>-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57" name="Rectangle 356"/>
          <p:cNvSpPr/>
          <p:nvPr/>
        </p:nvSpPr>
        <p:spPr>
          <a:xfrm rot="16200000">
            <a:off x="12644208" y="13852142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 smtClean="0">
                <a:solidFill>
                  <a:srgbClr val="000000"/>
                </a:solidFill>
              </a:rPr>
              <a:t>+</a:t>
            </a:r>
            <a:r>
              <a:rPr lang="en-US" sz="2400" dirty="0" smtClean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0" name="Rectangle 359"/>
          <p:cNvSpPr/>
          <p:nvPr/>
        </p:nvSpPr>
        <p:spPr>
          <a:xfrm rot="16200000">
            <a:off x="17830942" y="13834767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 smtClean="0">
                <a:solidFill>
                  <a:srgbClr val="000000"/>
                </a:solidFill>
              </a:rPr>
              <a:t>+</a:t>
            </a:r>
            <a:r>
              <a:rPr lang="en-US" sz="2400" dirty="0" smtClean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1" name="Rectangle 360"/>
          <p:cNvSpPr/>
          <p:nvPr/>
        </p:nvSpPr>
        <p:spPr>
          <a:xfrm rot="16200000">
            <a:off x="22941966" y="13813657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 smtClean="0">
                <a:solidFill>
                  <a:srgbClr val="000000"/>
                </a:solidFill>
              </a:rPr>
              <a:t>+</a:t>
            </a:r>
            <a:r>
              <a:rPr lang="en-US" sz="2400" dirty="0" smtClean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3792747" y="11138000"/>
            <a:ext cx="15570979" cy="6565368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14564631" y="20892813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amplitude-weighted average of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cos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</a:p>
        </p:txBody>
      </p:sp>
      <p:sp>
        <p:nvSpPr>
          <p:cNvPr id="375" name="Rectangle 374"/>
          <p:cNvSpPr/>
          <p:nvPr/>
        </p:nvSpPr>
        <p:spPr>
          <a:xfrm>
            <a:off x="22579877" y="20892813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weighted average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sin(</a:t>
            </a:r>
            <a:r>
              <a:rPr lang="en-GB" sz="4000" dirty="0" err="1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4000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3708206" y="15722017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86" name="Group 385"/>
          <p:cNvGrpSpPr/>
          <p:nvPr/>
        </p:nvGrpSpPr>
        <p:grpSpPr>
          <a:xfrm>
            <a:off x="571767" y="5778482"/>
            <a:ext cx="12081175" cy="17245554"/>
            <a:chOff x="571767" y="5299259"/>
            <a:chExt cx="12081175" cy="17245554"/>
          </a:xfrm>
        </p:grpSpPr>
        <p:grpSp>
          <p:nvGrpSpPr>
            <p:cNvPr id="193" name="Group 192"/>
            <p:cNvGrpSpPr/>
            <p:nvPr/>
          </p:nvGrpSpPr>
          <p:grpSpPr>
            <a:xfrm>
              <a:off x="571767" y="5299259"/>
              <a:ext cx="12081175" cy="17245554"/>
              <a:chOff x="711726" y="5332875"/>
              <a:chExt cx="12081175" cy="17245554"/>
            </a:xfrm>
          </p:grpSpPr>
          <p:sp>
            <p:nvSpPr>
              <p:cNvPr id="150" name="Freeform 149"/>
              <p:cNvSpPr/>
              <p:nvPr/>
            </p:nvSpPr>
            <p:spPr>
              <a:xfrm>
                <a:off x="711726" y="5332875"/>
                <a:ext cx="12016412" cy="17245554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FF"/>
              </a:solidFill>
              <a:ln w="144000">
                <a:solidFill>
                  <a:srgbClr val="FF0033"/>
                </a:solidFill>
                <a:prstDash val="solid"/>
              </a:ln>
            </p:spPr>
            <p:txBody>
              <a:bodyPr vert="horz" wrap="none" lIns="162000" tIns="117000" rIns="162000" bIns="117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WenQuanYi Micro Hei" pitchFamily="2"/>
                  <a:cs typeface="Lohit Hindi" pitchFamily="2"/>
                </a:endParaRPr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5169611" y="6454221"/>
                <a:ext cx="526805" cy="8418"/>
              </a:xfrm>
              <a:prstGeom prst="straightConnector1">
                <a:avLst/>
              </a:prstGeom>
              <a:ln w="381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5" name="Picture 234" descr="feynman.png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33"/>
              <a:stretch/>
            </p:blipFill>
            <p:spPr>
              <a:xfrm>
                <a:off x="4265658" y="11708464"/>
                <a:ext cx="8275322" cy="6350266"/>
              </a:xfrm>
              <a:prstGeom prst="rect">
                <a:avLst/>
              </a:prstGeom>
            </p:spPr>
          </p:pic>
          <p:sp>
            <p:nvSpPr>
              <p:cNvPr id="236" name="Rectangle 235"/>
              <p:cNvSpPr/>
              <p:nvPr/>
            </p:nvSpPr>
            <p:spPr>
              <a:xfrm>
                <a:off x="7826101" y="8027171"/>
                <a:ext cx="49668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hangingPunct="0">
                  <a:buNone/>
                </a:pP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final </a:t>
                </a:r>
                <a:r>
                  <a:rPr lang="en-GB" sz="4000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state </a:t>
                </a:r>
                <a:endPara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endParaRPr>
              </a:p>
              <a:p>
                <a:pPr lvl="0" algn="ctr" hangingPunct="0">
                  <a:buNone/>
                </a:pPr>
                <a:r>
                  <a:rPr lang="en-GB" sz="4000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a</a:t>
                </a: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ccessible to </a:t>
                </a:r>
              </a:p>
              <a:p>
                <a:pPr lvl="0" algn="ctr" hangingPunct="0">
                  <a:buNone/>
                </a:pP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both D</a:t>
                </a:r>
                <a:r>
                  <a:rPr lang="en-GB" sz="4000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0</a:t>
                </a: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</a:t>
                </a:r>
                <a:r>
                  <a:rPr lang="en-GB" sz="4000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and D</a:t>
                </a:r>
                <a:r>
                  <a:rPr lang="en-GB" sz="4000" baseline="30000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0</a:t>
                </a: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114588" y="11708463"/>
                <a:ext cx="8173661" cy="3226183"/>
              </a:xfrm>
              <a:prstGeom prst="rect">
                <a:avLst/>
              </a:prstGeom>
              <a:noFill/>
              <a:ln w="7620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114588" y="15094436"/>
                <a:ext cx="8173660" cy="3265623"/>
              </a:xfrm>
              <a:prstGeom prst="rect">
                <a:avLst/>
              </a:prstGeom>
              <a:noFill/>
              <a:ln w="76200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>
                <a:off x="11416095" y="9379476"/>
                <a:ext cx="3809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Rectangle 165"/>
              <p:cNvSpPr/>
              <p:nvPr/>
            </p:nvSpPr>
            <p:spPr>
              <a:xfrm>
                <a:off x="993878" y="21447007"/>
                <a:ext cx="11547101" cy="769441"/>
              </a:xfrm>
              <a:prstGeom prst="rect">
                <a:avLst/>
              </a:prstGeom>
              <a:ln w="57150" cmpd="sng">
                <a:solidFill>
                  <a:srgbClr val="FF0033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hangingPunct="0">
                  <a:buNone/>
                </a:pPr>
                <a:r>
                  <a:rPr lang="en-GB" sz="4400" b="1" i="1" dirty="0" err="1" smtClean="0">
                    <a:solidFill>
                      <a:srgbClr val="000000"/>
                    </a:solidFill>
                    <a:latin typeface="Times New Roman" pitchFamily="18"/>
                    <a:ea typeface="WenQuanYi Micro Hei" pitchFamily="2"/>
                    <a:cs typeface="Lohit Hindi" pitchFamily="2"/>
                  </a:rPr>
                  <a:t>γ</a:t>
                </a:r>
                <a:r>
                  <a:rPr lang="en-US" sz="3900" b="1" dirty="0" smtClean="0">
                    <a:latin typeface="Apple Chancery"/>
                    <a:ea typeface="Lucida Grande"/>
                    <a:cs typeface="Apple Chancery"/>
                  </a:rPr>
                  <a:t> </a:t>
                </a:r>
                <a:r>
                  <a:rPr lang="en-GB" sz="3900" b="1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becomes an observable </a:t>
                </a:r>
                <a:r>
                  <a:rPr lang="en-GB" sz="39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in the interference term</a:t>
                </a:r>
                <a:endParaRPr lang="en-GB" sz="3900" baseline="30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862271" y="18669575"/>
                <a:ext cx="680677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hangingPunct="0">
                  <a:buNone/>
                </a:pPr>
                <a:r>
                  <a:rPr lang="en-GB" sz="4000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Partial decay width</a:t>
                </a:r>
                <a:endParaRPr lang="en-GB" sz="4000" u="sng" baseline="30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endParaRPr>
              </a:p>
            </p:txBody>
          </p:sp>
          <p:pic>
            <p:nvPicPr>
              <p:cNvPr id="61" name="Picture 60" descr="decay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892" y="6832566"/>
                <a:ext cx="8436302" cy="4742372"/>
              </a:xfrm>
              <a:prstGeom prst="rect">
                <a:avLst/>
              </a:prstGeom>
            </p:spPr>
          </p:pic>
          <p:cxnSp>
            <p:nvCxnSpPr>
              <p:cNvPr id="256" name="Straight Arrow Connector 255"/>
              <p:cNvCxnSpPr/>
              <p:nvPr/>
            </p:nvCxnSpPr>
            <p:spPr>
              <a:xfrm flipV="1">
                <a:off x="6167858" y="6462639"/>
                <a:ext cx="526805" cy="8418"/>
              </a:xfrm>
              <a:prstGeom prst="straightConnector1">
                <a:avLst/>
              </a:prstGeom>
              <a:ln w="381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3" name="Picture 82" descr="Screen Shot 2013-11-12 at 16.21.25.png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6" t="8610" b="13365"/>
              <a:stretch/>
            </p:blipFill>
            <p:spPr>
              <a:xfrm>
                <a:off x="862271" y="19471028"/>
                <a:ext cx="11535843" cy="1619511"/>
              </a:xfrm>
              <a:prstGeom prst="rect">
                <a:avLst/>
              </a:prstGeom>
            </p:spPr>
          </p:pic>
          <p:cxnSp>
            <p:nvCxnSpPr>
              <p:cNvPr id="198" name="Straight Arrow Connector 197"/>
              <p:cNvCxnSpPr/>
              <p:nvPr/>
            </p:nvCxnSpPr>
            <p:spPr>
              <a:xfrm flipV="1">
                <a:off x="11176456" y="20940966"/>
                <a:ext cx="0" cy="537016"/>
              </a:xfrm>
              <a:prstGeom prst="straightConnector1">
                <a:avLst/>
              </a:prstGeom>
              <a:ln w="57150" cmpd="sng">
                <a:solidFill>
                  <a:srgbClr val="FF0033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533831" y="12443882"/>
                <a:ext cx="2590069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B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-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Arial"/>
                    <a:ea typeface="Wingdings"/>
                    <a:cs typeface="Arial"/>
                    <a:sym typeface="Wingdings"/>
                  </a:rPr>
                  <a:t>  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 D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0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K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- </a:t>
                </a: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:</a:t>
                </a:r>
                <a:r>
                  <a:rPr lang="en-GB" sz="4000" i="1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</a:t>
                </a:r>
              </a:p>
              <a:p>
                <a:r>
                  <a:rPr lang="en-GB" sz="4000" b="1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	</a:t>
                </a:r>
                <a:endParaRPr lang="en-US" sz="4000" dirty="0"/>
              </a:p>
            </p:txBody>
          </p:sp>
          <p:cxnSp>
            <p:nvCxnSpPr>
              <p:cNvPr id="259" name="Straight Arrow Connector 258"/>
              <p:cNvCxnSpPr/>
              <p:nvPr/>
            </p:nvCxnSpPr>
            <p:spPr>
              <a:xfrm flipV="1">
                <a:off x="2086035" y="12829390"/>
                <a:ext cx="526805" cy="8418"/>
              </a:xfrm>
              <a:prstGeom prst="straightConnector1">
                <a:avLst/>
              </a:prstGeom>
              <a:ln w="381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533831" y="15686614"/>
                <a:ext cx="258075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B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-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Arial"/>
                    <a:ea typeface="Wingdings"/>
                    <a:cs typeface="Arial"/>
                    <a:sym typeface="Wingdings"/>
                  </a:rPr>
                  <a:t>  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 D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0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K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- </a:t>
                </a: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: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</a:t>
                </a:r>
              </a:p>
              <a:p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       </a:t>
                </a:r>
                <a:r>
                  <a:rPr lang="en-GB" sz="32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colour</a:t>
                </a:r>
              </a:p>
              <a:p>
                <a:r>
                  <a:rPr lang="en-GB" sz="32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  </a:t>
                </a:r>
                <a:r>
                  <a:rPr lang="en-GB" sz="3200" dirty="0" err="1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surpressed</a:t>
                </a:r>
                <a:endParaRPr lang="en-US" sz="3200" dirty="0"/>
              </a:p>
            </p:txBody>
          </p:sp>
          <p:cxnSp>
            <p:nvCxnSpPr>
              <p:cNvPr id="261" name="Straight Arrow Connector 260"/>
              <p:cNvCxnSpPr/>
              <p:nvPr/>
            </p:nvCxnSpPr>
            <p:spPr>
              <a:xfrm flipV="1">
                <a:off x="2076905" y="16138601"/>
                <a:ext cx="526805" cy="8418"/>
              </a:xfrm>
              <a:prstGeom prst="straightConnector1">
                <a:avLst/>
              </a:prstGeom>
              <a:ln w="381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2682730" y="15827745"/>
                <a:ext cx="3809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Oval 262"/>
              <p:cNvSpPr/>
              <p:nvPr/>
            </p:nvSpPr>
            <p:spPr>
              <a:xfrm flipH="1">
                <a:off x="7834907" y="15673403"/>
                <a:ext cx="290371" cy="287999"/>
              </a:xfrm>
              <a:prstGeom prst="ellipse">
                <a:avLst/>
              </a:prstGeom>
              <a:solidFill>
                <a:srgbClr val="FF0033"/>
              </a:solidFill>
              <a:ln>
                <a:solidFill>
                  <a:srgbClr val="FF003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98275" y="5437556"/>
              <a:ext cx="11559880" cy="13698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lvl="0" hangingPunct="0">
                <a:buNone/>
              </a:pPr>
              <a:r>
                <a:rPr lang="en-GB" sz="4000" b="1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Measurement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of CKM angle</a:t>
              </a:r>
              <a:r>
                <a:rPr lang="en-US" sz="4000" b="1" dirty="0" smtClean="0">
                  <a:latin typeface="Apple Chancery"/>
                  <a:ea typeface="Lucida Grande"/>
                  <a:cs typeface="Apple Chancery"/>
                </a:rPr>
                <a:t> </a:t>
              </a:r>
              <a:r>
                <a:rPr lang="en-US" sz="4000" b="1" dirty="0" err="1" smtClean="0">
                  <a:latin typeface="Apple Chancery"/>
                  <a:ea typeface="Lucida Grande"/>
                  <a:cs typeface="Apple Chancery"/>
                </a:rPr>
                <a:t>γ</a:t>
              </a:r>
              <a:r>
                <a:rPr lang="en-GB" sz="4000" b="1" i="0" u="none" strike="noStrike" kern="1200" dirty="0" smtClean="0">
                  <a:ln>
                    <a:noFill/>
                  </a:ln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b="1" i="0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through </a:t>
              </a:r>
            </a:p>
            <a:p>
              <a:pPr lvl="0" hangingPunct="0">
                <a:buNone/>
              </a:pPr>
              <a:r>
                <a:rPr lang="en-GB" sz="4000" b="1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i</a:t>
              </a:r>
              <a:r>
                <a:rPr lang="en-GB" sz="4000" b="1" i="0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nterference in </a:t>
              </a:r>
              <a:r>
                <a:rPr lang="en-GB" sz="4000" b="1" i="1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B</a:t>
              </a:r>
              <a:r>
                <a:rPr lang="en-GB" sz="4000" b="1" i="1" u="none" strike="noStrike" kern="1200" baseline="300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±</a:t>
              </a:r>
              <a:r>
                <a:rPr lang="en-GB" sz="4000" b="1" i="1" dirty="0" smtClean="0">
                  <a:solidFill>
                    <a:srgbClr val="000000"/>
                  </a:solidFill>
                  <a:latin typeface="Arial"/>
                  <a:ea typeface="Wingdings"/>
                  <a:cs typeface="Arial"/>
                  <a:sym typeface="Wingdings"/>
                </a:rPr>
                <a:t>  </a:t>
              </a:r>
              <a:r>
                <a:rPr lang="en-GB" sz="4000" b="1" i="1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D(   </a:t>
              </a:r>
              <a:r>
                <a:rPr lang="en-GB" sz="4000" b="1" i="1" u="none" strike="noStrike" kern="1200" dirty="0" err="1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f</a:t>
              </a:r>
              <a:r>
                <a:rPr lang="en-GB" sz="4000" b="1" i="1" u="none" strike="noStrike" kern="1200" baseline="-25000" dirty="0" err="1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D</a:t>
              </a:r>
              <a:r>
                <a:rPr lang="en-GB" sz="4000" b="1" i="1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)K</a:t>
              </a:r>
              <a:r>
                <a:rPr lang="en-GB" sz="4000" b="1" i="1" baseline="30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±</a:t>
              </a:r>
              <a:r>
                <a:rPr lang="en-GB" sz="4000" b="1" i="1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b="1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		</a:t>
              </a:r>
              <a:endParaRPr lang="en-GB" sz="4000" b="1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684763" y="23868369"/>
            <a:ext cx="153227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Model independent determination of </a:t>
            </a:r>
            <a:r>
              <a:rPr lang="en-US" sz="4000" b="1" dirty="0" smtClean="0">
                <a:latin typeface="Apple Chancery"/>
                <a:cs typeface="Apple Chancery"/>
              </a:rPr>
              <a:t>c</a:t>
            </a:r>
            <a:r>
              <a:rPr lang="en-US" sz="4000" b="1" baseline="-25000" dirty="0" smtClean="0">
                <a:latin typeface="Apple Chancery"/>
                <a:cs typeface="Apple Chancery"/>
              </a:rPr>
              <a:t>i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 </a:t>
            </a:r>
            <a:r>
              <a:rPr lang="en-US" sz="4000" b="1" dirty="0" err="1" smtClean="0">
                <a:latin typeface="Apple Chancery"/>
                <a:cs typeface="Apple Chancery"/>
              </a:rPr>
              <a:t>s</a:t>
            </a:r>
            <a:r>
              <a:rPr lang="en-US" sz="4000" b="1" baseline="-25000" dirty="0" err="1" smtClean="0">
                <a:latin typeface="Apple Chancery"/>
                <a:cs typeface="Apple Chancery"/>
              </a:rPr>
              <a:t>i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with CLEO-c using correlated D meson </a:t>
            </a:r>
            <a:r>
              <a:rPr lang="en-GB" sz="4000" b="1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pairsfrom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US" sz="4000" b="1" dirty="0" err="1"/>
              <a:t>Ψ</a:t>
            </a:r>
            <a:r>
              <a:rPr lang="en-US" sz="4000" b="1" dirty="0"/>
              <a:t>(3770</a:t>
            </a:r>
            <a:r>
              <a:rPr lang="en-US" sz="4000" b="1" dirty="0" smtClean="0"/>
              <a:t>)     DD</a:t>
            </a:r>
            <a:endParaRPr lang="en-US" sz="4000" b="1" dirty="0"/>
          </a:p>
          <a:p>
            <a:endParaRPr lang="en-GB" sz="4000" b="1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 flipH="1">
            <a:off x="853919" y="27493663"/>
            <a:ext cx="3448752" cy="11185"/>
          </a:xfrm>
          <a:prstGeom prst="straightConnector1">
            <a:avLst/>
          </a:prstGeom>
          <a:ln w="762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343342" y="26760378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54755" y="27446702"/>
            <a:ext cx="3293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π</a:t>
            </a:r>
            <a:r>
              <a:rPr lang="en-US" sz="4000" baseline="30000" dirty="0" smtClean="0">
                <a:solidFill>
                  <a:srgbClr val="FF0033"/>
                </a:solidFill>
              </a:rPr>
              <a:t>+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1</a:t>
            </a:r>
            <a:r>
              <a:rPr lang="en-US" sz="4000" dirty="0">
                <a:solidFill>
                  <a:srgbClr val="FF0033"/>
                </a:solidFill>
              </a:rPr>
              <a:t>) π</a:t>
            </a:r>
            <a:r>
              <a:rPr lang="en-US" sz="4000" baseline="30000" dirty="0">
                <a:solidFill>
                  <a:srgbClr val="FF0033"/>
                </a:solidFill>
              </a:rPr>
              <a:t>+</a:t>
            </a:r>
            <a:r>
              <a:rPr lang="en-US" sz="4000" dirty="0">
                <a:solidFill>
                  <a:srgbClr val="FF0033"/>
                </a:solidFill>
              </a:rPr>
              <a:t>(</a:t>
            </a:r>
            <a:r>
              <a:rPr lang="en-US" sz="4000" dirty="0" smtClean="0">
                <a:solidFill>
                  <a:srgbClr val="FF0033"/>
                </a:solidFill>
              </a:rPr>
              <a:t>p</a:t>
            </a:r>
            <a:r>
              <a:rPr lang="en-US" sz="4000" baseline="-25000" dirty="0" smtClean="0">
                <a:solidFill>
                  <a:srgbClr val="FF0033"/>
                </a:solidFill>
              </a:rPr>
              <a:t>2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</a:p>
          <a:p>
            <a:r>
              <a:rPr lang="en-US" sz="4000" dirty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 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3</a:t>
            </a:r>
            <a:r>
              <a:rPr lang="en-US" sz="4000" dirty="0" smtClean="0">
                <a:solidFill>
                  <a:srgbClr val="FF0033"/>
                </a:solidFill>
              </a:rPr>
              <a:t>)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4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825757" y="27607859"/>
            <a:ext cx="2546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0090"/>
                </a:solidFill>
                <a:latin typeface="Liberation sans"/>
                <a:cs typeface="Liberation sans"/>
              </a:rPr>
              <a:t>Flavour</a:t>
            </a:r>
            <a:r>
              <a:rPr lang="en-US" sz="3200" dirty="0" smtClean="0">
                <a:solidFill>
                  <a:srgbClr val="000090"/>
                </a:solidFill>
                <a:latin typeface="Liberation sans"/>
                <a:cs typeface="Liberation sans"/>
              </a:rPr>
              <a:t>/ CP</a:t>
            </a:r>
          </a:p>
          <a:p>
            <a:r>
              <a:rPr lang="en-US" sz="3200" dirty="0" err="1">
                <a:solidFill>
                  <a:srgbClr val="000090"/>
                </a:solidFill>
                <a:latin typeface="Liberation sans"/>
                <a:cs typeface="Liberation sans"/>
              </a:rPr>
              <a:t>e</a:t>
            </a:r>
            <a:r>
              <a:rPr lang="en-US" sz="3200" dirty="0" err="1" smtClean="0">
                <a:solidFill>
                  <a:srgbClr val="000090"/>
                </a:solidFill>
                <a:latin typeface="Liberation sans"/>
                <a:cs typeface="Liberation sans"/>
              </a:rPr>
              <a:t>igenstate</a:t>
            </a:r>
            <a:endParaRPr lang="en-US" sz="3200" dirty="0">
              <a:solidFill>
                <a:srgbClr val="000090"/>
              </a:solidFill>
              <a:latin typeface="Liberation sans"/>
              <a:cs typeface="Liberation sans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769989" y="25558641"/>
            <a:ext cx="15835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pple Chancery"/>
                <a:cs typeface="Apple Chancery"/>
              </a:rPr>
              <a:t>c</a:t>
            </a:r>
            <a:r>
              <a:rPr lang="en-US" sz="4000" b="1" baseline="-25000" dirty="0" smtClean="0">
                <a:latin typeface="Apple Chancery"/>
                <a:cs typeface="Apple Chancery"/>
              </a:rPr>
              <a:t>i</a:t>
            </a:r>
            <a:r>
              <a:rPr lang="en-US" sz="4000" b="1" dirty="0" smtClean="0">
                <a:latin typeface="Apple Chancery"/>
                <a:cs typeface="Apple Chancery"/>
              </a:rPr>
              <a:t>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: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Reconstruct D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4</a:t>
            </a:r>
            <a:r>
              <a:rPr lang="en-US" sz="4000" dirty="0" smtClean="0">
                <a:solidFill>
                  <a:srgbClr val="000000"/>
                </a:solidFill>
              </a:rPr>
              <a:t>π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as flavour or CP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eigenstate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by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using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b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</a:b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opposite </a:t>
            </a:r>
            <a:r>
              <a: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side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tagging      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combine information of </a:t>
            </a:r>
            <a:r>
              <a:rPr lang="en-GB" sz="4000" b="1" dirty="0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CP (</a:t>
            </a:r>
            <a:r>
              <a:rPr lang="en-GB" sz="4000" b="1" dirty="0" err="1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4000" b="1" baseline="30000" dirty="0" err="1">
                <a:solidFill>
                  <a:srgbClr val="008000"/>
                </a:solidFill>
              </a:rPr>
              <a:t>±</a:t>
            </a:r>
            <a:r>
              <a:rPr lang="en-GB" sz="4000" b="1" baseline="-25000" dirty="0" err="1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GB" sz="4000" b="1" dirty="0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	     		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  </a:t>
            </a:r>
            <a:r>
              <a:rPr lang="en-GB" sz="4000" b="1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flavour (</a:t>
            </a:r>
            <a:r>
              <a:rPr lang="en-GB" sz="4000" b="1" dirty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K</a:t>
            </a:r>
            <a:r>
              <a:rPr lang="en-GB" sz="4000" b="1" baseline="-25000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GB" sz="4000" b="1" dirty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r>
              <a:rPr lang="en-GB" sz="4000" b="1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Dalizt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plots</a:t>
            </a:r>
            <a:endParaRPr lang="en-GB" sz="4000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288" name="Straight Arrow Connector 287"/>
          <p:cNvCxnSpPr/>
          <p:nvPr/>
        </p:nvCxnSpPr>
        <p:spPr>
          <a:xfrm flipV="1">
            <a:off x="11629754" y="24889087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9" name="Picture 288" descr="Screen Shot 2013-11-12 at 18.58.2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90" y="27609484"/>
            <a:ext cx="6810887" cy="1053141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>
            <a:off x="4214941" y="27493669"/>
            <a:ext cx="3448752" cy="11185"/>
          </a:xfrm>
          <a:prstGeom prst="straightConnector1">
            <a:avLst/>
          </a:prstGeom>
          <a:ln w="76200" cmpd="sng">
            <a:solidFill>
              <a:srgbClr val="FF00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4099479" y="27341269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989006" y="31756560"/>
            <a:ext cx="3448752" cy="11185"/>
          </a:xfrm>
          <a:prstGeom prst="straightConnector1">
            <a:avLst/>
          </a:prstGeom>
          <a:ln w="76200" cmpd="sng">
            <a:solidFill>
              <a:srgbClr val="FF00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5489842" y="31704495"/>
            <a:ext cx="3293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π</a:t>
            </a:r>
            <a:r>
              <a:rPr lang="en-US" sz="4000" baseline="30000" dirty="0" smtClean="0">
                <a:solidFill>
                  <a:srgbClr val="FF0033"/>
                </a:solidFill>
              </a:rPr>
              <a:t>+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1</a:t>
            </a:r>
            <a:r>
              <a:rPr lang="en-US" sz="4000" dirty="0">
                <a:solidFill>
                  <a:srgbClr val="FF0033"/>
                </a:solidFill>
              </a:rPr>
              <a:t>) π</a:t>
            </a:r>
            <a:r>
              <a:rPr lang="en-US" sz="4000" baseline="30000" dirty="0">
                <a:solidFill>
                  <a:srgbClr val="FF0033"/>
                </a:solidFill>
              </a:rPr>
              <a:t>+</a:t>
            </a:r>
            <a:r>
              <a:rPr lang="en-US" sz="4000" dirty="0">
                <a:solidFill>
                  <a:srgbClr val="FF0033"/>
                </a:solidFill>
              </a:rPr>
              <a:t>(</a:t>
            </a:r>
            <a:r>
              <a:rPr lang="en-US" sz="4000" dirty="0" smtClean="0">
                <a:solidFill>
                  <a:srgbClr val="FF0033"/>
                </a:solidFill>
              </a:rPr>
              <a:t>p</a:t>
            </a:r>
            <a:r>
              <a:rPr lang="en-US" sz="4000" baseline="-25000" dirty="0" smtClean="0">
                <a:solidFill>
                  <a:srgbClr val="FF0033"/>
                </a:solidFill>
              </a:rPr>
              <a:t>2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</a:p>
          <a:p>
            <a:r>
              <a:rPr lang="en-US" sz="4000" dirty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 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3</a:t>
            </a:r>
            <a:r>
              <a:rPr lang="en-US" sz="4000" dirty="0" smtClean="0">
                <a:solidFill>
                  <a:srgbClr val="FF0033"/>
                </a:solidFill>
              </a:rPr>
              <a:t>)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4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297" name="Rectangle 296"/>
          <p:cNvSpPr/>
          <p:nvPr/>
        </p:nvSpPr>
        <p:spPr>
          <a:xfrm>
            <a:off x="798409" y="29725578"/>
            <a:ext cx="158355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latin typeface="Apple Chancery"/>
                <a:cs typeface="Apple Chancery"/>
              </a:rPr>
              <a:t>s</a:t>
            </a:r>
            <a:r>
              <a:rPr lang="en-US" sz="4000" b="1" baseline="-25000" dirty="0" err="1" smtClean="0">
                <a:latin typeface="Apple Chancery"/>
                <a:cs typeface="Apple Chancery"/>
              </a:rPr>
              <a:t>i</a:t>
            </a:r>
            <a:r>
              <a:rPr lang="en-US" sz="4000" b="1" dirty="0" smtClean="0">
                <a:latin typeface="Apple Chancery"/>
                <a:cs typeface="Apple Chancery"/>
              </a:rPr>
              <a:t>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: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Reconstruct </a:t>
            </a:r>
            <a:r>
              <a:rPr lang="en-US" sz="4000" dirty="0" err="1"/>
              <a:t>Ψ</a:t>
            </a:r>
            <a:r>
              <a:rPr lang="en-US" sz="4000" dirty="0"/>
              <a:t>(</a:t>
            </a:r>
            <a:r>
              <a:rPr lang="en-US" sz="4000" dirty="0" smtClean="0"/>
              <a:t>3770)     (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DD)    (4</a:t>
            </a:r>
            <a:r>
              <a:rPr lang="en-US" sz="4000" dirty="0" smtClean="0">
                <a:solidFill>
                  <a:srgbClr val="000000"/>
                </a:solidFill>
              </a:rPr>
              <a:t>π)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(4</a:t>
            </a:r>
            <a:r>
              <a:rPr lang="en-US" sz="4000" dirty="0" smtClean="0">
                <a:solidFill>
                  <a:srgbClr val="000000"/>
                </a:solidFill>
              </a:rPr>
              <a:t>π’)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 use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interference</a:t>
            </a:r>
            <a:b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</a:b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effects between both possible decay paths</a:t>
            </a:r>
          </a:p>
          <a:p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	             Event rate in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GB" sz="4000" baseline="30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bin of first and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j</a:t>
            </a:r>
            <a:r>
              <a:rPr lang="en-GB" sz="4000" baseline="30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</a:t>
            </a:r>
            <a:r>
              <a:rPr lang="en-GB" sz="4000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		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      bin of second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Dalitz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plot:</a:t>
            </a:r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4350028" y="31756566"/>
            <a:ext cx="3448752" cy="11185"/>
          </a:xfrm>
          <a:prstGeom prst="straightConnector1">
            <a:avLst/>
          </a:prstGeom>
          <a:ln w="76200" cmpd="sng">
            <a:solidFill>
              <a:srgbClr val="FF00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234566" y="31604166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636553" y="31630104"/>
            <a:ext cx="4262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π</a:t>
            </a:r>
            <a:r>
              <a:rPr lang="en-US" sz="4000" baseline="30000" dirty="0" smtClean="0">
                <a:solidFill>
                  <a:srgbClr val="FF0033"/>
                </a:solidFill>
              </a:rPr>
              <a:t>+</a:t>
            </a:r>
            <a:r>
              <a:rPr lang="en-US" sz="4000" dirty="0" smtClean="0">
                <a:solidFill>
                  <a:srgbClr val="FF0033"/>
                </a:solidFill>
              </a:rPr>
              <a:t>(p’</a:t>
            </a:r>
            <a:r>
              <a:rPr lang="en-US" sz="4000" baseline="-25000" dirty="0" smtClean="0">
                <a:solidFill>
                  <a:srgbClr val="FF0033"/>
                </a:solidFill>
              </a:rPr>
              <a:t>1</a:t>
            </a:r>
            <a:r>
              <a:rPr lang="en-US" sz="4000" dirty="0">
                <a:solidFill>
                  <a:srgbClr val="FF0033"/>
                </a:solidFill>
              </a:rPr>
              <a:t>) π</a:t>
            </a:r>
            <a:r>
              <a:rPr lang="en-US" sz="4000" baseline="30000" dirty="0">
                <a:solidFill>
                  <a:srgbClr val="FF0033"/>
                </a:solidFill>
              </a:rPr>
              <a:t>+</a:t>
            </a:r>
            <a:r>
              <a:rPr lang="en-US" sz="4000" dirty="0">
                <a:solidFill>
                  <a:srgbClr val="FF0033"/>
                </a:solidFill>
              </a:rPr>
              <a:t>(</a:t>
            </a:r>
            <a:r>
              <a:rPr lang="en-US" sz="4000" dirty="0" smtClean="0">
                <a:solidFill>
                  <a:srgbClr val="FF0033"/>
                </a:solidFill>
              </a:rPr>
              <a:t>p’</a:t>
            </a:r>
            <a:r>
              <a:rPr lang="en-US" sz="4000" baseline="-25000" dirty="0" smtClean="0">
                <a:solidFill>
                  <a:srgbClr val="FF0033"/>
                </a:solidFill>
              </a:rPr>
              <a:t>2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</a:p>
          <a:p>
            <a:r>
              <a:rPr lang="en-US" sz="4000" dirty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 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(p’</a:t>
            </a:r>
            <a:r>
              <a:rPr lang="en-US" sz="4000" baseline="-25000" dirty="0" smtClean="0">
                <a:solidFill>
                  <a:srgbClr val="FF0033"/>
                </a:solidFill>
              </a:rPr>
              <a:t>3</a:t>
            </a:r>
            <a:r>
              <a:rPr lang="en-US" sz="4000" dirty="0" smtClean="0">
                <a:solidFill>
                  <a:srgbClr val="FF0033"/>
                </a:solidFill>
              </a:rPr>
              <a:t>)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(p’</a:t>
            </a:r>
            <a:r>
              <a:rPr lang="en-US" sz="4000" baseline="-25000" dirty="0" smtClean="0">
                <a:solidFill>
                  <a:srgbClr val="FF0033"/>
                </a:solidFill>
              </a:rPr>
              <a:t>4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514673" y="31016791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pic>
        <p:nvPicPr>
          <p:cNvPr id="303" name="Picture 302" descr="Screen Shot 2013-11-12 at 18.58.28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09"/>
          <a:stretch/>
        </p:blipFill>
        <p:spPr>
          <a:xfrm>
            <a:off x="9446429" y="32265054"/>
            <a:ext cx="4862964" cy="1075737"/>
          </a:xfrm>
          <a:prstGeom prst="rect">
            <a:avLst/>
          </a:prstGeom>
        </p:spPr>
      </p:pic>
      <p:pic>
        <p:nvPicPr>
          <p:cNvPr id="304" name="Picture 303" descr="Screen Shot 2013-11-12 at 18.58.28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7" t="3692" r="1698" b="21869"/>
          <a:stretch/>
        </p:blipFill>
        <p:spPr>
          <a:xfrm>
            <a:off x="10715775" y="33013070"/>
            <a:ext cx="5103005" cy="800764"/>
          </a:xfrm>
          <a:prstGeom prst="rect">
            <a:avLst/>
          </a:prstGeom>
        </p:spPr>
      </p:pic>
      <p:cxnSp>
        <p:nvCxnSpPr>
          <p:cNvPr id="305" name="Straight Arrow Connector 304"/>
          <p:cNvCxnSpPr/>
          <p:nvPr/>
        </p:nvCxnSpPr>
        <p:spPr>
          <a:xfrm flipV="1">
            <a:off x="4834672" y="25958302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V="1">
            <a:off x="6207418" y="30127173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7832960" y="30127179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Screen Shot 2013-11-12 at 08.20.16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9" b="5724"/>
          <a:stretch/>
        </p:blipFill>
        <p:spPr>
          <a:xfrm>
            <a:off x="17805643" y="26163788"/>
            <a:ext cx="4989136" cy="4992755"/>
          </a:xfrm>
          <a:prstGeom prst="rect">
            <a:avLst/>
          </a:prstGeom>
        </p:spPr>
      </p:pic>
      <p:sp>
        <p:nvSpPr>
          <p:cNvPr id="204" name="Rectangle 203"/>
          <p:cNvSpPr/>
          <p:nvPr/>
        </p:nvSpPr>
        <p:spPr>
          <a:xfrm>
            <a:off x="17873568" y="24600673"/>
            <a:ext cx="1164343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highest sensitivity to </a:t>
            </a:r>
            <a:r>
              <a:rPr lang="en-GB" sz="4400" i="1" dirty="0" err="1" smtClean="0">
                <a:solidFill>
                  <a:srgbClr val="000000"/>
                </a:solidFill>
                <a:latin typeface="Times New Roman" pitchFamily="18"/>
                <a:ea typeface="WenQuanYi Micro Hei" pitchFamily="2"/>
                <a:cs typeface="Lohit Hindi" pitchFamily="2"/>
              </a:rPr>
              <a:t>γ</a:t>
            </a:r>
            <a:r>
              <a:rPr lang="en-US" sz="4000" b="1" dirty="0" smtClean="0">
                <a:latin typeface="Apple Chancery"/>
                <a:ea typeface="Lucida Grande"/>
                <a:cs typeface="Apple Chancery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can be obtained by using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bins with minimal variation of </a:t>
            </a:r>
            <a:r>
              <a:rPr lang="en-GB" sz="4000" b="1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.</a:t>
            </a:r>
          </a:p>
          <a:p>
            <a:endParaRPr lang="en-GB" sz="4000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7596894" y="23867339"/>
            <a:ext cx="6351865" cy="94307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GB" sz="4000" b="1" dirty="0" smtClean="0">
                <a:latin typeface="Liberation Sans" pitchFamily="34"/>
                <a:ea typeface="WenQuanYi Micro Hei" pitchFamily="2"/>
                <a:cs typeface="Lohit Hindi" pitchFamily="2"/>
              </a:rPr>
              <a:t>Model inspired binning</a:t>
            </a:r>
            <a:endParaRPr lang="en-GB" sz="4000" b="1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7787797" y="31417746"/>
            <a:ext cx="5899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colours</a:t>
            </a:r>
            <a:r>
              <a:rPr lang="en-US" sz="2400" dirty="0" smtClean="0"/>
              <a:t> correspond to bins of </a:t>
            </a:r>
            <a:r>
              <a:rPr lang="en-GB" sz="24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endParaRPr lang="en-US" sz="2400" dirty="0" smtClean="0"/>
          </a:p>
        </p:txBody>
      </p:sp>
      <p:pic>
        <p:nvPicPr>
          <p:cNvPr id="73" name="Picture 72" descr="Screen Shot 2013-11-12 at 12.17.38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824" y="26013161"/>
            <a:ext cx="6668464" cy="909336"/>
          </a:xfrm>
          <a:prstGeom prst="rect">
            <a:avLst/>
          </a:prstGeom>
          <a:ln w="38100" cmpd="sng">
            <a:solidFill>
              <a:srgbClr val="FF0033"/>
            </a:solidFill>
          </a:ln>
        </p:spPr>
      </p:pic>
      <p:sp>
        <p:nvSpPr>
          <p:cNvPr id="283" name="TextBox 282"/>
          <p:cNvSpPr txBox="1"/>
          <p:nvPr/>
        </p:nvSpPr>
        <p:spPr>
          <a:xfrm>
            <a:off x="20160924" y="30890795"/>
            <a:ext cx="4707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pple Chancery"/>
                <a:cs typeface="Apple Chancery"/>
              </a:rPr>
              <a:t>c</a:t>
            </a:r>
            <a:r>
              <a:rPr lang="en-US" sz="3200" baseline="-25000" dirty="0" smtClean="0">
                <a:latin typeface="Apple Chancery"/>
                <a:cs typeface="Apple Chancery"/>
              </a:rPr>
              <a:t>i</a:t>
            </a:r>
            <a:endParaRPr lang="en-US" sz="3200" baseline="-25000" dirty="0">
              <a:latin typeface="Apple Chancery"/>
              <a:cs typeface="Apple Chancery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3079602" y="27477691"/>
            <a:ext cx="65238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more </a:t>
            </a:r>
            <a:r>
              <a:rPr lang="en-GB" sz="4000" dirty="0" err="1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varies over a bin, the smaller |</a:t>
            </a:r>
            <a:r>
              <a:rPr lang="en-US" sz="4000" dirty="0" smtClean="0">
                <a:latin typeface="Apple Chancery"/>
                <a:cs typeface="Apple Chancery"/>
              </a:rPr>
              <a:t>c</a:t>
            </a:r>
            <a:r>
              <a:rPr lang="en-US" sz="4000" baseline="-25000" dirty="0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| and  |</a:t>
            </a:r>
            <a:r>
              <a:rPr lang="en-US" sz="4000" dirty="0" err="1">
                <a:latin typeface="Apple Chancery"/>
                <a:cs typeface="Apple Chancery"/>
              </a:rPr>
              <a:t>s</a:t>
            </a:r>
            <a:r>
              <a:rPr lang="en-US" sz="4000" baseline="-25000" dirty="0" err="1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|.</a:t>
            </a:r>
          </a:p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&lt;</a:t>
            </a:r>
            <a:r>
              <a:rPr lang="en-US" sz="4000" dirty="0" smtClean="0">
                <a:latin typeface="Apple Chancery"/>
                <a:cs typeface="Apple Chancery"/>
              </a:rPr>
              <a:t>c</a:t>
            </a:r>
            <a:r>
              <a:rPr lang="en-US" sz="4000" baseline="-25000" dirty="0" smtClean="0">
                <a:latin typeface="Apple Chancery"/>
                <a:cs typeface="Apple Chancery"/>
              </a:rPr>
              <a:t>i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&gt;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= 0.04   &lt;</a:t>
            </a:r>
            <a:r>
              <a:rPr lang="en-US" sz="4000" dirty="0" err="1" smtClean="0">
                <a:latin typeface="Apple Chancery"/>
                <a:cs typeface="Apple Chancery"/>
              </a:rPr>
              <a:t>s</a:t>
            </a:r>
            <a:r>
              <a:rPr lang="en-US" sz="4000" baseline="-25000" dirty="0" err="1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&gt; = -0.01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17867439" y="32404918"/>
            <a:ext cx="114073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Note: The binning only influences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sensitivity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</a:t>
            </a:r>
            <a:r>
              <a:rPr lang="en-GB" sz="4400" i="1" dirty="0" err="1">
                <a:solidFill>
                  <a:srgbClr val="000000"/>
                </a:solidFill>
                <a:latin typeface="Times New Roman" pitchFamily="18"/>
                <a:ea typeface="WenQuanYi Micro Hei" pitchFamily="2"/>
                <a:cs typeface="Lohit Hindi" pitchFamily="2"/>
              </a:rPr>
              <a:t>γ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measurement but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not the </a:t>
            </a:r>
            <a:r>
              <a:rPr lang="en-GB" sz="4400" b="1" i="1" dirty="0" err="1" smtClean="0">
                <a:solidFill>
                  <a:srgbClr val="000000"/>
                </a:solidFill>
                <a:latin typeface="Times New Roman" pitchFamily="18"/>
                <a:ea typeface="WenQuanYi Micro Hei" pitchFamily="2"/>
                <a:cs typeface="Lohit Hindi" pitchFamily="2"/>
              </a:rPr>
              <a:t>γ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value itself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.</a:t>
            </a:r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21994269" y="29068277"/>
            <a:ext cx="174409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7595649" y="28364212"/>
            <a:ext cx="4707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pple Chancery"/>
                <a:cs typeface="Apple Chancery"/>
              </a:rPr>
              <a:t>s</a:t>
            </a:r>
            <a:r>
              <a:rPr lang="en-US" sz="3200" baseline="-25000" dirty="0" err="1" smtClean="0">
                <a:latin typeface="Apple Chancery"/>
                <a:cs typeface="Apple Chancery"/>
              </a:rPr>
              <a:t>i</a:t>
            </a:r>
            <a:endParaRPr lang="en-US" sz="3200" baseline="-25000" dirty="0">
              <a:latin typeface="Apple Chancery"/>
              <a:cs typeface="Apple Chancery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3917769" y="29930068"/>
            <a:ext cx="57998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Obtain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by applying a model for </a:t>
            </a:r>
            <a:r>
              <a:rPr lang="en-US" sz="4000" dirty="0">
                <a:latin typeface="Apple Chancery"/>
                <a:cs typeface="Apple Chancery"/>
              </a:rPr>
              <a:t>A</a:t>
            </a:r>
            <a:r>
              <a:rPr lang="en-US" sz="4000" baseline="-25000" dirty="0">
                <a:latin typeface="Apple Chancery"/>
                <a:cs typeface="Apple Chancery"/>
              </a:rPr>
              <a:t>D</a:t>
            </a:r>
            <a:r>
              <a:rPr lang="en-US" sz="4000" baseline="10000" dirty="0">
                <a:latin typeface="Apple Chancery"/>
                <a:cs typeface="Apple Chancery"/>
              </a:rPr>
              <a:t>0</a:t>
            </a:r>
          </a:p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obtained from CLEO-c.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3483118" y="29416683"/>
            <a:ext cx="0" cy="888771"/>
          </a:xfrm>
          <a:prstGeom prst="line">
            <a:avLst/>
          </a:prstGeom>
          <a:ln w="57150" cmpd="sng">
            <a:solidFill>
              <a:srgbClr val="FF00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23484373" y="30305454"/>
            <a:ext cx="1126037" cy="0"/>
          </a:xfrm>
          <a:prstGeom prst="straightConnector1">
            <a:avLst/>
          </a:prstGeom>
          <a:ln w="76200" cmpd="sng">
            <a:solidFill>
              <a:srgbClr val="FF00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Freeform 366"/>
          <p:cNvSpPr/>
          <p:nvPr/>
        </p:nvSpPr>
        <p:spPr>
          <a:xfrm>
            <a:off x="557606" y="1194573"/>
            <a:ext cx="29160000" cy="38447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lvl="0" algn="ctr" hangingPunct="0"/>
            <a:r>
              <a:rPr lang="en-GB" sz="8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Towards a model-independent measurement of </a:t>
            </a:r>
            <a:r>
              <a:rPr lang="en-GB" sz="8500" b="1" i="1" u="none" strike="noStrike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WenQuanYi Micro Hei" pitchFamily="2"/>
                <a:cs typeface="Lohit Hindi" pitchFamily="2"/>
              </a:rPr>
              <a:t>γ</a:t>
            </a:r>
            <a:r>
              <a:rPr lang="en-GB" sz="8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8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through</a:t>
            </a:r>
            <a:r>
              <a:rPr lang="en-GB" sz="8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 </a:t>
            </a:r>
          </a:p>
          <a:p>
            <a:pPr lvl="0" algn="ctr" hangingPunct="0"/>
            <a:r>
              <a:rPr lang="en-GB" sz="8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B</a:t>
            </a:r>
            <a:r>
              <a:rPr lang="en-GB" sz="8000" b="1" i="1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±</a:t>
            </a:r>
            <a:r>
              <a:rPr lang="en-GB" sz="8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→</a:t>
            </a:r>
            <a:r>
              <a:rPr lang="en-GB" sz="8000" b="1" i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D(</a:t>
            </a:r>
            <a:r>
              <a:rPr lang="en-GB" sz="8000" b="1" i="1" dirty="0" smtClean="0"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→4</a:t>
            </a:r>
            <a:r>
              <a:rPr lang="en-US" sz="8000" b="1" dirty="0">
                <a:solidFill>
                  <a:srgbClr val="000000"/>
                </a:solidFill>
              </a:rPr>
              <a:t>π</a:t>
            </a:r>
            <a:r>
              <a:rPr lang="en-GB" sz="8000" b="1" i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r>
              <a:rPr lang="en-GB" sz="8000" b="1" i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K</a:t>
            </a:r>
            <a:r>
              <a:rPr lang="en-GB" sz="8000" b="1" i="1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±</a:t>
            </a:r>
            <a:r>
              <a:rPr lang="en-GB" sz="8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 </a:t>
            </a:r>
            <a:r>
              <a:rPr lang="en-GB" sz="8000" b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decays with </a:t>
            </a:r>
            <a:r>
              <a:rPr lang="en-GB" sz="8000" b="1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LHCb</a:t>
            </a:r>
            <a:r>
              <a:rPr lang="en-GB" sz="8000" b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 and CLEO-c</a:t>
            </a:r>
          </a:p>
          <a:p>
            <a:pPr lvl="0" algn="ctr" hangingPunct="0"/>
            <a:endParaRPr lang="en-GB" sz="2000" b="1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Claire </a:t>
            </a:r>
            <a:r>
              <a:rPr lang="en-GB" sz="4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Prouve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, 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Jonas </a:t>
            </a:r>
            <a:r>
              <a:rPr lang="en-GB" sz="4000" b="0" i="0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Rademacker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– University of Bristol</a:t>
            </a:r>
            <a:endParaRPr lang="en-GB" sz="40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557606" y="41508000"/>
            <a:ext cx="29160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UK HEP Forum  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14-</a:t>
            </a:r>
            <a:r>
              <a:rPr lang="en-GB" sz="4000" dirty="0" smtClean="0"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15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November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2013   -   Poster Session</a:t>
            </a:r>
          </a:p>
        </p:txBody>
      </p:sp>
      <p:pic>
        <p:nvPicPr>
          <p:cNvPr id="331" name="Picture 330"/>
          <p:cNvPicPr>
            <a:picLocks noChangeAspect="1"/>
          </p:cNvPicPr>
          <p:nvPr/>
        </p:nvPicPr>
        <p:blipFill rotWithShape="1">
          <a:blip r:embed="rId15"/>
          <a:srcRect t="23507" r="9226"/>
          <a:stretch/>
        </p:blipFill>
        <p:spPr>
          <a:xfrm>
            <a:off x="15214326" y="36342846"/>
            <a:ext cx="6289278" cy="3729640"/>
          </a:xfrm>
          <a:prstGeom prst="rect">
            <a:avLst/>
          </a:prstGeom>
        </p:spPr>
      </p:pic>
      <p:sp>
        <p:nvSpPr>
          <p:cNvPr id="323" name="Rectangle 322"/>
          <p:cNvSpPr/>
          <p:nvPr/>
        </p:nvSpPr>
        <p:spPr>
          <a:xfrm>
            <a:off x="1215216" y="35479278"/>
            <a:ext cx="6226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1. CLEO-c</a:t>
            </a:r>
            <a:endParaRPr lang="en-US" sz="4000" b="1" dirty="0"/>
          </a:p>
          <a:p>
            <a:endParaRPr lang="en-GB" sz="4000" b="1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087" y="36139654"/>
            <a:ext cx="5986573" cy="4293401"/>
          </a:xfrm>
          <a:prstGeom prst="rect">
            <a:avLst/>
          </a:prstGeom>
        </p:spPr>
      </p:pic>
      <p:sp>
        <p:nvSpPr>
          <p:cNvPr id="325" name="Rectangle 324"/>
          <p:cNvSpPr/>
          <p:nvPr/>
        </p:nvSpPr>
        <p:spPr>
          <a:xfrm>
            <a:off x="6531306" y="35784067"/>
            <a:ext cx="867883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Liberation sans"/>
                <a:cs typeface="Liberation sans"/>
              </a:rPr>
              <a:t>Measurement of </a:t>
            </a:r>
            <a:r>
              <a:rPr lang="en-US" sz="4000" dirty="0" smtClean="0">
                <a:latin typeface="Apple Chancery"/>
                <a:cs typeface="Apple Chancery"/>
              </a:rPr>
              <a:t>c</a:t>
            </a:r>
            <a:r>
              <a:rPr lang="en-US" sz="4000" baseline="-25000" dirty="0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and </a:t>
            </a:r>
            <a:r>
              <a:rPr lang="en-US" sz="4000" dirty="0" err="1" smtClean="0">
                <a:latin typeface="Apple Chancery"/>
                <a:cs typeface="Apple Chancery"/>
              </a:rPr>
              <a:t>s</a:t>
            </a:r>
            <a:r>
              <a:rPr lang="en-US" sz="4000" baseline="-25000" dirty="0" err="1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using</a:t>
            </a:r>
            <a:endParaRPr lang="en-US" sz="4000" dirty="0" smtClean="0">
              <a:latin typeface="Liberation sans"/>
              <a:cs typeface="Liberation sans"/>
            </a:endParaRP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Liberation sans"/>
                <a:cs typeface="Liberation sans"/>
              </a:rPr>
              <a:t>~ 9500 </a:t>
            </a:r>
            <a:r>
              <a:rPr lang="en-US" sz="4000" dirty="0" err="1">
                <a:latin typeface="Liberation sans"/>
                <a:cs typeface="Liberation sans"/>
              </a:rPr>
              <a:t>flavour</a:t>
            </a:r>
            <a:r>
              <a:rPr lang="en-US" sz="4000" dirty="0">
                <a:latin typeface="Liberation sans"/>
                <a:cs typeface="Liberation sans"/>
              </a:rPr>
              <a:t> </a:t>
            </a:r>
            <a:r>
              <a:rPr lang="en-US" sz="4000" dirty="0" smtClean="0">
                <a:latin typeface="Liberation sans"/>
                <a:cs typeface="Liberation sans"/>
              </a:rPr>
              <a:t>tagged 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Liberation sans"/>
                <a:cs typeface="Liberation sans"/>
              </a:rPr>
              <a:t>~ 1000 CP tagged</a:t>
            </a:r>
            <a:r>
              <a:rPr lang="en-US" sz="2000" dirty="0">
                <a:solidFill>
                  <a:srgbClr val="FFFFFF"/>
                </a:solidFill>
                <a:latin typeface="Liberation sans"/>
                <a:cs typeface="Liberation sans"/>
              </a:rPr>
              <a:t/>
            </a:r>
            <a:br>
              <a:rPr lang="en-US" sz="2000" dirty="0">
                <a:solidFill>
                  <a:srgbClr val="FFFFFF"/>
                </a:solidFill>
                <a:latin typeface="Liberation sans"/>
                <a:cs typeface="Liberation sans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Liberation sans"/>
                <a:cs typeface="Liberation sans"/>
              </a:rPr>
              <a:t>jjj</a:t>
            </a:r>
            <a:endParaRPr lang="en-US" sz="2000" dirty="0">
              <a:solidFill>
                <a:srgbClr val="FFFFFF"/>
              </a:solidFill>
              <a:latin typeface="Liberation sans"/>
              <a:cs typeface="Liberation sans"/>
            </a:endParaRPr>
          </a:p>
          <a:p>
            <a:r>
              <a:rPr lang="en-US" sz="4000" dirty="0" smtClean="0">
                <a:latin typeface="Liberation sans"/>
                <a:cs typeface="Liberation sans"/>
              </a:rPr>
              <a:t>and performing a 5 dimensional fit for each bin in phase space.</a:t>
            </a:r>
            <a:endParaRPr lang="en-US" sz="4000" dirty="0">
              <a:latin typeface="Liberation sans"/>
              <a:cs typeface="Liberation san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673811" y="34800741"/>
            <a:ext cx="86197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Analysis procedure for the future:</a:t>
            </a:r>
            <a:endParaRPr lang="en-US" sz="4000" b="1" dirty="0"/>
          </a:p>
          <a:p>
            <a:endParaRPr lang="en-GB" sz="4000" b="1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5345934" y="35462460"/>
            <a:ext cx="6226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. </a:t>
            </a:r>
            <a:r>
              <a:rPr lang="en-GB" sz="4000" b="1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LHCb</a:t>
            </a:r>
            <a:endParaRPr lang="en-US" sz="4000" b="1" dirty="0"/>
          </a:p>
          <a:p>
            <a:endParaRPr lang="en-GB" sz="4000" b="1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21535928" y="35936467"/>
            <a:ext cx="800186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latin typeface="Liberation sans"/>
                <a:cs typeface="Liberation sans"/>
              </a:rPr>
              <a:t>Simultaneous fit of </a:t>
            </a:r>
            <a:r>
              <a:rPr lang="en-GB" sz="4000" dirty="0" err="1" smtClean="0">
                <a:latin typeface="Liberation sans"/>
                <a:cs typeface="Liberation sans"/>
              </a:rPr>
              <a:t>r</a:t>
            </a:r>
            <a:r>
              <a:rPr lang="en-GB" sz="4000" baseline="-25000" dirty="0" err="1" smtClean="0">
                <a:latin typeface="Liberation sans"/>
                <a:cs typeface="Liberation sans"/>
              </a:rPr>
              <a:t>B</a:t>
            </a:r>
            <a:r>
              <a:rPr lang="en-GB" sz="4000" dirty="0" smtClean="0">
                <a:latin typeface="Liberation sans"/>
                <a:cs typeface="Liberation sans"/>
              </a:rPr>
              <a:t>, </a:t>
            </a:r>
            <a:r>
              <a:rPr lang="en-GB" sz="4000" dirty="0" err="1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δ</a:t>
            </a:r>
            <a:r>
              <a:rPr lang="en-GB" sz="4000" baseline="-25000" dirty="0" err="1" smtClean="0">
                <a:latin typeface="Liberation sans"/>
                <a:cs typeface="Liberation sans"/>
              </a:rPr>
              <a:t>B</a:t>
            </a:r>
            <a:r>
              <a:rPr lang="en-GB" sz="4000" dirty="0" smtClean="0">
                <a:latin typeface="Liberation sans"/>
                <a:cs typeface="Liberation sans"/>
              </a:rPr>
              <a:t> and </a:t>
            </a:r>
            <a:r>
              <a:rPr lang="en-GB" sz="4400" i="1" dirty="0" err="1">
                <a:solidFill>
                  <a:srgbClr val="000000"/>
                </a:solidFill>
                <a:latin typeface="Times New Roman" pitchFamily="18"/>
                <a:ea typeface="WenQuanYi Micro Hei" pitchFamily="2"/>
                <a:cs typeface="Lohit Hindi" pitchFamily="2"/>
              </a:rPr>
              <a:t>γ</a:t>
            </a: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in </a:t>
            </a:r>
            <a:b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</a:b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all bins of phase space using</a:t>
            </a:r>
            <a:endParaRPr lang="en-US" sz="4000" dirty="0" smtClean="0">
              <a:latin typeface="Liberation sans"/>
              <a:cs typeface="Liberation sans"/>
            </a:endParaRP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Liberation sans"/>
                <a:cs typeface="Liberation sans"/>
              </a:rPr>
              <a:t>a few 10</a:t>
            </a:r>
            <a:r>
              <a:rPr lang="en-US" sz="4000" baseline="30000" dirty="0" smtClean="0">
                <a:latin typeface="Liberation sans"/>
                <a:cs typeface="Liberation sans"/>
              </a:rPr>
              <a:t>3  </a:t>
            </a:r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B</a:t>
            </a:r>
            <a:r>
              <a:rPr lang="en-GB" sz="4000" i="1" baseline="30000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±</a:t>
            </a:r>
            <a:r>
              <a:rPr lang="en-GB" sz="4000" i="1" dirty="0">
                <a:solidFill>
                  <a:srgbClr val="000000"/>
                </a:solidFill>
                <a:latin typeface="Liberation sans"/>
                <a:ea typeface="Wingdings"/>
                <a:cs typeface="Liberation sans"/>
                <a:sym typeface="Wingdings"/>
              </a:rPr>
              <a:t>  </a:t>
            </a:r>
            <a:r>
              <a:rPr lang="en-GB" sz="4000" i="1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 D(   </a:t>
            </a:r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4</a:t>
            </a:r>
            <a:r>
              <a:rPr lang="en-US" sz="4000" dirty="0" smtClean="0">
                <a:latin typeface="Liberation sans"/>
                <a:cs typeface="Liberation sans"/>
              </a:rPr>
              <a:t>π</a:t>
            </a:r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)</a:t>
            </a:r>
            <a:r>
              <a:rPr lang="en-GB" sz="4000" i="1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K</a:t>
            </a:r>
            <a:r>
              <a:rPr lang="en-GB" sz="4000" i="1" baseline="30000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±</a:t>
            </a:r>
            <a:r>
              <a:rPr lang="en-GB" sz="4000" i="1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</a:t>
            </a:r>
            <a:r>
              <a:rPr lang="en-US" sz="4000" dirty="0" smtClean="0">
                <a:latin typeface="Liberation sans"/>
                <a:cs typeface="Liberation sans"/>
              </a:rPr>
              <a:t>events</a:t>
            </a:r>
            <a:r>
              <a:rPr lang="en-US" sz="2000" dirty="0">
                <a:solidFill>
                  <a:srgbClr val="FFFFFF"/>
                </a:solidFill>
                <a:latin typeface="Liberation sans"/>
                <a:cs typeface="Liberation sans"/>
              </a:rPr>
              <a:t/>
            </a:r>
            <a:br>
              <a:rPr lang="en-US" sz="2000" dirty="0">
                <a:solidFill>
                  <a:srgbClr val="FFFFFF"/>
                </a:solidFill>
                <a:latin typeface="Liberation sans"/>
                <a:cs typeface="Liberation sans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Liberation sans"/>
                <a:cs typeface="Liberation sans"/>
              </a:rPr>
              <a:t>jjj</a:t>
            </a:r>
            <a:endParaRPr lang="en-US" sz="2000" dirty="0">
              <a:solidFill>
                <a:srgbClr val="FFFFFF"/>
              </a:solidFill>
              <a:latin typeface="Liberation sans"/>
              <a:cs typeface="Liberation sans"/>
            </a:endParaRPr>
          </a:p>
          <a:p>
            <a:r>
              <a:rPr lang="en-US" sz="4000" dirty="0" smtClean="0">
                <a:latin typeface="Liberation sans"/>
                <a:cs typeface="Liberation sans"/>
              </a:rPr>
              <a:t>and the </a:t>
            </a:r>
            <a:r>
              <a:rPr lang="en-US" sz="4000" dirty="0">
                <a:latin typeface="Apple Chancery"/>
                <a:cs typeface="Apple Chancery"/>
              </a:rPr>
              <a:t>c</a:t>
            </a:r>
            <a:r>
              <a:rPr lang="en-US" sz="4000" baseline="-25000" dirty="0">
                <a:latin typeface="Apple Chancery"/>
                <a:cs typeface="Apple Chancery"/>
              </a:rPr>
              <a:t>i</a:t>
            </a:r>
            <a:r>
              <a:rPr lang="en-GB" sz="4000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and </a:t>
            </a:r>
            <a:r>
              <a:rPr lang="en-US" sz="4000" dirty="0" err="1">
                <a:latin typeface="Apple Chancery"/>
                <a:cs typeface="Apple Chancery"/>
              </a:rPr>
              <a:t>s</a:t>
            </a:r>
            <a:r>
              <a:rPr lang="en-US" sz="4000" baseline="-25000" dirty="0" err="1">
                <a:latin typeface="Apple Chancery"/>
                <a:cs typeface="Apple Chancery"/>
              </a:rPr>
              <a:t>i</a:t>
            </a:r>
            <a:r>
              <a:rPr lang="en-GB" sz="4000" dirty="0">
                <a:solidFill>
                  <a:srgbClr val="000000"/>
                </a:solidFill>
                <a:latin typeface="Apple Chancery"/>
                <a:ea typeface="WenQuanYi Micro Hei" pitchFamily="2"/>
                <a:cs typeface="Apple Chancery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extracted from CLEO-c.</a:t>
            </a:r>
            <a:endParaRPr lang="en-US" sz="4000" dirty="0">
              <a:latin typeface="Liberation sans"/>
              <a:cs typeface="Liberation sans"/>
            </a:endParaRPr>
          </a:p>
        </p:txBody>
      </p:sp>
      <p:cxnSp>
        <p:nvCxnSpPr>
          <p:cNvPr id="334" name="Straight Arrow Connector 333"/>
          <p:cNvCxnSpPr/>
          <p:nvPr/>
        </p:nvCxnSpPr>
        <p:spPr>
          <a:xfrm flipV="1">
            <a:off x="25549430" y="37818441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11034839" y="37570021"/>
            <a:ext cx="4231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D(    4</a:t>
            </a:r>
            <a:r>
              <a:rPr lang="en-US" sz="4000" dirty="0" smtClean="0">
                <a:latin typeface="Liberation sans"/>
                <a:cs typeface="Liberation sans"/>
              </a:rPr>
              <a:t>π</a:t>
            </a:r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) </a:t>
            </a:r>
            <a:r>
              <a:rPr lang="en-US" sz="4000" dirty="0" smtClean="0">
                <a:latin typeface="Liberation sans"/>
                <a:cs typeface="Liberation sans"/>
              </a:rPr>
              <a:t>events</a:t>
            </a:r>
            <a:endParaRPr lang="en-US" sz="2000" dirty="0">
              <a:solidFill>
                <a:srgbClr val="FFFFFF"/>
              </a:solidFill>
              <a:latin typeface="Liberation sans"/>
              <a:cs typeface="Liberation sans"/>
            </a:endParaRPr>
          </a:p>
        </p:txBody>
      </p:sp>
      <p:cxnSp>
        <p:nvCxnSpPr>
          <p:cNvPr id="336" name="Straight Arrow Connector 335"/>
          <p:cNvCxnSpPr/>
          <p:nvPr/>
        </p:nvCxnSpPr>
        <p:spPr>
          <a:xfrm flipV="1">
            <a:off x="11668554" y="37974697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24479152" y="37811050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24912572" y="9993167"/>
            <a:ext cx="133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/>
          <p:nvPr/>
        </p:nvCxnSpPr>
        <p:spPr>
          <a:xfrm>
            <a:off x="6914669" y="26585435"/>
            <a:ext cx="780279" cy="0"/>
          </a:xfrm>
          <a:prstGeom prst="straightConnector1">
            <a:avLst/>
          </a:prstGeom>
          <a:ln w="571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Screen Shot 2013-11-13 at 08.50.02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18828" r="426" b="12522"/>
          <a:stretch/>
        </p:blipFill>
        <p:spPr>
          <a:xfrm>
            <a:off x="14081665" y="7833675"/>
            <a:ext cx="14374887" cy="756790"/>
          </a:xfrm>
          <a:prstGeom prst="rect">
            <a:avLst/>
          </a:prstGeom>
        </p:spPr>
      </p:pic>
      <p:cxnSp>
        <p:nvCxnSpPr>
          <p:cNvPr id="244" name="Straight Arrow Connector 243"/>
          <p:cNvCxnSpPr/>
          <p:nvPr/>
        </p:nvCxnSpPr>
        <p:spPr>
          <a:xfrm>
            <a:off x="20414667" y="7724322"/>
            <a:ext cx="0" cy="43178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Screen Shot 2013-11-13 at 09.04.43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21045" r="2461"/>
          <a:stretch/>
        </p:blipFill>
        <p:spPr>
          <a:xfrm>
            <a:off x="14008323" y="8842433"/>
            <a:ext cx="15486888" cy="1262488"/>
          </a:xfrm>
          <a:prstGeom prst="rect">
            <a:avLst/>
          </a:prstGeom>
        </p:spPr>
      </p:pic>
      <p:sp>
        <p:nvSpPr>
          <p:cNvPr id="171" name="Rectangle 170"/>
          <p:cNvSpPr/>
          <p:nvPr/>
        </p:nvSpPr>
        <p:spPr>
          <a:xfrm>
            <a:off x="23170247" y="9889202"/>
            <a:ext cx="61889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hangingPunct="0">
              <a:buNone/>
            </a:pPr>
            <a:r>
              <a:rPr lang="en-GB" sz="32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</a:t>
            </a:r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trong phase difference</a:t>
            </a:r>
          </a:p>
          <a:p>
            <a:pPr lvl="0" algn="r" hangingPunct="0">
              <a:buNone/>
            </a:pPr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between A</a:t>
            </a:r>
            <a:r>
              <a:rPr lang="en-GB" sz="3200" baseline="-2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</a:t>
            </a:r>
            <a:r>
              <a:rPr lang="en-GB" sz="3200" baseline="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0</a:t>
            </a:r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 A</a:t>
            </a:r>
            <a:r>
              <a:rPr lang="en-GB" sz="3200" baseline="-2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</a:t>
            </a:r>
            <a:r>
              <a:rPr lang="en-GB" sz="3200" baseline="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0</a:t>
            </a:r>
            <a:endParaRPr lang="en-GB" sz="3200" baseline="-25000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27322733" y="7611880"/>
            <a:ext cx="267692" cy="3814296"/>
          </a:xfrm>
          <a:prstGeom prst="leftBrac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>
            <a:off x="27456579" y="9652874"/>
            <a:ext cx="9593" cy="340293"/>
          </a:xfrm>
          <a:prstGeom prst="straightConnector1">
            <a:avLst/>
          </a:prstGeom>
          <a:ln w="571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887743" y="10698251"/>
            <a:ext cx="230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Screen Shot 2013-11-13 at 09.14.38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802" y="18091031"/>
            <a:ext cx="8813800" cy="1066800"/>
          </a:xfrm>
          <a:prstGeom prst="rect">
            <a:avLst/>
          </a:prstGeom>
        </p:spPr>
      </p:pic>
      <p:cxnSp>
        <p:nvCxnSpPr>
          <p:cNvPr id="384" name="Straight Arrow Connector 383"/>
          <p:cNvCxnSpPr/>
          <p:nvPr/>
        </p:nvCxnSpPr>
        <p:spPr>
          <a:xfrm flipH="1">
            <a:off x="21284547" y="18911998"/>
            <a:ext cx="1123200" cy="75882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/>
          <p:nvPr/>
        </p:nvCxnSpPr>
        <p:spPr>
          <a:xfrm>
            <a:off x="25599696" y="18911998"/>
            <a:ext cx="0" cy="75882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16825</TotalTime>
  <Words>592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Physics</dc:title>
  <dc:subject/>
  <dc:creator>Paras Naik</dc:creator>
  <cp:keywords/>
  <dc:description/>
  <cp:lastModifiedBy>Claire Prouve</cp:lastModifiedBy>
  <cp:revision>380</cp:revision>
  <cp:lastPrinted>2013-11-12T15:41:46Z</cp:lastPrinted>
  <dcterms:created xsi:type="dcterms:W3CDTF">2012-05-03T11:39:54Z</dcterms:created>
  <dcterms:modified xsi:type="dcterms:W3CDTF">2013-12-05T16:01:03Z</dcterms:modified>
  <cp:category/>
</cp:coreProperties>
</file>