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7976" autoAdjust="0"/>
  </p:normalViewPr>
  <p:slideViewPr>
    <p:cSldViewPr snapToGrid="0" snapToObjects="1">
      <p:cViewPr>
        <p:scale>
          <a:sx n="50" d="100"/>
          <a:sy n="50" d="100"/>
        </p:scale>
        <p:origin x="-792" y="-8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86" name="Group 385"/>
          <p:cNvGrpSpPr/>
          <p:nvPr/>
        </p:nvGrpSpPr>
        <p:grpSpPr>
          <a:xfrm>
            <a:off x="571767" y="5778482"/>
            <a:ext cx="12081175" cy="17245554"/>
            <a:chOff x="571767" y="5299259"/>
            <a:chExt cx="12081175" cy="17245554"/>
          </a:xfrm>
        </p:grpSpPr>
        <p:sp>
          <p:nvSpPr>
            <p:cNvPr id="37" name="TextBox 36"/>
            <p:cNvSpPr txBox="1"/>
            <p:nvPr/>
          </p:nvSpPr>
          <p:spPr>
            <a:xfrm>
              <a:off x="698275" y="5437556"/>
              <a:ext cx="11559880" cy="13698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lvl="0" hangingPunct="0">
                <a:buNone/>
              </a:pP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Measurement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of CKM angle</a:t>
              </a:r>
              <a:r>
                <a:rPr lang="en-US" sz="4000" b="1" dirty="0" smtClean="0">
                  <a:latin typeface="Apple Chancery"/>
                  <a:ea typeface="Lucida Grande"/>
                  <a:cs typeface="Apple Chancery"/>
                </a:rPr>
                <a:t> </a:t>
              </a:r>
              <a:r>
                <a:rPr lang="en-US" sz="4000" b="1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GB" sz="4000" b="1" i="0" u="none" strike="noStrike" kern="1200" dirty="0" smtClean="0">
                  <a:ln>
                    <a:noFill/>
                  </a:ln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through </a:t>
              </a:r>
            </a:p>
            <a:p>
              <a:pPr lvl="0" hangingPunct="0">
                <a:buNone/>
              </a:pP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</a:t>
              </a:r>
              <a:r>
                <a:rPr lang="en-GB" sz="4000" b="1" i="0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nterference in 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B</a:t>
              </a:r>
              <a:r>
                <a:rPr lang="en-GB" sz="4000" b="1" i="1" u="none" strike="noStrike" kern="1200" baseline="300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±</a:t>
              </a:r>
              <a:r>
                <a:rPr lang="en-GB" sz="4000" b="1" i="1" dirty="0" smtClean="0">
                  <a:solidFill>
                    <a:srgbClr val="000000"/>
                  </a:solidFill>
                  <a:latin typeface="Arial"/>
                  <a:ea typeface="Wingdings"/>
                  <a:cs typeface="Arial"/>
                  <a:sym typeface="Wingdings"/>
                </a:rPr>
                <a:t>  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D(   </a:t>
              </a:r>
              <a:r>
                <a:rPr lang="en-GB" sz="4000" b="1" i="1" u="none" strike="noStrike" kern="1200" dirty="0" err="1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f</a:t>
              </a:r>
              <a:r>
                <a:rPr lang="en-GB" sz="4000" b="1" i="1" u="none" strike="noStrike" kern="1200" baseline="-25000" dirty="0" err="1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)K</a:t>
              </a:r>
              <a:r>
                <a:rPr lang="en-GB" sz="4000" b="1" i="1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±</a:t>
              </a:r>
              <a:r>
                <a:rPr lang="en-GB" sz="4000" b="1" i="1" u="none" strike="noStrike" kern="1200" dirty="0" smtClean="0">
                  <a:ln>
                    <a:noFill/>
                  </a:ln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	</a:t>
              </a:r>
              <a:endParaRPr lang="en-GB" sz="4000" b="1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571767" y="5299259"/>
              <a:ext cx="12081175" cy="17245554"/>
              <a:chOff x="711726" y="5332875"/>
              <a:chExt cx="12081175" cy="1724555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5169611" y="6454221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Freeform 149"/>
              <p:cNvSpPr/>
              <p:nvPr/>
            </p:nvSpPr>
            <p:spPr>
              <a:xfrm>
                <a:off x="711726" y="5332875"/>
                <a:ext cx="12016412" cy="17245554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144000">
                <a:solidFill>
                  <a:srgbClr val="FF0033"/>
                </a:solidFill>
                <a:prstDash val="solid"/>
              </a:ln>
            </p:spPr>
            <p:txBody>
              <a:bodyPr vert="horz" wrap="none" lIns="162000" tIns="117000" rIns="162000" bIns="117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>
                  <a:ln>
                    <a:noFill/>
                  </a:ln>
                  <a:latin typeface="Arial" pitchFamily="18"/>
                  <a:ea typeface="WenQuanYi Micro Hei" pitchFamily="2"/>
                  <a:cs typeface="Lohit Hindi" pitchFamily="2"/>
                </a:endParaRPr>
              </a:p>
            </p:txBody>
          </p:sp>
          <p:pic>
            <p:nvPicPr>
              <p:cNvPr id="235" name="Picture 234" descr="feynman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33"/>
              <a:stretch/>
            </p:blipFill>
            <p:spPr>
              <a:xfrm>
                <a:off x="4265658" y="11708464"/>
                <a:ext cx="8275322" cy="6350266"/>
              </a:xfrm>
              <a:prstGeom prst="rect">
                <a:avLst/>
              </a:prstGeom>
            </p:spPr>
          </p:pic>
          <p:sp>
            <p:nvSpPr>
              <p:cNvPr id="236" name="Rectangle 235"/>
              <p:cNvSpPr/>
              <p:nvPr/>
            </p:nvSpPr>
            <p:spPr>
              <a:xfrm>
                <a:off x="7826101" y="8027171"/>
                <a:ext cx="4966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hangingPunct="0">
                  <a:buNone/>
                </a:pP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final </a:t>
                </a: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state </a:t>
                </a:r>
                <a:endPara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  <a:p>
                <a:pPr lvl="0" algn="ctr" hangingPunct="0">
                  <a:buNone/>
                </a:pP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a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ccessible to </a:t>
                </a:r>
              </a:p>
              <a:p>
                <a:pPr lvl="0" algn="ctr" hangingPunct="0">
                  <a:buNone/>
                </a:pP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both D</a:t>
                </a:r>
                <a:r>
                  <a:rPr lang="en-GB" sz="4000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  <a:r>
                  <a:rPr lang="en-GB" sz="4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and D</a:t>
                </a:r>
                <a:r>
                  <a:rPr lang="en-GB" sz="4000" baseline="30000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114588" y="11708463"/>
                <a:ext cx="8173661" cy="3226183"/>
              </a:xfrm>
              <a:prstGeom prst="rect">
                <a:avLst/>
              </a:prstGeom>
              <a:noFill/>
              <a:ln w="76200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114588" y="15094436"/>
                <a:ext cx="8173660" cy="3265623"/>
              </a:xfrm>
              <a:prstGeom prst="rect">
                <a:avLst/>
              </a:prstGeom>
              <a:noFill/>
              <a:ln w="762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11416095" y="9379476"/>
                <a:ext cx="3809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993878" y="21447007"/>
                <a:ext cx="11547101" cy="692497"/>
              </a:xfrm>
              <a:prstGeom prst="rect">
                <a:avLst/>
              </a:prstGeom>
              <a:ln w="57150" cmpd="sng">
                <a:solidFill>
                  <a:srgbClr val="FF0033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hangingPunct="0">
                  <a:buNone/>
                </a:pPr>
                <a:r>
                  <a:rPr lang="en-US" sz="3900" b="1" dirty="0" err="1" smtClean="0">
                    <a:latin typeface="Apple Chancery"/>
                    <a:ea typeface="Lucida Grande"/>
                    <a:cs typeface="Apple Chancery"/>
                  </a:rPr>
                  <a:t>γ</a:t>
                </a:r>
                <a:r>
                  <a:rPr lang="en-US" sz="3900" b="1" dirty="0" smtClean="0">
                    <a:latin typeface="Apple Chancery"/>
                    <a:ea typeface="Lucida Grande"/>
                    <a:cs typeface="Apple Chancery"/>
                  </a:rPr>
                  <a:t> </a:t>
                </a:r>
                <a:r>
                  <a:rPr lang="en-GB" sz="3900" b="1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becomes an observable </a:t>
                </a:r>
                <a:r>
                  <a:rPr lang="en-GB" sz="39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in the interference term</a:t>
                </a:r>
                <a:endParaRPr lang="en-GB" sz="3900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62271" y="18669575"/>
                <a:ext cx="680677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hangingPunct="0">
                  <a:buNone/>
                </a:pPr>
                <a:r>
                  <a:rPr lang="en-GB" sz="4000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Partial decay width</a:t>
                </a:r>
                <a:endParaRPr lang="en-GB" sz="4000" u="sng" baseline="30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endParaRPr>
              </a:p>
            </p:txBody>
          </p:sp>
          <p:pic>
            <p:nvPicPr>
              <p:cNvPr id="61" name="Picture 60" descr="decay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892" y="6832566"/>
                <a:ext cx="8436302" cy="4742372"/>
              </a:xfrm>
              <a:prstGeom prst="rect">
                <a:avLst/>
              </a:prstGeom>
            </p:spPr>
          </p:pic>
          <p:cxnSp>
            <p:nvCxnSpPr>
              <p:cNvPr id="256" name="Straight Arrow Connector 255"/>
              <p:cNvCxnSpPr/>
              <p:nvPr/>
            </p:nvCxnSpPr>
            <p:spPr>
              <a:xfrm flipV="1">
                <a:off x="6167858" y="6462639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3" name="Picture 82" descr="Screen Shot 2013-11-12 at 16.21.25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6" t="8610" b="13365"/>
              <a:stretch/>
            </p:blipFill>
            <p:spPr>
              <a:xfrm>
                <a:off x="862271" y="19471028"/>
                <a:ext cx="11535843" cy="1619511"/>
              </a:xfrm>
              <a:prstGeom prst="rect">
                <a:avLst/>
              </a:prstGeom>
            </p:spPr>
          </p:pic>
          <p:cxnSp>
            <p:nvCxnSpPr>
              <p:cNvPr id="198" name="Straight Arrow Connector 197"/>
              <p:cNvCxnSpPr/>
              <p:nvPr/>
            </p:nvCxnSpPr>
            <p:spPr>
              <a:xfrm flipV="1">
                <a:off x="11176456" y="20940966"/>
                <a:ext cx="0" cy="537016"/>
              </a:xfrm>
              <a:prstGeom prst="straightConnector1">
                <a:avLst/>
              </a:prstGeom>
              <a:ln w="57150" cmpd="sng">
                <a:solidFill>
                  <a:srgbClr val="FF0033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533831" y="12443882"/>
                <a:ext cx="259006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Arial"/>
                    <a:ea typeface="Wingdings"/>
                    <a:cs typeface="Arial"/>
                    <a:sym typeface="Wingdings"/>
                  </a:rPr>
                  <a:t>  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D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K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 </a:t>
                </a:r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:</a:t>
                </a:r>
                <a:r>
                  <a:rPr lang="en-GB" sz="4000" i="1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</a:p>
              <a:p>
                <a:r>
                  <a:rPr lang="en-GB" sz="4000" b="1" dirty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	</a:t>
                </a:r>
                <a:endParaRPr lang="en-US" sz="4000" dirty="0"/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 flipV="1">
                <a:off x="2086035" y="12829390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533831" y="15686614"/>
                <a:ext cx="258075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B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Arial"/>
                    <a:ea typeface="Wingdings"/>
                    <a:cs typeface="Arial"/>
                    <a:sym typeface="Wingdings"/>
                  </a:rPr>
                  <a:t>  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D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0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K</a:t>
                </a:r>
                <a:r>
                  <a:rPr lang="en-GB" sz="4000" i="1" u="sng" baseline="30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- </a:t>
                </a:r>
                <a:r>
                  <a:rPr lang="en-GB" sz="4000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:</a:t>
                </a:r>
                <a:r>
                  <a:rPr lang="en-GB" sz="4000" i="1" u="sng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</a:t>
                </a:r>
              </a:p>
              <a:p>
                <a:r>
                  <a:rPr lang="en-GB" sz="40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      </a:t>
                </a:r>
                <a:r>
                  <a:rPr lang="en-GB" sz="32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colour</a:t>
                </a:r>
              </a:p>
              <a:p>
                <a:r>
                  <a:rPr lang="en-GB" sz="3200" dirty="0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   </a:t>
                </a:r>
                <a:r>
                  <a:rPr lang="en-GB" sz="3200" dirty="0" err="1" smtClean="0">
                    <a:solidFill>
                      <a:srgbClr val="000000"/>
                    </a:solidFill>
                    <a:latin typeface="Liberation Sans" pitchFamily="34"/>
                    <a:ea typeface="WenQuanYi Micro Hei" pitchFamily="2"/>
                    <a:cs typeface="Lohit Hindi" pitchFamily="2"/>
                  </a:rPr>
                  <a:t>surpressed</a:t>
                </a:r>
                <a:endParaRPr lang="en-US" sz="3200" dirty="0"/>
              </a:p>
            </p:txBody>
          </p:sp>
          <p:cxnSp>
            <p:nvCxnSpPr>
              <p:cNvPr id="261" name="Straight Arrow Connector 260"/>
              <p:cNvCxnSpPr/>
              <p:nvPr/>
            </p:nvCxnSpPr>
            <p:spPr>
              <a:xfrm flipV="1">
                <a:off x="2076905" y="16138601"/>
                <a:ext cx="526805" cy="8418"/>
              </a:xfrm>
              <a:prstGeom prst="straightConnector1">
                <a:avLst/>
              </a:prstGeom>
              <a:ln w="38100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2682730" y="15827745"/>
                <a:ext cx="3809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/>
            </p:nvSpPr>
            <p:spPr>
              <a:xfrm flipH="1">
                <a:off x="7834907" y="15673403"/>
                <a:ext cx="290371" cy="287999"/>
              </a:xfrm>
              <a:prstGeom prst="ellipse">
                <a:avLst/>
              </a:prstGeom>
              <a:solidFill>
                <a:srgbClr val="FF0033"/>
              </a:solidFill>
              <a:ln>
                <a:solidFill>
                  <a:srgbClr val="FF003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71767" y="23763663"/>
            <a:ext cx="16062147" cy="10267298"/>
            <a:chOff x="711726" y="23462651"/>
            <a:chExt cx="16062147" cy="10267298"/>
          </a:xfrm>
        </p:grpSpPr>
        <p:sp>
          <p:nvSpPr>
            <p:cNvPr id="197" name="Rectangle 196"/>
            <p:cNvSpPr/>
            <p:nvPr/>
          </p:nvSpPr>
          <p:spPr>
            <a:xfrm>
              <a:off x="824722" y="23567357"/>
              <a:ext cx="1532278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Model independent determination of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US" sz="4000" b="1" dirty="0" smtClean="0">
                  <a:latin typeface="Apple Chancery"/>
                  <a:cs typeface="Apple Chancery"/>
                </a:rPr>
                <a:t>c</a:t>
              </a:r>
              <a:r>
                <a:rPr lang="en-US" sz="4000" b="1" baseline="-25000" dirty="0" smtClean="0">
                  <a:latin typeface="Apple Chancery"/>
                  <a:cs typeface="Apple Chancery"/>
                </a:rPr>
                <a:t>i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and </a:t>
              </a:r>
              <a:r>
                <a:rPr lang="en-US" sz="4000" b="1" dirty="0" err="1" smtClean="0">
                  <a:latin typeface="Apple Chancery"/>
                  <a:cs typeface="Apple Chancery"/>
                </a:rPr>
                <a:t>s</a:t>
              </a:r>
              <a:r>
                <a:rPr lang="en-US" sz="4000" b="1" baseline="-25000" dirty="0" err="1" smtClean="0">
                  <a:latin typeface="Apple Chancery"/>
                  <a:cs typeface="Apple Chancery"/>
                </a:rPr>
                <a:t>i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with CLEO-c using correlated D meson </a:t>
              </a:r>
              <a:r>
                <a:rPr lang="en-GB" sz="4000" b="1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pairsfrom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US" sz="4000" b="1" dirty="0" err="1"/>
                <a:t>Ψ</a:t>
              </a:r>
              <a:r>
                <a:rPr lang="en-US" sz="4000" b="1" dirty="0"/>
                <a:t>(3770</a:t>
              </a:r>
              <a:r>
                <a:rPr lang="en-US" sz="4000" b="1" dirty="0" smtClean="0"/>
                <a:t>)     DD</a:t>
              </a:r>
              <a:endParaRPr lang="en-US" sz="4000" b="1" dirty="0"/>
            </a:p>
            <a:p>
              <a:endPara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H="1">
              <a:off x="993878" y="27192651"/>
              <a:ext cx="3448752" cy="11185"/>
            </a:xfrm>
            <a:prstGeom prst="straightConnector1">
              <a:avLst/>
            </a:prstGeom>
            <a:ln w="762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3483301" y="26459366"/>
              <a:ext cx="1918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/>
                <a:t>Ψ</a:t>
              </a:r>
              <a:r>
                <a:rPr lang="en-US" sz="4000" dirty="0" smtClean="0"/>
                <a:t>(3770)</a:t>
              </a:r>
              <a:endParaRPr lang="en-US" sz="4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494714" y="27089662"/>
              <a:ext cx="32932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00000"/>
                  </a:solidFill>
                </a:rPr>
                <a:t>(</a:t>
              </a:r>
              <a:r>
                <a:rPr lang="en-US" sz="4400" dirty="0" smtClean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+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1</a:t>
              </a:r>
              <a:r>
                <a:rPr lang="en-US" sz="4000" dirty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>
                  <a:solidFill>
                    <a:srgbClr val="FF0033"/>
                  </a:solidFill>
                </a:rPr>
                <a:t>+</a:t>
              </a:r>
              <a:r>
                <a:rPr lang="en-US" sz="4000" dirty="0">
                  <a:solidFill>
                    <a:srgbClr val="FF0033"/>
                  </a:solidFill>
                </a:rPr>
                <a:t>(</a:t>
              </a:r>
              <a:r>
                <a:rPr lang="en-US" sz="4000" dirty="0" smtClean="0">
                  <a:solidFill>
                    <a:srgbClr val="FF0033"/>
                  </a:solidFill>
                </a:rPr>
                <a:t>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2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</a:p>
            <a:p>
              <a:r>
                <a:rPr lang="en-US" sz="4000" dirty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 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3</a:t>
              </a:r>
              <a:r>
                <a:rPr lang="en-US" sz="4000" dirty="0" smtClean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4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  <a:r>
                <a:rPr lang="en-US" sz="4400" dirty="0" smtClean="0"/>
                <a:t>)</a:t>
              </a:r>
              <a:endParaRPr lang="en-US" sz="44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65716" y="27306847"/>
              <a:ext cx="25460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90"/>
                  </a:solidFill>
                  <a:latin typeface="Liberation sans"/>
                  <a:cs typeface="Liberation sans"/>
                </a:rPr>
                <a:t>Flavour</a:t>
              </a:r>
              <a:r>
                <a:rPr lang="en-US" sz="3200" dirty="0" smtClean="0">
                  <a:solidFill>
                    <a:srgbClr val="000090"/>
                  </a:solidFill>
                  <a:latin typeface="Liberation sans"/>
                  <a:cs typeface="Liberation sans"/>
                </a:rPr>
                <a:t>/ CP</a:t>
              </a:r>
            </a:p>
            <a:p>
              <a:r>
                <a:rPr lang="en-US" sz="3200" dirty="0" err="1">
                  <a:solidFill>
                    <a:srgbClr val="000090"/>
                  </a:solidFill>
                  <a:latin typeface="Liberation sans"/>
                  <a:cs typeface="Liberation sans"/>
                </a:rPr>
                <a:t>e</a:t>
              </a:r>
              <a:r>
                <a:rPr lang="en-US" sz="3200" dirty="0" err="1" smtClean="0">
                  <a:solidFill>
                    <a:srgbClr val="000090"/>
                  </a:solidFill>
                  <a:latin typeface="Liberation sans"/>
                  <a:cs typeface="Liberation sans"/>
                </a:rPr>
                <a:t>igenstate</a:t>
              </a:r>
              <a:endParaRPr lang="en-US" sz="3200" dirty="0">
                <a:solidFill>
                  <a:srgbClr val="000090"/>
                </a:solidFill>
                <a:latin typeface="Liberation sans"/>
                <a:cs typeface="Liberation sans"/>
              </a:endParaRPr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711726" y="23462651"/>
              <a:ext cx="16033728" cy="1026729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44000">
              <a:solidFill>
                <a:srgbClr val="FE0032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909948" y="25257629"/>
              <a:ext cx="1583550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atin typeface="Apple Chancery"/>
                  <a:cs typeface="Apple Chancery"/>
                </a:rPr>
                <a:t>c</a:t>
              </a:r>
              <a:r>
                <a:rPr lang="en-US" sz="4000" b="1" baseline="-25000" dirty="0" smtClean="0">
                  <a:latin typeface="Apple Chancery"/>
                  <a:cs typeface="Apple Chancery"/>
                </a:rPr>
                <a:t>i</a:t>
              </a:r>
              <a:r>
                <a:rPr lang="en-US" sz="4000" b="1" dirty="0" smtClean="0">
                  <a:latin typeface="Apple Chancery"/>
                  <a:cs typeface="Apple Chancery"/>
                </a:rPr>
                <a:t>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: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Reconstruct D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4</a:t>
              </a:r>
              <a:r>
                <a:rPr lang="en-US" sz="4000" dirty="0" smtClean="0">
                  <a:solidFill>
                    <a:srgbClr val="000000"/>
                  </a:solidFill>
                </a:rPr>
                <a:t>π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as flavour or CP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eigenstate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by 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using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b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</a:b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opposite </a:t>
              </a: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side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tagging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and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combine information of </a:t>
              </a:r>
              <a:r>
                <a:rPr lang="en-GB" sz="4000" b="1" dirty="0" smtClean="0">
                  <a:solidFill>
                    <a:srgbClr val="008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CP (</a:t>
              </a:r>
              <a:r>
                <a:rPr lang="en-GB" sz="4000" b="1" dirty="0" err="1" smtClean="0">
                  <a:solidFill>
                    <a:srgbClr val="008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4000" b="1" baseline="30000" dirty="0" err="1">
                  <a:solidFill>
                    <a:srgbClr val="008000"/>
                  </a:solidFill>
                </a:rPr>
                <a:t>±</a:t>
              </a:r>
              <a:r>
                <a:rPr lang="en-GB" sz="4000" b="1" baseline="-25000" dirty="0" err="1" smtClean="0">
                  <a:solidFill>
                    <a:srgbClr val="008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</a:t>
              </a:r>
              <a:r>
                <a:rPr lang="en-GB" sz="4000" b="1" dirty="0" smtClean="0">
                  <a:solidFill>
                    <a:srgbClr val="008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and 	     			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     </a:t>
              </a:r>
              <a:r>
                <a:rPr lang="en-GB" sz="4000" b="1" dirty="0" smtClean="0">
                  <a:solidFill>
                    <a:srgbClr val="660066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flavour (</a:t>
              </a:r>
              <a:r>
                <a:rPr lang="en-GB" sz="4000" b="1" dirty="0">
                  <a:solidFill>
                    <a:srgbClr val="660066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K</a:t>
              </a:r>
              <a:r>
                <a:rPr lang="en-GB" sz="4000" b="1" baseline="-25000" dirty="0" smtClean="0">
                  <a:solidFill>
                    <a:srgbClr val="660066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</a:t>
              </a:r>
              <a:r>
                <a:rPr lang="en-GB" sz="4000" b="1" dirty="0">
                  <a:solidFill>
                    <a:srgbClr val="660066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r>
                <a:rPr lang="en-GB" sz="4000" b="1" dirty="0" smtClean="0">
                  <a:solidFill>
                    <a:srgbClr val="660066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Dalizt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plots</a:t>
              </a:r>
              <a:endPara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288" name="Straight Arrow Connector 287"/>
            <p:cNvCxnSpPr/>
            <p:nvPr/>
          </p:nvCxnSpPr>
          <p:spPr>
            <a:xfrm flipV="1">
              <a:off x="11769713" y="24588075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89" name="Picture 288" descr="Screen Shot 2013-11-12 at 18.58.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105" y="27294531"/>
              <a:ext cx="6810887" cy="1053141"/>
            </a:xfrm>
            <a:prstGeom prst="rect">
              <a:avLst/>
            </a:prstGeom>
          </p:spPr>
        </p:pic>
        <p:cxnSp>
          <p:nvCxnSpPr>
            <p:cNvPr id="291" name="Straight Arrow Connector 290"/>
            <p:cNvCxnSpPr/>
            <p:nvPr/>
          </p:nvCxnSpPr>
          <p:spPr>
            <a:xfrm>
              <a:off x="4354900" y="27192657"/>
              <a:ext cx="3448752" cy="11185"/>
            </a:xfrm>
            <a:prstGeom prst="straightConnector1">
              <a:avLst/>
            </a:prstGeom>
            <a:ln w="76200" cmpd="sng">
              <a:solidFill>
                <a:srgbClr val="FF00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4239438" y="27040257"/>
              <a:ext cx="273172" cy="291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 flipH="1">
              <a:off x="1128965" y="31455548"/>
              <a:ext cx="3448752" cy="11185"/>
            </a:xfrm>
            <a:prstGeom prst="straightConnector1">
              <a:avLst/>
            </a:prstGeom>
            <a:ln w="76200" cmpd="sng">
              <a:solidFill>
                <a:srgbClr val="FF00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5629801" y="31403483"/>
              <a:ext cx="32932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00000"/>
                  </a:solidFill>
                </a:rPr>
                <a:t>(</a:t>
              </a:r>
              <a:r>
                <a:rPr lang="en-US" sz="4400" dirty="0" smtClean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+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1</a:t>
              </a:r>
              <a:r>
                <a:rPr lang="en-US" sz="4000" dirty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>
                  <a:solidFill>
                    <a:srgbClr val="FF0033"/>
                  </a:solidFill>
                </a:rPr>
                <a:t>+</a:t>
              </a:r>
              <a:r>
                <a:rPr lang="en-US" sz="4000" dirty="0">
                  <a:solidFill>
                    <a:srgbClr val="FF0033"/>
                  </a:solidFill>
                </a:rPr>
                <a:t>(</a:t>
              </a:r>
              <a:r>
                <a:rPr lang="en-US" sz="4000" dirty="0" smtClean="0">
                  <a:solidFill>
                    <a:srgbClr val="FF0033"/>
                  </a:solidFill>
                </a:rPr>
                <a:t>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2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</a:p>
            <a:p>
              <a:r>
                <a:rPr lang="en-US" sz="4000" dirty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 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3</a:t>
              </a:r>
              <a:r>
                <a:rPr lang="en-US" sz="4000" dirty="0" smtClean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4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  <a:r>
                <a:rPr lang="en-US" sz="4400" dirty="0" smtClean="0"/>
                <a:t>)</a:t>
              </a:r>
              <a:endParaRPr lang="en-US" sz="4400" dirty="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938368" y="29424566"/>
              <a:ext cx="1583550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err="1" smtClean="0">
                  <a:latin typeface="Apple Chancery"/>
                  <a:cs typeface="Apple Chancery"/>
                </a:rPr>
                <a:t>s</a:t>
              </a:r>
              <a:r>
                <a:rPr lang="en-US" sz="4000" b="1" baseline="-25000" dirty="0" err="1" smtClean="0">
                  <a:latin typeface="Apple Chancery"/>
                  <a:cs typeface="Apple Chancery"/>
                </a:rPr>
                <a:t>i</a:t>
              </a:r>
              <a:r>
                <a:rPr lang="en-US" sz="4000" b="1" dirty="0" smtClean="0">
                  <a:latin typeface="Apple Chancery"/>
                  <a:cs typeface="Apple Chancery"/>
                </a:rPr>
                <a:t>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: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Reconstruct </a:t>
              </a:r>
              <a:r>
                <a:rPr lang="en-US" sz="4000" dirty="0" err="1"/>
                <a:t>Ψ</a:t>
              </a:r>
              <a:r>
                <a:rPr lang="en-US" sz="4000" dirty="0"/>
                <a:t>(</a:t>
              </a:r>
              <a:r>
                <a:rPr lang="en-US" sz="4000" dirty="0" smtClean="0"/>
                <a:t>3770)     (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DD)    (4</a:t>
              </a:r>
              <a:r>
                <a:rPr lang="en-US" sz="4000" dirty="0" smtClean="0">
                  <a:solidFill>
                    <a:srgbClr val="000000"/>
                  </a:solidFill>
                </a:rPr>
                <a:t>π)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(4</a:t>
              </a:r>
              <a:r>
                <a:rPr lang="en-US" sz="4000" dirty="0" smtClean="0">
                  <a:solidFill>
                    <a:srgbClr val="000000"/>
                  </a:solidFill>
                </a:rPr>
                <a:t>π’)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and use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interference</a:t>
              </a:r>
              <a:b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</a:b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between both possible decay paths</a:t>
              </a:r>
            </a:p>
            <a:p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             Event rate in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</a:t>
              </a:r>
              <a:r>
                <a:rPr lang="en-GB" sz="4000" baseline="30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bin of first and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j</a:t>
              </a:r>
              <a:r>
                <a:rPr lang="en-GB" sz="4000" baseline="30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</a:t>
              </a:r>
              <a:r>
                <a:rPr lang="en-GB" sz="4000" baseline="30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	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        bin of second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Dalitz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plot:</a:t>
              </a:r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>
              <a:off x="4489987" y="31455554"/>
              <a:ext cx="3448752" cy="11185"/>
            </a:xfrm>
            <a:prstGeom prst="straightConnector1">
              <a:avLst/>
            </a:prstGeom>
            <a:ln w="76200" cmpd="sng">
              <a:solidFill>
                <a:srgbClr val="FF00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4374525" y="31303154"/>
              <a:ext cx="273172" cy="29198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76512" y="31329092"/>
              <a:ext cx="42622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00000"/>
                  </a:solidFill>
                </a:rPr>
                <a:t>(</a:t>
              </a:r>
              <a:r>
                <a:rPr lang="en-US" sz="4400" dirty="0" smtClean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+</a:t>
              </a:r>
              <a:r>
                <a:rPr lang="en-US" sz="4000" dirty="0" smtClean="0">
                  <a:solidFill>
                    <a:srgbClr val="FF0033"/>
                  </a:solidFill>
                </a:rPr>
                <a:t>(p’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1</a:t>
              </a:r>
              <a:r>
                <a:rPr lang="en-US" sz="4000" dirty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>
                  <a:solidFill>
                    <a:srgbClr val="FF0033"/>
                  </a:solidFill>
                </a:rPr>
                <a:t>+</a:t>
              </a:r>
              <a:r>
                <a:rPr lang="en-US" sz="4000" dirty="0">
                  <a:solidFill>
                    <a:srgbClr val="FF0033"/>
                  </a:solidFill>
                </a:rPr>
                <a:t>(</a:t>
              </a:r>
              <a:r>
                <a:rPr lang="en-US" sz="4000" dirty="0" smtClean="0">
                  <a:solidFill>
                    <a:srgbClr val="FF0033"/>
                  </a:solidFill>
                </a:rPr>
                <a:t>p’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2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</a:p>
            <a:p>
              <a:r>
                <a:rPr lang="en-US" sz="4000" dirty="0">
                  <a:solidFill>
                    <a:srgbClr val="FF0033"/>
                  </a:solidFill>
                </a:rPr>
                <a:t> </a:t>
              </a:r>
              <a:r>
                <a:rPr lang="en-US" sz="4000" dirty="0" smtClean="0">
                  <a:solidFill>
                    <a:srgbClr val="FF0033"/>
                  </a:solidFill>
                </a:rPr>
                <a:t> 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(p’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3</a:t>
              </a:r>
              <a:r>
                <a:rPr lang="en-US" sz="4000" dirty="0" smtClean="0">
                  <a:solidFill>
                    <a:srgbClr val="FF0033"/>
                  </a:solidFill>
                </a:rPr>
                <a:t>) π</a:t>
              </a:r>
              <a:r>
                <a:rPr lang="en-US" sz="4000" baseline="30000" dirty="0" smtClean="0">
                  <a:solidFill>
                    <a:srgbClr val="FF0033"/>
                  </a:solidFill>
                </a:rPr>
                <a:t>-</a:t>
              </a:r>
              <a:r>
                <a:rPr lang="en-US" sz="4000" dirty="0" smtClean="0">
                  <a:solidFill>
                    <a:srgbClr val="FF0033"/>
                  </a:solidFill>
                </a:rPr>
                <a:t>(p’</a:t>
              </a:r>
              <a:r>
                <a:rPr lang="en-US" sz="4000" baseline="-25000" dirty="0" smtClean="0">
                  <a:solidFill>
                    <a:srgbClr val="FF0033"/>
                  </a:solidFill>
                </a:rPr>
                <a:t>4</a:t>
              </a:r>
              <a:r>
                <a:rPr lang="en-US" sz="4000" dirty="0" smtClean="0">
                  <a:solidFill>
                    <a:srgbClr val="FF0033"/>
                  </a:solidFill>
                </a:rPr>
                <a:t>) </a:t>
              </a:r>
              <a:r>
                <a:rPr lang="en-US" sz="4400" dirty="0" smtClean="0"/>
                <a:t>)</a:t>
              </a:r>
              <a:endParaRPr lang="en-US" sz="44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654632" y="30715779"/>
              <a:ext cx="1918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/>
                <a:t>Ψ</a:t>
              </a:r>
              <a:r>
                <a:rPr lang="en-US" sz="4000" dirty="0" smtClean="0"/>
                <a:t>(3770)</a:t>
              </a:r>
              <a:endParaRPr lang="en-US" sz="4000" dirty="0"/>
            </a:p>
          </p:txBody>
        </p:sp>
        <p:pic>
          <p:nvPicPr>
            <p:cNvPr id="303" name="Picture 302" descr="Screen Shot 2013-11-12 at 18.58.28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09"/>
            <a:stretch/>
          </p:blipFill>
          <p:spPr>
            <a:xfrm>
              <a:off x="9586388" y="31926690"/>
              <a:ext cx="4862964" cy="1075737"/>
            </a:xfrm>
            <a:prstGeom prst="rect">
              <a:avLst/>
            </a:prstGeom>
          </p:spPr>
        </p:pic>
        <p:pic>
          <p:nvPicPr>
            <p:cNvPr id="304" name="Picture 303" descr="Screen Shot 2013-11-12 at 18.58.28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37" t="3692" r="1698" b="21869"/>
            <a:stretch/>
          </p:blipFill>
          <p:spPr>
            <a:xfrm>
              <a:off x="10855734" y="32674706"/>
              <a:ext cx="5103005" cy="800764"/>
            </a:xfrm>
            <a:prstGeom prst="rect">
              <a:avLst/>
            </a:prstGeom>
          </p:spPr>
        </p:pic>
        <p:cxnSp>
          <p:nvCxnSpPr>
            <p:cNvPr id="305" name="Straight Arrow Connector 304"/>
            <p:cNvCxnSpPr/>
            <p:nvPr/>
          </p:nvCxnSpPr>
          <p:spPr>
            <a:xfrm flipV="1">
              <a:off x="4993308" y="25638614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 flipV="1">
              <a:off x="6347377" y="29826161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flipV="1">
              <a:off x="7972919" y="29826167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17500594" y="23763663"/>
            <a:ext cx="12217012" cy="10267298"/>
            <a:chOff x="17500594" y="23689266"/>
            <a:chExt cx="12217012" cy="10267298"/>
          </a:xfrm>
        </p:grpSpPr>
        <p:pic>
          <p:nvPicPr>
            <p:cNvPr id="33" name="Picture 32" descr="Screen Shot 2013-11-12 at 08.20.16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9" b="5724"/>
            <a:stretch/>
          </p:blipFill>
          <p:spPr>
            <a:xfrm>
              <a:off x="17805643" y="26089391"/>
              <a:ext cx="4989136" cy="4992755"/>
            </a:xfrm>
            <a:prstGeom prst="rect">
              <a:avLst/>
            </a:prstGeom>
          </p:spPr>
        </p:pic>
        <p:sp>
          <p:nvSpPr>
            <p:cNvPr id="204" name="Rectangle 203"/>
            <p:cNvSpPr/>
            <p:nvPr/>
          </p:nvSpPr>
          <p:spPr>
            <a:xfrm>
              <a:off x="17873568" y="24526276"/>
              <a:ext cx="1164343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The highest sensitivity to </a:t>
              </a:r>
              <a:r>
                <a:rPr lang="en-US" sz="4000" b="1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US" sz="4000" b="1" dirty="0" smtClean="0">
                  <a:latin typeface="Apple Chancery"/>
                  <a:ea typeface="Lucida Grande"/>
                  <a:cs typeface="Apple Chancery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can be obtained by using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bins with minimal variation of </a:t>
              </a:r>
              <a:r>
                <a:rPr lang="en-GB" sz="4000" b="1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.</a:t>
              </a:r>
            </a:p>
            <a:p>
              <a:endPara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7596894" y="23792942"/>
              <a:ext cx="6351865" cy="9430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lvl="0" hangingPunct="0">
                <a:buNone/>
              </a:pP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Model inspired binning</a:t>
              </a:r>
              <a:endParaRPr lang="en-GB" sz="4000" b="1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17500594" y="23689266"/>
              <a:ext cx="12217012" cy="1026729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44000">
              <a:solidFill>
                <a:srgbClr val="FF0033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7787797" y="31343349"/>
              <a:ext cx="5899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/>
                <a:t>colours</a:t>
              </a:r>
              <a:r>
                <a:rPr lang="en-US" sz="2400" dirty="0" smtClean="0"/>
                <a:t> correspond to bins of </a:t>
              </a:r>
              <a:r>
                <a:rPr lang="en-GB" sz="24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endParaRPr lang="en-US" sz="2400" dirty="0" smtClean="0"/>
            </a:p>
          </p:txBody>
        </p:sp>
        <p:pic>
          <p:nvPicPr>
            <p:cNvPr id="73" name="Picture 72" descr="Screen Shot 2013-11-12 at 12.17.3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8824" y="25938764"/>
              <a:ext cx="6668464" cy="909336"/>
            </a:xfrm>
            <a:prstGeom prst="rect">
              <a:avLst/>
            </a:prstGeom>
            <a:ln w="38100" cmpd="sng">
              <a:solidFill>
                <a:srgbClr val="FF0033"/>
              </a:solidFill>
            </a:ln>
          </p:spPr>
        </p:pic>
        <p:sp>
          <p:nvSpPr>
            <p:cNvPr id="283" name="TextBox 282"/>
            <p:cNvSpPr txBox="1"/>
            <p:nvPr/>
          </p:nvSpPr>
          <p:spPr>
            <a:xfrm>
              <a:off x="20160924" y="30816398"/>
              <a:ext cx="47078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pple Chancery"/>
                  <a:cs typeface="Apple Chancery"/>
                </a:rPr>
                <a:t>c</a:t>
              </a:r>
              <a:r>
                <a:rPr lang="en-US" sz="3200" baseline="-25000" dirty="0" smtClean="0">
                  <a:latin typeface="Apple Chancery"/>
                  <a:cs typeface="Apple Chancery"/>
                </a:rPr>
                <a:t>i</a:t>
              </a:r>
              <a:endParaRPr lang="en-US" sz="3200" baseline="-25000" dirty="0">
                <a:latin typeface="Apple Chancery"/>
                <a:cs typeface="Apple Chancery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3079602" y="27403294"/>
              <a:ext cx="65238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The more </a:t>
              </a:r>
              <a:r>
                <a:rPr lang="en-GB" sz="4000" dirty="0" err="1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varies over a bin, the smaller |</a:t>
              </a:r>
              <a:r>
                <a:rPr lang="en-US" sz="4000" dirty="0" smtClean="0">
                  <a:latin typeface="Apple Chancery"/>
                  <a:cs typeface="Apple Chancery"/>
                </a:rPr>
                <a:t>c</a:t>
              </a:r>
              <a:r>
                <a:rPr lang="en-US" sz="4000" baseline="-25000" dirty="0" smtClean="0">
                  <a:latin typeface="Apple Chancery"/>
                  <a:cs typeface="Apple Chancery"/>
                </a:rPr>
                <a:t>i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| and  |</a:t>
              </a:r>
              <a:r>
                <a:rPr lang="en-US" sz="4000" dirty="0" err="1">
                  <a:latin typeface="Apple Chancery"/>
                  <a:cs typeface="Apple Chancery"/>
                </a:rPr>
                <a:t>s</a:t>
              </a:r>
              <a:r>
                <a:rPr lang="en-US" sz="4000" baseline="-25000" dirty="0" err="1" smtClean="0">
                  <a:latin typeface="Apple Chancery"/>
                  <a:cs typeface="Apple Chancery"/>
                </a:rPr>
                <a:t>i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|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.</a:t>
              </a:r>
            </a:p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&lt;</a:t>
              </a:r>
              <a:r>
                <a:rPr lang="en-US" sz="4000" dirty="0" smtClean="0">
                  <a:latin typeface="Apple Chancery"/>
                  <a:cs typeface="Apple Chancery"/>
                </a:rPr>
                <a:t>c</a:t>
              </a:r>
              <a:r>
                <a:rPr lang="en-US" sz="4000" baseline="-25000" dirty="0" smtClean="0">
                  <a:latin typeface="Apple Chancery"/>
                  <a:cs typeface="Apple Chancery"/>
                </a:rPr>
                <a:t>i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&gt;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= 0.04   &lt;</a:t>
              </a:r>
              <a:r>
                <a:rPr lang="en-US" sz="4000" dirty="0" err="1" smtClean="0">
                  <a:latin typeface="Apple Chancery"/>
                  <a:cs typeface="Apple Chancery"/>
                </a:rPr>
                <a:t>s</a:t>
              </a:r>
              <a:r>
                <a:rPr lang="en-US" sz="4000" baseline="-25000" dirty="0" err="1" smtClean="0">
                  <a:latin typeface="Apple Chancery"/>
                  <a:cs typeface="Apple Chancery"/>
                </a:rPr>
                <a:t>i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&gt; = -0.01</a:t>
              </a:r>
              <a:endPara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7867439" y="32330521"/>
              <a:ext cx="1140739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Note: The binning only influences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the sensitivity 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of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the </a:t>
              </a:r>
              <a:r>
                <a:rPr lang="en-US" sz="4000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measurement but 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not the </a:t>
              </a:r>
              <a:r>
                <a:rPr lang="en-US" sz="4000" b="1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value itself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.</a:t>
              </a:r>
              <a:endPara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313" name="Straight Arrow Connector 312"/>
            <p:cNvCxnSpPr/>
            <p:nvPr/>
          </p:nvCxnSpPr>
          <p:spPr>
            <a:xfrm>
              <a:off x="21994269" y="28993880"/>
              <a:ext cx="1744094" cy="0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17595649" y="28289815"/>
              <a:ext cx="47078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Apple Chancery"/>
                  <a:cs typeface="Apple Chancery"/>
                </a:rPr>
                <a:t>s</a:t>
              </a:r>
              <a:r>
                <a:rPr lang="en-US" sz="3200" baseline="-25000" dirty="0" err="1" smtClean="0">
                  <a:latin typeface="Apple Chancery"/>
                  <a:cs typeface="Apple Chancery"/>
                </a:rPr>
                <a:t>i</a:t>
              </a:r>
              <a:endParaRPr lang="en-US" sz="3200" baseline="-25000" dirty="0">
                <a:latin typeface="Apple Chancery"/>
                <a:cs typeface="Apple Chancery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3917769" y="29855671"/>
              <a:ext cx="579983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   Obtain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by applying a model for </a:t>
              </a:r>
              <a:r>
                <a:rPr lang="en-US" sz="4000" dirty="0">
                  <a:latin typeface="Apple Chancery"/>
                  <a:cs typeface="Apple Chancery"/>
                </a:rPr>
                <a:t>A</a:t>
              </a:r>
              <a:r>
                <a:rPr lang="en-US" sz="4000" baseline="-25000" dirty="0">
                  <a:latin typeface="Apple Chancery"/>
                  <a:cs typeface="Apple Chancery"/>
                </a:rPr>
                <a:t>D</a:t>
              </a:r>
              <a:r>
                <a:rPr lang="en-US" sz="4000" baseline="10000" dirty="0">
                  <a:latin typeface="Apple Chancery"/>
                  <a:cs typeface="Apple Chancery"/>
                </a:rPr>
                <a:t>0</a:t>
              </a:r>
            </a:p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obtained from CLEO-c.</a:t>
              </a:r>
              <a:endPara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23483118" y="29342286"/>
              <a:ext cx="0" cy="888771"/>
            </a:xfrm>
            <a:prstGeom prst="line">
              <a:avLst/>
            </a:prstGeom>
            <a:ln w="57150" cmpd="sng">
              <a:solidFill>
                <a:srgbClr val="FF00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23484373" y="30231057"/>
              <a:ext cx="1126037" cy="0"/>
            </a:xfrm>
            <a:prstGeom prst="straightConnector1">
              <a:avLst/>
            </a:prstGeom>
            <a:ln w="76200" cmpd="sng">
              <a:solidFill>
                <a:srgbClr val="FF00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algn="ctr" hangingPunct="0"/>
            <a:r>
              <a:rPr lang="en-GB" sz="8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Towards a model-independent measurement of </a:t>
            </a:r>
            <a:r>
              <a:rPr lang="en-GB" sz="8500" b="1" i="1" u="none" strike="noStrike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8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8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through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</a:t>
            </a:r>
          </a:p>
          <a:p>
            <a:pPr lvl="0" algn="ctr" hangingPunct="0"/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B</a:t>
            </a:r>
            <a:r>
              <a:rPr lang="en-GB" sz="80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</a:t>
            </a:r>
            <a:r>
              <a:rPr lang="en-GB" sz="80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D(</a:t>
            </a:r>
            <a:r>
              <a:rPr lang="en-GB" sz="8000" b="1" i="1" dirty="0" smtClean="0"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→4</a:t>
            </a:r>
            <a:r>
              <a:rPr lang="en-US" sz="8000" b="1" dirty="0">
                <a:solidFill>
                  <a:srgbClr val="000000"/>
                </a:solidFill>
              </a:rPr>
              <a:t>π</a:t>
            </a:r>
            <a:r>
              <a:rPr lang="en-GB" sz="80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8000" b="1" i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80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</a:t>
            </a:r>
            <a:r>
              <a:rPr lang="en-GB" sz="80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decays with </a:t>
            </a:r>
            <a:r>
              <a:rPr lang="en-GB" sz="8000" b="1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LHCb</a:t>
            </a:r>
            <a:r>
              <a:rPr lang="en-GB" sz="80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and CLEO-c</a:t>
            </a:r>
          </a:p>
          <a:p>
            <a:pPr lvl="0" algn="ctr" hangingPunct="0"/>
            <a:endParaRPr lang="en-GB" sz="2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Claire </a:t>
            </a:r>
            <a:r>
              <a:rPr lang="en-GB" sz="4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Prouve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,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Jonas </a:t>
            </a:r>
            <a:r>
              <a:rPr lang="en-GB" sz="40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Rademaker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– University of Bristol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UK HEP Forum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14-</a:t>
            </a:r>
            <a:r>
              <a:rPr lang="en-GB" sz="4000" dirty="0" smtClean="0"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15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November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2013   -   Poster Session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571767" y="34716269"/>
            <a:ext cx="29131678" cy="6070375"/>
            <a:chOff x="482860" y="34849318"/>
            <a:chExt cx="29131678" cy="6070375"/>
          </a:xfrm>
        </p:grpSpPr>
        <p:pic>
          <p:nvPicPr>
            <p:cNvPr id="331" name="Picture 330"/>
            <p:cNvPicPr>
              <a:picLocks noChangeAspect="1"/>
            </p:cNvPicPr>
            <p:nvPr/>
          </p:nvPicPr>
          <p:blipFill rotWithShape="1">
            <a:blip r:embed="rId10"/>
            <a:srcRect t="23507" r="9226"/>
            <a:stretch/>
          </p:blipFill>
          <p:spPr>
            <a:xfrm>
              <a:off x="15125419" y="36475895"/>
              <a:ext cx="6289278" cy="3729640"/>
            </a:xfrm>
            <a:prstGeom prst="rect">
              <a:avLst/>
            </a:prstGeom>
          </p:spPr>
        </p:pic>
        <p:sp>
          <p:nvSpPr>
            <p:cNvPr id="322" name="Freeform 321"/>
            <p:cNvSpPr/>
            <p:nvPr/>
          </p:nvSpPr>
          <p:spPr>
            <a:xfrm>
              <a:off x="482860" y="34849318"/>
              <a:ext cx="29131678" cy="607037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44000">
              <a:solidFill>
                <a:srgbClr val="FE0032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126309" y="35612327"/>
              <a:ext cx="62262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1. CLEO-c</a:t>
              </a:r>
              <a:endParaRPr lang="en-US" sz="4000" b="1" dirty="0"/>
            </a:p>
            <a:p>
              <a:endPara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9180" y="36272703"/>
              <a:ext cx="5986573" cy="4293401"/>
            </a:xfrm>
            <a:prstGeom prst="rect">
              <a:avLst/>
            </a:prstGeom>
          </p:spPr>
        </p:pic>
        <p:sp>
          <p:nvSpPr>
            <p:cNvPr id="325" name="Rectangle 324"/>
            <p:cNvSpPr/>
            <p:nvPr/>
          </p:nvSpPr>
          <p:spPr>
            <a:xfrm>
              <a:off x="6442399" y="35917116"/>
              <a:ext cx="8678831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 smtClean="0">
                  <a:latin typeface="Liberation sans"/>
                  <a:cs typeface="Liberation sans"/>
                </a:rPr>
                <a:t>Measurement of </a:t>
              </a:r>
              <a:r>
                <a:rPr lang="en-US" sz="4000" dirty="0" smtClean="0">
                  <a:latin typeface="Apple Chancery"/>
                  <a:cs typeface="Apple Chancery"/>
                </a:rPr>
                <a:t>c</a:t>
              </a:r>
              <a:r>
                <a:rPr lang="en-US" sz="4000" baseline="-25000" dirty="0" smtClean="0">
                  <a:latin typeface="Apple Chancery"/>
                  <a:cs typeface="Apple Chancery"/>
                </a:rPr>
                <a:t>i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and </a:t>
              </a:r>
              <a:r>
                <a:rPr lang="en-US" sz="4000" dirty="0" err="1" smtClean="0">
                  <a:latin typeface="Apple Chancery"/>
                  <a:cs typeface="Apple Chancery"/>
                </a:rPr>
                <a:t>s</a:t>
              </a:r>
              <a:r>
                <a:rPr lang="en-US" sz="4000" baseline="-25000" dirty="0" err="1" smtClean="0">
                  <a:latin typeface="Apple Chancery"/>
                  <a:cs typeface="Apple Chancery"/>
                </a:rPr>
                <a:t>i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using</a:t>
              </a:r>
              <a:endParaRPr lang="en-US" sz="4000" dirty="0" smtClean="0">
                <a:latin typeface="Liberation sans"/>
                <a:cs typeface="Liberation sans"/>
              </a:endParaRPr>
            </a:p>
            <a:p>
              <a:pPr>
                <a:lnSpc>
                  <a:spcPct val="150000"/>
                </a:lnSpc>
              </a:pPr>
              <a:r>
                <a:rPr lang="en-US" sz="4000" dirty="0" smtClean="0">
                  <a:latin typeface="Liberation sans"/>
                  <a:cs typeface="Liberation sans"/>
                </a:rPr>
                <a:t>~ 9500 </a:t>
              </a:r>
              <a:r>
                <a:rPr lang="en-US" sz="4000" dirty="0" err="1">
                  <a:latin typeface="Liberation sans"/>
                  <a:cs typeface="Liberation sans"/>
                </a:rPr>
                <a:t>flavour</a:t>
              </a:r>
              <a:r>
                <a:rPr lang="en-US" sz="4000" dirty="0">
                  <a:latin typeface="Liberation sans"/>
                  <a:cs typeface="Liberation sans"/>
                </a:rPr>
                <a:t> </a:t>
              </a:r>
              <a:r>
                <a:rPr lang="en-US" sz="4000" dirty="0" smtClean="0">
                  <a:latin typeface="Liberation sans"/>
                  <a:cs typeface="Liberation sans"/>
                </a:rPr>
                <a:t>tagged </a:t>
              </a:r>
            </a:p>
            <a:p>
              <a:pPr>
                <a:lnSpc>
                  <a:spcPct val="150000"/>
                </a:lnSpc>
              </a:pPr>
              <a:r>
                <a:rPr lang="en-US" sz="4000" dirty="0" smtClean="0">
                  <a:latin typeface="Liberation sans"/>
                  <a:cs typeface="Liberation sans"/>
                </a:rPr>
                <a:t>~ 1000 CP tagged</a:t>
              </a:r>
              <a:r>
                <a:rPr lang="en-US" sz="2000" dirty="0">
                  <a:solidFill>
                    <a:srgbClr val="FFFFFF"/>
                  </a:solidFill>
                  <a:latin typeface="Liberation sans"/>
                  <a:cs typeface="Liberation sans"/>
                </a:rPr>
                <a:t/>
              </a:r>
              <a:br>
                <a:rPr lang="en-US" sz="2000" dirty="0">
                  <a:solidFill>
                    <a:srgbClr val="FFFFFF"/>
                  </a:solidFill>
                  <a:latin typeface="Liberation sans"/>
                  <a:cs typeface="Liberation sans"/>
                </a:rPr>
              </a:br>
              <a:r>
                <a:rPr lang="en-US" sz="2000" dirty="0" err="1" smtClean="0">
                  <a:solidFill>
                    <a:srgbClr val="FFFFFF"/>
                  </a:solidFill>
                  <a:latin typeface="Liberation sans"/>
                  <a:cs typeface="Liberation sans"/>
                </a:rPr>
                <a:t>jjj</a:t>
              </a:r>
              <a:endParaRPr lang="en-US" sz="2000" dirty="0">
                <a:solidFill>
                  <a:srgbClr val="FFFFFF"/>
                </a:solidFill>
                <a:latin typeface="Liberation sans"/>
                <a:cs typeface="Liberation sans"/>
              </a:endParaRPr>
            </a:p>
            <a:p>
              <a:r>
                <a:rPr lang="en-US" sz="4000" dirty="0" smtClean="0">
                  <a:latin typeface="Liberation sans"/>
                  <a:cs typeface="Liberation sans"/>
                </a:rPr>
                <a:t>and performing a 5 dimensional fit for each bin in phase space.</a:t>
              </a:r>
              <a:endParaRPr lang="en-US" sz="4000" dirty="0">
                <a:latin typeface="Liberation sans"/>
                <a:cs typeface="Liberation san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84904" y="34933790"/>
              <a:ext cx="86197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Analysis procedure for the future:</a:t>
              </a:r>
              <a:endParaRPr lang="en-US" sz="4000" b="1" dirty="0"/>
            </a:p>
            <a:p>
              <a:endPara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5257027" y="35595509"/>
              <a:ext cx="62262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. </a:t>
              </a:r>
              <a:r>
                <a:rPr lang="en-GB" sz="4000" b="1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LHCb</a:t>
              </a:r>
              <a:endParaRPr lang="en-US" sz="4000" b="1" dirty="0"/>
            </a:p>
            <a:p>
              <a:endPara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1447021" y="36069516"/>
              <a:ext cx="8001865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latin typeface="Liberation sans"/>
                  <a:cs typeface="Liberation sans"/>
                </a:rPr>
                <a:t>Simultaneous fit of </a:t>
              </a:r>
              <a:r>
                <a:rPr lang="en-GB" sz="4000" dirty="0" err="1" smtClean="0">
                  <a:latin typeface="Liberation sans"/>
                  <a:cs typeface="Liberation sans"/>
                </a:rPr>
                <a:t>r</a:t>
              </a:r>
              <a:r>
                <a:rPr lang="en-GB" sz="4000" baseline="-25000" dirty="0" err="1" smtClean="0">
                  <a:latin typeface="Liberation sans"/>
                  <a:cs typeface="Liberation sans"/>
                </a:rPr>
                <a:t>B</a:t>
              </a:r>
              <a:r>
                <a:rPr lang="en-GB" sz="4000" dirty="0" smtClean="0">
                  <a:latin typeface="Liberation sans"/>
                  <a:cs typeface="Liberation sans"/>
                </a:rPr>
                <a:t>, </a:t>
              </a:r>
              <a:r>
                <a:rPr lang="en-GB" sz="4000" dirty="0" err="1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δ</a:t>
              </a:r>
              <a:r>
                <a:rPr lang="en-GB" sz="4000" baseline="-25000" dirty="0" err="1" smtClean="0">
                  <a:latin typeface="Liberation sans"/>
                  <a:cs typeface="Liberation sans"/>
                </a:rPr>
                <a:t>B</a:t>
              </a:r>
              <a:r>
                <a:rPr lang="en-GB" sz="4000" dirty="0" smtClean="0">
                  <a:latin typeface="Liberation sans"/>
                  <a:cs typeface="Liberation sans"/>
                </a:rPr>
                <a:t> and </a:t>
              </a:r>
              <a:r>
                <a:rPr lang="en-US" sz="4000" dirty="0" err="1" smtClean="0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in </a:t>
              </a:r>
              <a:b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</a:br>
              <a: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all bins of phase space using</a:t>
              </a:r>
              <a:endParaRPr lang="en-US" sz="4000" dirty="0" smtClean="0">
                <a:latin typeface="Liberation sans"/>
                <a:cs typeface="Liberation sans"/>
              </a:endParaRPr>
            </a:p>
            <a:p>
              <a:pPr>
                <a:lnSpc>
                  <a:spcPct val="150000"/>
                </a:lnSpc>
              </a:pPr>
              <a:r>
                <a:rPr lang="en-US" sz="4000" dirty="0" smtClean="0">
                  <a:latin typeface="Liberation sans"/>
                  <a:cs typeface="Liberation sans"/>
                </a:rPr>
                <a:t>a few 10</a:t>
              </a:r>
              <a:r>
                <a:rPr lang="en-US" sz="4000" baseline="30000" dirty="0" smtClean="0">
                  <a:latin typeface="Liberation sans"/>
                  <a:cs typeface="Liberation sans"/>
                </a:rPr>
                <a:t>3  </a:t>
              </a:r>
              <a:r>
                <a:rPr lang="en-GB" sz="4000" i="1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B</a:t>
              </a:r>
              <a:r>
                <a:rPr lang="en-GB" sz="4000" i="1" baseline="30000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±</a:t>
              </a:r>
              <a:r>
                <a:rPr lang="en-GB" sz="4000" i="1" dirty="0">
                  <a:solidFill>
                    <a:srgbClr val="000000"/>
                  </a:solidFill>
                  <a:latin typeface="Liberation sans"/>
                  <a:ea typeface="Wingdings"/>
                  <a:cs typeface="Liberation sans"/>
                  <a:sym typeface="Wingdings"/>
                </a:rPr>
                <a:t>  </a:t>
              </a:r>
              <a:r>
                <a:rPr lang="en-GB" sz="4000" i="1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 D(   </a:t>
              </a:r>
              <a:r>
                <a:rPr lang="en-GB" sz="4000" i="1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4</a:t>
              </a:r>
              <a:r>
                <a:rPr lang="en-US" sz="4000" dirty="0" smtClean="0">
                  <a:latin typeface="Liberation sans"/>
                  <a:cs typeface="Liberation sans"/>
                </a:rPr>
                <a:t>π</a:t>
              </a:r>
              <a:r>
                <a:rPr lang="en-GB" sz="4000" i="1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)</a:t>
              </a:r>
              <a:r>
                <a:rPr lang="en-GB" sz="4000" i="1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K</a:t>
              </a:r>
              <a:r>
                <a:rPr lang="en-GB" sz="4000" i="1" baseline="30000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±</a:t>
              </a:r>
              <a:r>
                <a:rPr lang="en-GB" sz="4000" i="1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</a:t>
              </a:r>
              <a:r>
                <a:rPr lang="en-US" sz="4000" dirty="0" smtClean="0">
                  <a:latin typeface="Liberation sans"/>
                  <a:cs typeface="Liberation sans"/>
                </a:rPr>
                <a:t>events</a:t>
              </a:r>
              <a:r>
                <a:rPr lang="en-US" sz="2000" dirty="0">
                  <a:solidFill>
                    <a:srgbClr val="FFFFFF"/>
                  </a:solidFill>
                  <a:latin typeface="Liberation sans"/>
                  <a:cs typeface="Liberation sans"/>
                </a:rPr>
                <a:t/>
              </a:r>
              <a:br>
                <a:rPr lang="en-US" sz="2000" dirty="0">
                  <a:solidFill>
                    <a:srgbClr val="FFFFFF"/>
                  </a:solidFill>
                  <a:latin typeface="Liberation sans"/>
                  <a:cs typeface="Liberation sans"/>
                </a:rPr>
              </a:br>
              <a:r>
                <a:rPr lang="en-US" sz="2000" dirty="0" err="1" smtClean="0">
                  <a:solidFill>
                    <a:srgbClr val="FFFFFF"/>
                  </a:solidFill>
                  <a:latin typeface="Liberation sans"/>
                  <a:cs typeface="Liberation sans"/>
                </a:rPr>
                <a:t>jjj</a:t>
              </a:r>
              <a:endParaRPr lang="en-US" sz="2000" dirty="0">
                <a:solidFill>
                  <a:srgbClr val="FFFFFF"/>
                </a:solidFill>
                <a:latin typeface="Liberation sans"/>
                <a:cs typeface="Liberation sans"/>
              </a:endParaRPr>
            </a:p>
            <a:p>
              <a:r>
                <a:rPr lang="en-US" sz="4000" dirty="0" smtClean="0">
                  <a:latin typeface="Liberation sans"/>
                  <a:cs typeface="Liberation sans"/>
                </a:rPr>
                <a:t>and the </a:t>
              </a:r>
              <a:r>
                <a:rPr lang="en-US" sz="4000" dirty="0">
                  <a:latin typeface="Apple Chancery"/>
                  <a:cs typeface="Apple Chancery"/>
                </a:rPr>
                <a:t>c</a:t>
              </a:r>
              <a:r>
                <a:rPr lang="en-US" sz="4000" baseline="-25000" dirty="0">
                  <a:latin typeface="Apple Chancery"/>
                  <a:cs typeface="Apple Chancery"/>
                </a:rPr>
                <a:t>i</a:t>
              </a:r>
              <a:r>
                <a:rPr lang="en-GB" sz="4000" dirty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 and </a:t>
              </a:r>
              <a:r>
                <a:rPr lang="en-US" sz="4000" dirty="0" err="1">
                  <a:latin typeface="Apple Chancery"/>
                  <a:cs typeface="Apple Chancery"/>
                </a:rPr>
                <a:t>s</a:t>
              </a:r>
              <a:r>
                <a:rPr lang="en-US" sz="4000" baseline="-25000" dirty="0" err="1">
                  <a:latin typeface="Apple Chancery"/>
                  <a:cs typeface="Apple Chancery"/>
                </a:rPr>
                <a:t>i</a:t>
              </a:r>
              <a:r>
                <a:rPr lang="en-GB" sz="4000" dirty="0">
                  <a:solidFill>
                    <a:srgbClr val="000000"/>
                  </a:solidFill>
                  <a:latin typeface="Apple Chancery"/>
                  <a:ea typeface="WenQuanYi Micro Hei" pitchFamily="2"/>
                  <a:cs typeface="Apple Chancery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extracted from CLEO-c.</a:t>
              </a:r>
              <a:endParaRPr lang="en-US" sz="4000" dirty="0">
                <a:latin typeface="Liberation sans"/>
                <a:cs typeface="Liberation sans"/>
              </a:endParaRPr>
            </a:p>
          </p:txBody>
        </p:sp>
        <p:cxnSp>
          <p:nvCxnSpPr>
            <p:cNvPr id="334" name="Straight Arrow Connector 333"/>
            <p:cNvCxnSpPr/>
            <p:nvPr/>
          </p:nvCxnSpPr>
          <p:spPr>
            <a:xfrm flipV="1">
              <a:off x="25348461" y="37932814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>
              <a:off x="10945932" y="37703070"/>
              <a:ext cx="42317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i="1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D(    4</a:t>
              </a:r>
              <a:r>
                <a:rPr lang="en-US" sz="4000" dirty="0" smtClean="0">
                  <a:latin typeface="Liberation sans"/>
                  <a:cs typeface="Liberation sans"/>
                </a:rPr>
                <a:t>π</a:t>
              </a:r>
              <a:r>
                <a:rPr lang="en-GB" sz="4000" i="1" dirty="0" smtClean="0">
                  <a:solidFill>
                    <a:srgbClr val="000000"/>
                  </a:solidFill>
                  <a:latin typeface="Liberation sans"/>
                  <a:ea typeface="WenQuanYi Micro Hei" pitchFamily="2"/>
                  <a:cs typeface="Liberation sans"/>
                </a:rPr>
                <a:t>) </a:t>
              </a:r>
              <a:r>
                <a:rPr lang="en-US" sz="4000" dirty="0" smtClean="0">
                  <a:latin typeface="Liberation sans"/>
                  <a:cs typeface="Liberation sans"/>
                </a:rPr>
                <a:t>events</a:t>
              </a:r>
              <a:endParaRPr lang="en-US" sz="2000" dirty="0">
                <a:solidFill>
                  <a:srgbClr val="FFFFFF"/>
                </a:solidFill>
                <a:latin typeface="Liberation sans"/>
                <a:cs typeface="Liberation sans"/>
              </a:endParaRPr>
            </a:p>
          </p:txBody>
        </p:sp>
        <p:cxnSp>
          <p:nvCxnSpPr>
            <p:cNvPr id="336" name="Straight Arrow Connector 335"/>
            <p:cNvCxnSpPr/>
            <p:nvPr/>
          </p:nvCxnSpPr>
          <p:spPr>
            <a:xfrm flipV="1">
              <a:off x="11579647" y="38107746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 flipV="1">
              <a:off x="24315537" y="37944099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3323419" y="5778482"/>
            <a:ext cx="16394187" cy="17245554"/>
            <a:chOff x="13323419" y="5299259"/>
            <a:chExt cx="16394187" cy="17245554"/>
          </a:xfrm>
        </p:grpSpPr>
        <p:sp>
          <p:nvSpPr>
            <p:cNvPr id="205" name="Freeform 204"/>
            <p:cNvSpPr/>
            <p:nvPr/>
          </p:nvSpPr>
          <p:spPr>
            <a:xfrm>
              <a:off x="13323419" y="5299259"/>
              <a:ext cx="16394187" cy="172455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44000">
              <a:solidFill>
                <a:srgbClr val="FE0032"/>
              </a:solidFill>
              <a:prstDash val="solid"/>
            </a:ln>
          </p:spPr>
          <p:txBody>
            <a:bodyPr vert="horz" wrap="none" lIns="162000" tIns="117000" rIns="162000" bIns="117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endParaRPr>
            </a:p>
          </p:txBody>
        </p:sp>
        <p:pic>
          <p:nvPicPr>
            <p:cNvPr id="199" name="Picture 198" descr="Screen Shot 2013-11-11 at 14.54.42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936" y="17148834"/>
              <a:ext cx="10137196" cy="1933865"/>
            </a:xfrm>
            <a:prstGeom prst="rect">
              <a:avLst/>
            </a:prstGeom>
          </p:spPr>
        </p:pic>
        <p:sp>
          <p:nvSpPr>
            <p:cNvPr id="169" name="Rectangle 168"/>
            <p:cNvSpPr/>
            <p:nvPr/>
          </p:nvSpPr>
          <p:spPr>
            <a:xfrm>
              <a:off x="17306818" y="21979639"/>
              <a:ext cx="123325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(*) Assuming </a:t>
              </a:r>
              <a:r>
                <a:rPr lang="en-GB" sz="24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no CP-V in the D decays </a:t>
              </a:r>
              <a:r>
                <a:rPr lang="en-GB" sz="24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and </a:t>
              </a:r>
              <a:r>
                <a:rPr lang="en-GB" sz="24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neglecting 2</a:t>
              </a:r>
              <a:r>
                <a:rPr lang="en-GB" sz="2400" baseline="30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nd</a:t>
              </a:r>
              <a:r>
                <a:rPr lang="en-GB" sz="24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order effects from charm mixing </a:t>
              </a:r>
              <a:endParaRPr lang="en-US" sz="24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3792748" y="17553767"/>
              <a:ext cx="57927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u="sng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Binned decay width:</a:t>
              </a:r>
            </a:p>
          </p:txBody>
        </p:sp>
        <p:pic>
          <p:nvPicPr>
            <p:cNvPr id="227" name="Picture 226" descr="Screen Shot 2013-11-11 at 23.10.45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0411" y="7777214"/>
              <a:ext cx="15392400" cy="1397000"/>
            </a:xfrm>
            <a:prstGeom prst="rect">
              <a:avLst/>
            </a:prstGeom>
          </p:spPr>
        </p:pic>
        <p:pic>
          <p:nvPicPr>
            <p:cNvPr id="228" name="Picture 227" descr="Screen Shot 2013-11-11 at 23.22.30.png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" t="7769" r="3721" b="17032"/>
            <a:stretch/>
          </p:blipFill>
          <p:spPr>
            <a:xfrm>
              <a:off x="13614002" y="19117025"/>
              <a:ext cx="7632881" cy="1307171"/>
            </a:xfrm>
            <a:prstGeom prst="rect">
              <a:avLst/>
            </a:prstGeom>
          </p:spPr>
        </p:pic>
        <p:pic>
          <p:nvPicPr>
            <p:cNvPr id="229" name="Picture 228" descr="Screen Shot 2013-11-11 at 23.22.36.png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8" t="5289" r="3636" b="7679"/>
            <a:stretch/>
          </p:blipFill>
          <p:spPr>
            <a:xfrm>
              <a:off x="21751767" y="19146184"/>
              <a:ext cx="7466739" cy="1278012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13423457" y="5387931"/>
              <a:ext cx="15978754" cy="17612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lvl="0" hangingPunct="0">
                <a:buNone/>
              </a:pP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Reconstruction of the D mesons in self- conjugate</a:t>
              </a:r>
            </a:p>
            <a:p>
              <a:pPr lvl="0" hangingPunct="0">
                <a:buNone/>
              </a:pP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final state </a:t>
              </a:r>
              <a:r>
                <a:rPr lang="en-GB" sz="4000" b="1" i="1" dirty="0" err="1" smtClean="0">
                  <a:latin typeface="Liberation Sans" pitchFamily="34"/>
                  <a:ea typeface="WenQuanYi Micro Hei" pitchFamily="2"/>
                  <a:cs typeface="Lohit Hindi" pitchFamily="2"/>
                </a:rPr>
                <a:t>f</a:t>
              </a:r>
              <a:r>
                <a:rPr lang="en-GB" sz="4000" b="1" i="1" baseline="-25000" dirty="0" err="1" smtClean="0">
                  <a:latin typeface="Liberation Sans" pitchFamily="34"/>
                  <a:ea typeface="WenQuanYi Micro Hei" pitchFamily="2"/>
                  <a:cs typeface="Lohit Hindi" pitchFamily="2"/>
                </a:rPr>
                <a:t>D</a:t>
              </a:r>
              <a:r>
                <a:rPr lang="en-GB" sz="4000" b="1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 =</a:t>
              </a:r>
              <a:r>
                <a:rPr lang="en-US" sz="4000" b="1" dirty="0" smtClean="0"/>
                <a:t> </a:t>
              </a:r>
              <a:r>
                <a:rPr lang="en-US" sz="4000" b="1" dirty="0">
                  <a:solidFill>
                    <a:srgbClr val="000000"/>
                  </a:solidFill>
                </a:rPr>
                <a:t>π</a:t>
              </a:r>
              <a:r>
                <a:rPr lang="en-US" sz="4000" b="1" baseline="30000" dirty="0">
                  <a:solidFill>
                    <a:srgbClr val="000000"/>
                  </a:solidFill>
                </a:rPr>
                <a:t>+</a:t>
              </a:r>
              <a:r>
                <a:rPr lang="en-US" sz="4000" b="1" dirty="0">
                  <a:solidFill>
                    <a:srgbClr val="000000"/>
                  </a:solidFill>
                </a:rPr>
                <a:t>(p</a:t>
              </a:r>
              <a:r>
                <a:rPr lang="en-US" sz="4000" b="1" baseline="-25000" dirty="0">
                  <a:solidFill>
                    <a:srgbClr val="000000"/>
                  </a:solidFill>
                </a:rPr>
                <a:t>1</a:t>
              </a:r>
              <a:r>
                <a:rPr lang="en-US" sz="4000" b="1" dirty="0">
                  <a:solidFill>
                    <a:srgbClr val="000000"/>
                  </a:solidFill>
                </a:rPr>
                <a:t>) π</a:t>
              </a:r>
              <a:r>
                <a:rPr lang="en-US" sz="4000" b="1" baseline="30000" dirty="0">
                  <a:solidFill>
                    <a:srgbClr val="000000"/>
                  </a:solidFill>
                </a:rPr>
                <a:t>+</a:t>
              </a:r>
              <a:r>
                <a:rPr lang="en-US" sz="4000" b="1" dirty="0">
                  <a:solidFill>
                    <a:srgbClr val="000000"/>
                  </a:solidFill>
                </a:rPr>
                <a:t>(p</a:t>
              </a:r>
              <a:r>
                <a:rPr lang="en-US" sz="4000" b="1" baseline="-25000" dirty="0">
                  <a:solidFill>
                    <a:srgbClr val="000000"/>
                  </a:solidFill>
                </a:rPr>
                <a:t>2</a:t>
              </a:r>
              <a:r>
                <a:rPr lang="en-US" sz="4000" b="1" dirty="0">
                  <a:solidFill>
                    <a:srgbClr val="000000"/>
                  </a:solidFill>
                </a:rPr>
                <a:t>) π</a:t>
              </a:r>
              <a:r>
                <a:rPr lang="en-US" sz="4000" b="1" baseline="30000" dirty="0">
                  <a:solidFill>
                    <a:srgbClr val="000000"/>
                  </a:solidFill>
                </a:rPr>
                <a:t>-</a:t>
              </a:r>
              <a:r>
                <a:rPr lang="en-US" sz="4000" b="1" dirty="0">
                  <a:solidFill>
                    <a:srgbClr val="000000"/>
                  </a:solidFill>
                </a:rPr>
                <a:t>(p</a:t>
              </a:r>
              <a:r>
                <a:rPr lang="en-US" sz="4000" b="1" baseline="-25000" dirty="0">
                  <a:solidFill>
                    <a:srgbClr val="000000"/>
                  </a:solidFill>
                </a:rPr>
                <a:t>3</a:t>
              </a:r>
              <a:r>
                <a:rPr lang="en-US" sz="4000" b="1" dirty="0">
                  <a:solidFill>
                    <a:srgbClr val="000000"/>
                  </a:solidFill>
                </a:rPr>
                <a:t>) π</a:t>
              </a:r>
              <a:r>
                <a:rPr lang="en-US" sz="4000" b="1" baseline="30000" dirty="0">
                  <a:solidFill>
                    <a:srgbClr val="000000"/>
                  </a:solidFill>
                </a:rPr>
                <a:t>-</a:t>
              </a:r>
              <a:r>
                <a:rPr lang="en-US" sz="4000" b="1" dirty="0">
                  <a:solidFill>
                    <a:srgbClr val="000000"/>
                  </a:solidFill>
                </a:rPr>
                <a:t>(p</a:t>
              </a:r>
              <a:r>
                <a:rPr lang="en-US" sz="4000" b="1" baseline="-25000" dirty="0">
                  <a:solidFill>
                    <a:srgbClr val="000000"/>
                  </a:solidFill>
                </a:rPr>
                <a:t>4</a:t>
              </a:r>
              <a:r>
                <a:rPr lang="en-US" sz="4000" b="1" dirty="0">
                  <a:solidFill>
                    <a:srgbClr val="000000"/>
                  </a:solidFill>
                </a:rPr>
                <a:t>) </a:t>
              </a:r>
              <a:endPara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  <a:p>
              <a:pPr lvl="0" hangingPunct="0">
                <a:buNone/>
              </a:pPr>
              <a:r>
                <a:rPr lang="en-GB" sz="4000" b="1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			</a:t>
              </a:r>
              <a:endParaRPr lang="en-GB" sz="4000" b="1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9182937" y="7221722"/>
              <a:ext cx="3315947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hangingPunct="0">
                <a:buNone/>
              </a:pPr>
              <a:r>
                <a:rPr lang="en-GB" sz="32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CP-conjugation*</a:t>
              </a:r>
              <a:endParaRPr lang="en-GB" sz="3200" baseline="30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19876542" y="7675619"/>
              <a:ext cx="0" cy="431785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23029520" y="8714158"/>
              <a:ext cx="618898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hangingPunct="0">
                <a:buNone/>
              </a:pPr>
              <a:r>
                <a:rPr lang="en-GB" sz="32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s</a:t>
              </a:r>
              <a:r>
                <a:rPr lang="en-GB" sz="32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trong phase difference between </a:t>
              </a:r>
            </a:p>
            <a:p>
              <a:pPr lvl="0" hangingPunct="0">
                <a:buNone/>
              </a:pPr>
              <a:r>
                <a:rPr lang="en-GB" sz="32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</a:t>
              </a:r>
              <a:r>
                <a:rPr lang="en-GB" sz="3200" baseline="-25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</a:t>
              </a:r>
              <a:r>
                <a:rPr lang="en-GB" sz="3200" baseline="5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0</a:t>
              </a:r>
              <a:r>
                <a:rPr lang="en-GB" sz="32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and A</a:t>
              </a:r>
              <a:r>
                <a:rPr lang="en-GB" sz="3200" baseline="-25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</a:t>
              </a:r>
              <a:r>
                <a:rPr lang="en-GB" sz="3200" baseline="5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0</a:t>
              </a:r>
              <a:endParaRPr lang="en-GB" sz="32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20846185" y="9072568"/>
              <a:ext cx="2155273" cy="0"/>
            </a:xfrm>
            <a:prstGeom prst="straightConnector1">
              <a:avLst/>
            </a:prstGeom>
            <a:ln w="571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/>
            <p:cNvSpPr/>
            <p:nvPr/>
          </p:nvSpPr>
          <p:spPr>
            <a:xfrm>
              <a:off x="13614003" y="19241523"/>
              <a:ext cx="7632881" cy="1182673"/>
            </a:xfrm>
            <a:prstGeom prst="rect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629249" y="19241523"/>
              <a:ext cx="7632881" cy="1182673"/>
            </a:xfrm>
            <a:prstGeom prst="rect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20871841" y="8742381"/>
              <a:ext cx="0" cy="330187"/>
            </a:xfrm>
            <a:prstGeom prst="line">
              <a:avLst/>
            </a:prstGeom>
            <a:ln w="5715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13980400" y="10598476"/>
              <a:ext cx="1479971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All amplitudes and phases depend on the point in phase space</a:t>
              </a:r>
            </a:p>
            <a:p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   </a:t>
              </a:r>
              <a:r>
                <a:rPr lang="en-GB" sz="4000" b="1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Dalitz</a:t>
              </a:r>
              <a:r>
                <a:rPr lang="en-GB" sz="4000" b="1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 plot analysis in 5 dimensions </a:t>
              </a:r>
              <a:endPara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4180424" y="15685446"/>
              <a:ext cx="1382412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In order to extract </a:t>
              </a:r>
              <a:r>
                <a:rPr lang="en-US" sz="4000" b="1" dirty="0" err="1">
                  <a:latin typeface="Apple Chancery"/>
                  <a:ea typeface="Lucida Grande"/>
                  <a:cs typeface="Apple Chancery"/>
                </a:rPr>
                <a:t>γ</a:t>
              </a:r>
              <a:r>
                <a:rPr lang="en-US" sz="4000" b="1" dirty="0">
                  <a:latin typeface="Apple Chancery"/>
                  <a:ea typeface="Lucida Grande"/>
                  <a:cs typeface="Apple Chancery"/>
                </a:rPr>
                <a:t>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the analysis has to be performed in bins of phase space.</a:t>
              </a:r>
              <a:endPara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275" name="Straight Arrow Connector 274"/>
            <p:cNvCxnSpPr/>
            <p:nvPr/>
          </p:nvCxnSpPr>
          <p:spPr>
            <a:xfrm flipV="1">
              <a:off x="14103190" y="11603276"/>
              <a:ext cx="526805" cy="8418"/>
            </a:xfrm>
            <a:prstGeom prst="straightConnector1">
              <a:avLst/>
            </a:prstGeom>
            <a:ln w="381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16308528" y="12120641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hangingPunct="0">
                <a:buNone/>
              </a:pP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2D projection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pic>
          <p:nvPicPr>
            <p:cNvPr id="337" name="Picture 336" descr="Abar_imag_s14_edited.pd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2130" y="12146040"/>
              <a:ext cx="5040000" cy="3046567"/>
            </a:xfrm>
            <a:prstGeom prst="rect">
              <a:avLst/>
            </a:prstGeom>
          </p:spPr>
        </p:pic>
        <p:pic>
          <p:nvPicPr>
            <p:cNvPr id="339" name="Picture 338" descr="A_real_s14_redone_edited-1.pd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3666" y="12196837"/>
              <a:ext cx="5040000" cy="3046567"/>
            </a:xfrm>
            <a:prstGeom prst="rect">
              <a:avLst/>
            </a:prstGeom>
          </p:spPr>
        </p:pic>
        <p:pic>
          <p:nvPicPr>
            <p:cNvPr id="340" name="Picture 339" descr="Abar_real_s14_edited.pd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0235" y="12171438"/>
              <a:ext cx="5040000" cy="3046567"/>
            </a:xfrm>
            <a:prstGeom prst="rect">
              <a:avLst/>
            </a:prstGeom>
          </p:spPr>
        </p:pic>
        <p:sp>
          <p:nvSpPr>
            <p:cNvPr id="342" name="Rectangle 341"/>
            <p:cNvSpPr/>
            <p:nvPr/>
          </p:nvSpPr>
          <p:spPr>
            <a:xfrm>
              <a:off x="16703796" y="12465902"/>
              <a:ext cx="205928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Apple Chancery"/>
                  <a:cs typeface="Apple Chancery"/>
                </a:rPr>
                <a:t>Re(A</a:t>
              </a:r>
              <a:r>
                <a:rPr lang="en-US" sz="3200" baseline="-25000" dirty="0" smtClean="0">
                  <a:latin typeface="Apple Chancery"/>
                  <a:cs typeface="Apple Chancery"/>
                </a:rPr>
                <a:t>D</a:t>
              </a:r>
              <a:r>
                <a:rPr lang="en-US" sz="3200" baseline="10000" dirty="0" smtClean="0">
                  <a:latin typeface="Apple Chancery"/>
                  <a:cs typeface="Apple Chancery"/>
                </a:rPr>
                <a:t>0</a:t>
              </a:r>
              <a:r>
                <a:rPr lang="en-US" sz="3200" dirty="0" smtClean="0">
                  <a:latin typeface="Apple Chancery"/>
                  <a:cs typeface="Apple Chancery"/>
                </a:rPr>
                <a:t>)</a:t>
              </a:r>
              <a:endParaRPr lang="en-US" sz="3200" dirty="0">
                <a:latin typeface="Apple Chancery"/>
                <a:cs typeface="Apple Chancery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1520072" y="12095248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hangingPunct="0">
                <a:buNone/>
              </a:pP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2D projection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590735" y="12095254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hangingPunct="0">
                <a:buNone/>
              </a:pP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2D projection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1935587" y="12415104"/>
              <a:ext cx="205928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Apple Chancery"/>
                  <a:cs typeface="Apple Chancery"/>
                </a:rPr>
                <a:t>Re(A</a:t>
              </a:r>
              <a:r>
                <a:rPr lang="en-US" sz="3200" baseline="-25000" dirty="0" smtClean="0">
                  <a:latin typeface="Apple Chancery"/>
                  <a:cs typeface="Apple Chancery"/>
                </a:rPr>
                <a:t>D</a:t>
              </a:r>
              <a:r>
                <a:rPr lang="en-US" sz="3200" baseline="10000" dirty="0" smtClean="0">
                  <a:latin typeface="Apple Chancery"/>
                  <a:cs typeface="Apple Chancery"/>
                </a:rPr>
                <a:t>0</a:t>
              </a:r>
              <a:r>
                <a:rPr lang="en-US" sz="3200" dirty="0" smtClean="0">
                  <a:latin typeface="Apple Chancery"/>
                  <a:cs typeface="Apple Chancery"/>
                </a:rPr>
                <a:t>)</a:t>
              </a:r>
              <a:endParaRPr lang="en-US" sz="3200" dirty="0">
                <a:latin typeface="Apple Chancery"/>
                <a:cs typeface="Apple Chancery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7015894" y="12389711"/>
              <a:ext cx="205928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err="1" smtClean="0">
                  <a:latin typeface="Apple Chancery"/>
                  <a:cs typeface="Apple Chancery"/>
                </a:rPr>
                <a:t>Im</a:t>
              </a:r>
              <a:r>
                <a:rPr lang="en-US" sz="3200" dirty="0" smtClean="0">
                  <a:latin typeface="Apple Chancery"/>
                  <a:cs typeface="Apple Chancery"/>
                </a:rPr>
                <a:t>(A</a:t>
              </a:r>
              <a:r>
                <a:rPr lang="en-US" sz="3200" baseline="-25000" dirty="0" smtClean="0">
                  <a:latin typeface="Apple Chancery"/>
                  <a:cs typeface="Apple Chancery"/>
                </a:rPr>
                <a:t>D</a:t>
              </a:r>
              <a:r>
                <a:rPr lang="en-US" sz="3200" baseline="10000" dirty="0" smtClean="0">
                  <a:latin typeface="Apple Chancery"/>
                  <a:cs typeface="Apple Chancery"/>
                </a:rPr>
                <a:t>0</a:t>
              </a:r>
              <a:r>
                <a:rPr lang="en-US" sz="3200" dirty="0" smtClean="0">
                  <a:latin typeface="Apple Chancery"/>
                  <a:cs typeface="Apple Chancery"/>
                </a:rPr>
                <a:t>)</a:t>
              </a:r>
              <a:endParaRPr lang="en-US" sz="3200" dirty="0">
                <a:latin typeface="Apple Chancery"/>
                <a:cs typeface="Apple Chancery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22952916" y="12752640"/>
              <a:ext cx="2130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8068687" y="12726984"/>
              <a:ext cx="2130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3" name="Rectangle 352"/>
            <p:cNvSpPr/>
            <p:nvPr/>
          </p:nvSpPr>
          <p:spPr>
            <a:xfrm>
              <a:off x="16242231" y="15185470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-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3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1439957" y="15185470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-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3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6547343" y="15184005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-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3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 rot="16200000">
              <a:off x="12644208" y="13157659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 smtClean="0">
                  <a:solidFill>
                    <a:srgbClr val="000000"/>
                  </a:solidFill>
                </a:rPr>
                <a:t>+</a:t>
              </a:r>
              <a:r>
                <a:rPr lang="en-US" sz="2400" dirty="0" smtClean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 rot="16200000">
              <a:off x="17830942" y="13140284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 smtClean="0">
                  <a:solidFill>
                    <a:srgbClr val="000000"/>
                  </a:solidFill>
                </a:rPr>
                <a:t>+</a:t>
              </a:r>
              <a:r>
                <a:rPr lang="en-US" sz="2400" dirty="0" smtClean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 rot="16200000">
              <a:off x="22941966" y="13119174"/>
              <a:ext cx="27729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Liberation Sans" pitchFamily="34"/>
                  <a:ea typeface="WenQuanYi Micro Hei" pitchFamily="2"/>
                  <a:cs typeface="Lohit Hindi" pitchFamily="2"/>
                </a:rPr>
                <a:t>m</a:t>
              </a:r>
              <a:r>
                <a:rPr lang="en-GB" sz="2400" baseline="300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2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US" sz="2400" dirty="0">
                  <a:solidFill>
                    <a:srgbClr val="000000"/>
                  </a:solidFill>
                </a:rPr>
                <a:t>π</a:t>
              </a:r>
              <a:r>
                <a:rPr lang="en-US" sz="2400" baseline="30000" dirty="0">
                  <a:solidFill>
                    <a:srgbClr val="000000"/>
                  </a:solidFill>
                </a:rPr>
                <a:t>+</a:t>
              </a:r>
              <a:r>
                <a:rPr lang="en-US" sz="2400" dirty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) π</a:t>
              </a:r>
              <a:r>
                <a:rPr lang="en-US" sz="2400" baseline="30000" dirty="0" smtClean="0">
                  <a:solidFill>
                    <a:srgbClr val="000000"/>
                  </a:solidFill>
                </a:rPr>
                <a:t>+</a:t>
              </a:r>
              <a:r>
                <a:rPr lang="en-US" sz="2400" dirty="0" smtClean="0">
                  <a:solidFill>
                    <a:srgbClr val="000000"/>
                  </a:solidFill>
                </a:rPr>
                <a:t>(p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GB" sz="2400" dirty="0" smtClean="0"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2400" baseline="-25000" dirty="0" smtClean="0"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3792747" y="10443517"/>
              <a:ext cx="15570979" cy="6565368"/>
            </a:xfrm>
            <a:prstGeom prst="rect">
              <a:avLst/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4564631" y="20413590"/>
              <a:ext cx="57316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hangingPunct="0">
                <a:buNone/>
              </a:pP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amplitude-weighted average of 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cos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(</a:t>
              </a:r>
              <a:r>
                <a:rPr lang="en-GB" sz="4000" dirty="0" err="1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22579877" y="20413590"/>
              <a:ext cx="57316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amplitude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-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weighted average </a:t>
              </a:r>
              <a:r>
                <a:rPr lang="en-GB" sz="4000" dirty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of 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sin(</a:t>
              </a:r>
              <a:r>
                <a:rPr lang="en-GB" sz="4000" dirty="0" err="1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Δδ</a:t>
              </a:r>
              <a:r>
                <a:rPr lang="en-GB" sz="4000" dirty="0" smtClean="0">
                  <a:solidFill>
                    <a:srgbClr val="000000"/>
                  </a:solidFill>
                  <a:latin typeface="Liberation Sans" pitchFamily="34"/>
                  <a:ea typeface="WenQuanYi Micro Hei" pitchFamily="2"/>
                  <a:cs typeface="Lohit Hindi" pitchFamily="2"/>
                </a:rPr>
                <a:t>)</a:t>
              </a:r>
              <a:endPara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endParaRPr>
            </a:p>
          </p:txBody>
        </p:sp>
        <p:cxnSp>
          <p:nvCxnSpPr>
            <p:cNvPr id="382" name="Straight Arrow Connector 381"/>
            <p:cNvCxnSpPr/>
            <p:nvPr/>
          </p:nvCxnSpPr>
          <p:spPr>
            <a:xfrm>
              <a:off x="25707321" y="18432775"/>
              <a:ext cx="0" cy="758825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>
              <a:off x="21284546" y="18432775"/>
              <a:ext cx="1349375" cy="758825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16763</TotalTime>
  <Words>592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363</cp:revision>
  <cp:lastPrinted>2013-11-12T15:41:46Z</cp:lastPrinted>
  <dcterms:created xsi:type="dcterms:W3CDTF">2012-05-03T11:39:54Z</dcterms:created>
  <dcterms:modified xsi:type="dcterms:W3CDTF">2013-11-12T23:10:39Z</dcterms:modified>
  <cp:category/>
</cp:coreProperties>
</file>