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67" r:id="rId3"/>
    <p:sldId id="269" r:id="rId4"/>
    <p:sldId id="271" r:id="rId5"/>
    <p:sldId id="268" r:id="rId6"/>
    <p:sldId id="270" r:id="rId7"/>
    <p:sldId id="27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FF00FF"/>
    <a:srgbClr val="B20225"/>
    <a:srgbClr val="FE00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7458" autoAdjust="0"/>
  </p:normalViewPr>
  <p:slideViewPr>
    <p:cSldViewPr snapToGrid="0" snapToObjects="1">
      <p:cViewPr>
        <p:scale>
          <a:sx n="121" d="100"/>
          <a:sy n="121" d="100"/>
        </p:scale>
        <p:origin x="-624" y="7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FE52FE-1075-1242-9391-1D6E737727D8}" type="datetimeFigureOut">
              <a:rPr lang="en-US" smtClean="0"/>
              <a:t>14/03/2016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CDB7DC-9174-0B48-9AA3-F1C8B9912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0690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F5E923-F5EC-F545-B739-F4A481AA6F59}" type="datetimeFigureOut">
              <a:rPr lang="en-US" smtClean="0"/>
              <a:t>14/03/2016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291BD9-32C7-7641-9A19-E4778142E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30945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B8BD6-5241-9443-A4F5-6A36FF12C7D8}" type="datetime1">
              <a:rPr lang="en-GB" smtClean="0"/>
              <a:t>14/03/2016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ED7-F36D-1B40-8C90-AB2DC7502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511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61DF-38C2-DB4F-81C8-81BF96D07755}" type="datetime1">
              <a:rPr lang="en-GB" smtClean="0"/>
              <a:t>14/03/2016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ED7-F36D-1B40-8C90-AB2DC7502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071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EB330-5421-E142-A075-3DDA66239CFD}" type="datetime1">
              <a:rPr lang="en-GB" smtClean="0"/>
              <a:t>14/03/2016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ED7-F36D-1B40-8C90-AB2DC7502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403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2398"/>
            <a:ext cx="8229600" cy="751522"/>
          </a:xfrm>
          <a:prstGeom prst="rect">
            <a:avLst/>
          </a:prstGeom>
        </p:spPr>
        <p:txBody>
          <a:bodyPr/>
          <a:lstStyle>
            <a:lvl1pPr>
              <a:defRPr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A1759-55B3-694C-96B9-1202406A9059}" type="datetime1">
              <a:rPr lang="en-GB" smtClean="0"/>
              <a:t>14/03/2016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ED7-F36D-1B40-8C90-AB2DC7502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475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440CE-4CB2-4847-B9A1-A0B70F18D3EF}" type="datetime1">
              <a:rPr lang="en-GB" smtClean="0"/>
              <a:t>14/03/2016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ED7-F36D-1B40-8C90-AB2DC7502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422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13549-068A-994C-BBBC-39899CF1113E}" type="datetime1">
              <a:rPr lang="en-GB" smtClean="0"/>
              <a:t>14/03/2016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ED7-F36D-1B40-8C90-AB2DC7502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702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5E5DB-8D5E-B042-BC6C-E948B1E563AD}" type="datetime1">
              <a:rPr lang="en-GB" smtClean="0"/>
              <a:t>14/03/2016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ED7-F36D-1B40-8C90-AB2DC7502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028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8EB2B-A639-5D4B-AB70-46DE0FC0DE33}" type="datetime1">
              <a:rPr lang="en-GB" smtClean="0"/>
              <a:t>14/03/2016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ED7-F36D-1B40-8C90-AB2DC7502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354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BB7E-D7FB-784F-9298-D09871A8FAB3}" type="datetime1">
              <a:rPr lang="en-GB" smtClean="0"/>
              <a:t>14/03/2016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ED7-F36D-1B40-8C90-AB2DC7502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637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BE587-35D5-4C4A-8702-C7D2FDD972E4}" type="datetime1">
              <a:rPr lang="en-GB" smtClean="0"/>
              <a:t>14/03/2016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ED7-F36D-1B40-8C90-AB2DC7502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603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8BE9D-CC2D-184B-AF1A-4BE663B84E3C}" type="datetime1">
              <a:rPr lang="en-GB" smtClean="0"/>
              <a:t>14/03/2016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ED7-F36D-1B40-8C90-AB2DC7502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032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C47168-CABF-9041-B3A3-91FFFACD508D}" type="datetime1">
              <a:rPr lang="en-GB" smtClean="0"/>
              <a:t>14/03/2016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81005ED7-F36D-1B40-8C90-AB2DC7502D6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-416560" y="-10160"/>
            <a:ext cx="10080625" cy="936625"/>
          </a:xfrm>
          <a:prstGeom prst="rect">
            <a:avLst/>
          </a:prstGeom>
          <a:solidFill>
            <a:srgbClr val="B20225"/>
          </a:solidFill>
          <a:ln w="9525">
            <a:solidFill>
              <a:srgbClr val="B20225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 kern="1200"/>
          </a:p>
        </p:txBody>
      </p:sp>
    </p:spTree>
    <p:extLst>
      <p:ext uri="{BB962C8B-B14F-4D97-AF65-F5344CB8AC3E}">
        <p14:creationId xmlns:p14="http://schemas.microsoft.com/office/powerpoint/2010/main" val="1698628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20320" y="1746581"/>
            <a:ext cx="9520028" cy="2896539"/>
          </a:xfrm>
          <a:prstGeom prst="rect">
            <a:avLst/>
          </a:prstGeom>
          <a:solidFill>
            <a:srgbClr val="B20225"/>
          </a:solidFill>
          <a:ln>
            <a:solidFill>
              <a:srgbClr val="B2022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-172720" y="3911600"/>
            <a:ext cx="9672428" cy="467360"/>
          </a:xfrm>
          <a:prstGeom prst="rect">
            <a:avLst/>
          </a:prstGeom>
          <a:solidFill>
            <a:srgbClr val="FE0032"/>
          </a:solidFill>
          <a:ln>
            <a:solidFill>
              <a:srgbClr val="FE003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-548640" y="-284480"/>
            <a:ext cx="10556240" cy="140208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598815" y="3917111"/>
            <a:ext cx="7324793" cy="6345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 smtClean="0">
                <a:solidFill>
                  <a:schemeClr val="tx1"/>
                </a:solidFill>
              </a:rPr>
              <a:t>15/02/2016</a:t>
            </a:r>
            <a:r>
              <a:rPr lang="en-US" sz="2000" dirty="0" smtClean="0">
                <a:solidFill>
                  <a:schemeClr val="tx1"/>
                </a:solidFill>
              </a:rPr>
              <a:t>		Claire Prouve	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98815" y="2036276"/>
            <a:ext cx="8364142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solidFill>
                  <a:schemeClr val="bg1"/>
                </a:solidFill>
              </a:rPr>
              <a:t>Plan for measuring c</a:t>
            </a:r>
            <a:r>
              <a:rPr lang="en-US" sz="5400" b="1" baseline="-25000" dirty="0" smtClean="0">
                <a:solidFill>
                  <a:schemeClr val="bg1"/>
                </a:solidFill>
              </a:rPr>
              <a:t>i</a:t>
            </a:r>
            <a:r>
              <a:rPr lang="en-US" sz="5400" b="1" dirty="0" smtClean="0">
                <a:solidFill>
                  <a:schemeClr val="bg1"/>
                </a:solidFill>
              </a:rPr>
              <a:t> and</a:t>
            </a:r>
            <a:r>
              <a:rPr lang="en-US" sz="5400" b="1" dirty="0" smtClean="0">
                <a:solidFill>
                  <a:schemeClr val="bg1"/>
                </a:solidFill>
              </a:rPr>
              <a:t> </a:t>
            </a:r>
            <a:r>
              <a:rPr lang="en-US" sz="5400" b="1" dirty="0" err="1" smtClean="0">
                <a:solidFill>
                  <a:schemeClr val="bg1"/>
                </a:solidFill>
              </a:rPr>
              <a:t>s</a:t>
            </a:r>
            <a:r>
              <a:rPr lang="en-US" sz="5400" b="1" baseline="-25000" dirty="0" err="1" smtClean="0">
                <a:solidFill>
                  <a:schemeClr val="bg1"/>
                </a:solidFill>
              </a:rPr>
              <a:t>i</a:t>
            </a:r>
            <a:r>
              <a:rPr lang="en-US" sz="5400" b="1" dirty="0" smtClean="0">
                <a:solidFill>
                  <a:schemeClr val="bg1"/>
                </a:solidFill>
              </a:rPr>
              <a:t> for 4Pi </a:t>
            </a:r>
            <a:endParaRPr lang="en-US" sz="5400" b="1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ED7-F36D-1B40-8C90-AB2DC7502D6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3911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1598"/>
            <a:ext cx="8229600" cy="883602"/>
          </a:xfrm>
        </p:spPr>
        <p:txBody>
          <a:bodyPr/>
          <a:lstStyle/>
          <a:p>
            <a:r>
              <a:rPr lang="en-US" dirty="0" smtClean="0"/>
              <a:t>Event selection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36441" y="902687"/>
            <a:ext cx="88894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Standard event selection for tags: see Chris’ thesis/ F</a:t>
            </a:r>
            <a:r>
              <a:rPr lang="en-US" baseline="-25000" dirty="0" smtClean="0"/>
              <a:t>+</a:t>
            </a:r>
            <a:r>
              <a:rPr lang="en-US" dirty="0" smtClean="0"/>
              <a:t> paper</a:t>
            </a:r>
          </a:p>
          <a:p>
            <a:endParaRPr lang="en-US" dirty="0"/>
          </a:p>
          <a:p>
            <a:r>
              <a:rPr lang="en-US" dirty="0" err="1" smtClean="0"/>
              <a:t>KsPiPi</a:t>
            </a:r>
            <a:r>
              <a:rPr lang="en-US" dirty="0" smtClean="0"/>
              <a:t> veto for the 4Pi side from F</a:t>
            </a:r>
            <a:r>
              <a:rPr lang="en-US" baseline="-25000" dirty="0" smtClean="0"/>
              <a:t>+</a:t>
            </a:r>
            <a:r>
              <a:rPr lang="en-US" dirty="0" smtClean="0"/>
              <a:t> paper (?)</a:t>
            </a:r>
            <a:r>
              <a:rPr lang="en-US" dirty="0" smtClean="0"/>
              <a:t> 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8" name="Picture 7" descr="Screen Shot 2016-03-14 at 12.48.4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40" y="1816351"/>
            <a:ext cx="7693027" cy="4861722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ED7-F36D-1B40-8C90-AB2DC7502D6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655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1598"/>
            <a:ext cx="8229600" cy="883602"/>
          </a:xfrm>
        </p:spPr>
        <p:txBody>
          <a:bodyPr/>
          <a:lstStyle/>
          <a:p>
            <a:r>
              <a:rPr lang="en-US" dirty="0" smtClean="0"/>
              <a:t>Backgrounds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36441" y="902687"/>
            <a:ext cx="8889487" cy="5078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Peaking backgrounds </a:t>
            </a:r>
            <a:r>
              <a:rPr lang="en-US" i="1" dirty="0"/>
              <a:t>are those that lie predominantly in the signal region. They often have the same final-state particle content as the signal decay. </a:t>
            </a:r>
            <a:endParaRPr lang="en-US" i="1" dirty="0" smtClean="0"/>
          </a:p>
          <a:p>
            <a:endParaRPr lang="en-US" i="1" dirty="0"/>
          </a:p>
          <a:p>
            <a:r>
              <a:rPr lang="en-US" b="1" i="1" dirty="0"/>
              <a:t>Flat backgrounds </a:t>
            </a:r>
            <a:r>
              <a:rPr lang="en-US" i="1" dirty="0"/>
              <a:t>are distributed across the signal region and sidebands without any significant peaking structures. The quantity of flat background in the signal region can be estimated using the sideband populations in </a:t>
            </a:r>
            <a:r>
              <a:rPr lang="en-US" i="1" dirty="0" smtClean="0"/>
              <a:t>data.</a:t>
            </a:r>
            <a:r>
              <a:rPr lang="en-US" dirty="0" smtClean="0"/>
              <a:t> </a:t>
            </a:r>
            <a:endParaRPr lang="en-US" dirty="0" smtClean="0"/>
          </a:p>
          <a:p>
            <a:r>
              <a:rPr lang="en-US" dirty="0" smtClean="0"/>
              <a:t>--------------------------------------------</a:t>
            </a:r>
          </a:p>
          <a:p>
            <a:r>
              <a:rPr lang="en-US" b="1" dirty="0" smtClean="0"/>
              <a:t>Phase-space backgrounds</a:t>
            </a:r>
            <a:r>
              <a:rPr lang="en-US" dirty="0" smtClean="0"/>
              <a:t>: evenly distributed in phase-space, meaning each bin ‘gets’ the a number of events proportional to its area in the </a:t>
            </a:r>
            <a:r>
              <a:rPr lang="en-US" dirty="0" err="1" smtClean="0"/>
              <a:t>Dalitz</a:t>
            </a:r>
            <a:r>
              <a:rPr lang="en-US" dirty="0" smtClean="0"/>
              <a:t>-plot.</a:t>
            </a:r>
          </a:p>
          <a:p>
            <a:endParaRPr lang="en-US" dirty="0"/>
          </a:p>
          <a:p>
            <a:r>
              <a:rPr lang="en-US" b="1" dirty="0" smtClean="0"/>
              <a:t>Resonant background</a:t>
            </a:r>
            <a:r>
              <a:rPr lang="en-US" dirty="0" smtClean="0"/>
              <a:t>: ‘unevenly’ distributed in phase-space, meaning distribution of events over the bins has to be found differently</a:t>
            </a:r>
          </a:p>
          <a:p>
            <a:endParaRPr lang="en-US" dirty="0"/>
          </a:p>
          <a:p>
            <a:pPr marL="285750" indent="-285750">
              <a:buFont typeface="Wingdings" charset="0"/>
              <a:buChar char="è"/>
            </a:pPr>
            <a:r>
              <a:rPr lang="en-US" dirty="0" smtClean="0">
                <a:sym typeface="Wingdings"/>
              </a:rPr>
              <a:t>The categories peaking </a:t>
            </a:r>
            <a:r>
              <a:rPr lang="en-US" dirty="0" err="1" smtClean="0">
                <a:sym typeface="Wingdings"/>
              </a:rPr>
              <a:t>bkg</a:t>
            </a:r>
            <a:r>
              <a:rPr lang="en-US" dirty="0" smtClean="0">
                <a:sym typeface="Wingdings"/>
              </a:rPr>
              <a:t>/flat </a:t>
            </a:r>
            <a:r>
              <a:rPr lang="en-US" dirty="0" err="1" smtClean="0">
                <a:sym typeface="Wingdings"/>
              </a:rPr>
              <a:t>bkg</a:t>
            </a:r>
            <a:r>
              <a:rPr lang="en-US" dirty="0" smtClean="0">
                <a:sym typeface="Wingdings"/>
              </a:rPr>
              <a:t> are used to find the total number of events while the phase-space/resonant category is used to find the distribution over the bins.</a:t>
            </a:r>
            <a:br>
              <a:rPr lang="en-US" dirty="0" smtClean="0">
                <a:sym typeface="Wingdings"/>
              </a:rPr>
            </a:br>
            <a:endParaRPr lang="en-US" b="1" dirty="0" smtClean="0">
              <a:sym typeface="Wingdings"/>
            </a:endParaRPr>
          </a:p>
          <a:p>
            <a:pPr marL="342900" indent="-342900">
              <a:buAutoNum type="arabicPeriod"/>
            </a:pPr>
            <a:r>
              <a:rPr lang="en-US" b="1" dirty="0" smtClean="0">
                <a:sym typeface="Wingdings"/>
              </a:rPr>
              <a:t>Find peaking/resonant </a:t>
            </a:r>
            <a:r>
              <a:rPr lang="en-US" b="1" dirty="0" err="1" smtClean="0">
                <a:sym typeface="Wingdings"/>
              </a:rPr>
              <a:t>bkgs</a:t>
            </a:r>
            <a:r>
              <a:rPr lang="en-US" b="1" dirty="0" smtClean="0">
                <a:sym typeface="Wingdings"/>
              </a:rPr>
              <a:t>! (</a:t>
            </a:r>
            <a:r>
              <a:rPr lang="en-US" b="1" dirty="0" err="1" smtClean="0">
                <a:sym typeface="Wingdings"/>
              </a:rPr>
              <a:t>KsPiPi</a:t>
            </a:r>
            <a:r>
              <a:rPr lang="en-US" b="1" dirty="0">
                <a:sym typeface="Wingdings"/>
              </a:rPr>
              <a:t> </a:t>
            </a:r>
            <a:r>
              <a:rPr lang="en-US" b="1" dirty="0" smtClean="0">
                <a:sym typeface="Wingdings"/>
              </a:rPr>
              <a:t>reconstructed as 4Pi is one)</a:t>
            </a:r>
          </a:p>
          <a:p>
            <a:pPr marL="342900" indent="-342900">
              <a:buAutoNum type="arabicPeriod"/>
            </a:pPr>
            <a:r>
              <a:rPr lang="en-US" b="1" dirty="0" smtClean="0">
                <a:sym typeface="Wingdings"/>
              </a:rPr>
              <a:t>How to define and determine the ‘area of a bin in phase-space’?</a:t>
            </a:r>
            <a:endParaRPr lang="en-US" b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ED7-F36D-1B40-8C90-AB2DC7502D6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2486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1598"/>
            <a:ext cx="8229600" cy="883602"/>
          </a:xfrm>
        </p:spPr>
        <p:txBody>
          <a:bodyPr/>
          <a:lstStyle/>
          <a:p>
            <a:r>
              <a:rPr lang="en-US" dirty="0" smtClean="0"/>
              <a:t>Backgrounds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36441" y="902687"/>
            <a:ext cx="888948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We consider the following phase-space backgrounds: </a:t>
            </a:r>
            <a:endParaRPr lang="en-US" i="1" dirty="0" smtClean="0"/>
          </a:p>
          <a:p>
            <a:r>
              <a:rPr lang="en-US" i="1" dirty="0" smtClean="0"/>
              <a:t>• </a:t>
            </a:r>
            <a:r>
              <a:rPr lang="en-US" i="1" dirty="0"/>
              <a:t>Signal-side background to KS0K+K, </a:t>
            </a:r>
            <a:endParaRPr lang="en-US" i="1" dirty="0"/>
          </a:p>
          <a:p>
            <a:r>
              <a:rPr lang="en-US" i="1" dirty="0" smtClean="0"/>
              <a:t>The </a:t>
            </a:r>
            <a:r>
              <a:rPr lang="en-US" i="1" dirty="0"/>
              <a:t>following backgrounds are assumed to be resonant: </a:t>
            </a:r>
            <a:endParaRPr lang="en-US" i="1" dirty="0"/>
          </a:p>
          <a:p>
            <a:r>
              <a:rPr lang="en-US" i="1" dirty="0"/>
              <a:t>• KS0,LK+K against opposite-side background, </a:t>
            </a:r>
            <a:endParaRPr lang="en-US" i="1" dirty="0" smtClean="0"/>
          </a:p>
          <a:p>
            <a:endParaRPr lang="en-US" dirty="0"/>
          </a:p>
          <a:p>
            <a:r>
              <a:rPr lang="en-US" i="1" dirty="0"/>
              <a:t>We use a signal MC sample of KS0,LK+K tagged with </a:t>
            </a:r>
            <a:r>
              <a:rPr lang="en-US" i="1" dirty="0" err="1" smtClean="0"/>
              <a:t>KPi</a:t>
            </a:r>
            <a:r>
              <a:rPr lang="en-US" i="1" dirty="0" smtClean="0"/>
              <a:t> </a:t>
            </a:r>
            <a:r>
              <a:rPr lang="en-US" i="1" dirty="0"/>
              <a:t>to estimate the bin-by-bin </a:t>
            </a:r>
            <a:r>
              <a:rPr lang="en-US" i="1" dirty="0" smtClean="0"/>
              <a:t>yield </a:t>
            </a:r>
            <a:r>
              <a:rPr lang="en-US" i="1" dirty="0"/>
              <a:t>of resonant </a:t>
            </a:r>
            <a:r>
              <a:rPr lang="en-US" i="1" dirty="0" smtClean="0"/>
              <a:t>backgrounds… </a:t>
            </a:r>
            <a:endParaRPr lang="en-US" i="1" dirty="0"/>
          </a:p>
          <a:p>
            <a:r>
              <a:rPr lang="en-US" dirty="0" smtClean="0">
                <a:sym typeface="Wingdings"/>
              </a:rPr>
              <a:t> Not sure this is optimal (but the errors are probably so big that it </a:t>
            </a:r>
            <a:r>
              <a:rPr lang="en-US" dirty="0" err="1" smtClean="0">
                <a:sym typeface="Wingdings"/>
              </a:rPr>
              <a:t>doesn</a:t>
            </a:r>
            <a:r>
              <a:rPr lang="fr-FR" dirty="0" smtClean="0">
                <a:sym typeface="Wingdings"/>
              </a:rPr>
              <a:t>’</a:t>
            </a:r>
            <a:r>
              <a:rPr lang="en-US" dirty="0" smtClean="0">
                <a:sym typeface="Wingdings"/>
              </a:rPr>
              <a:t>t matter?)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285750" indent="-285750">
              <a:buClr>
                <a:srgbClr val="FE0032"/>
              </a:buClr>
              <a:buSzPct val="130000"/>
              <a:buFont typeface="Arial"/>
              <a:buChar char="•"/>
            </a:pPr>
            <a:r>
              <a:rPr lang="en-US" dirty="0" err="1" smtClean="0"/>
              <a:t>KsPiPi</a:t>
            </a:r>
            <a:r>
              <a:rPr lang="en-US" dirty="0" smtClean="0"/>
              <a:t> reconstructed as 4Pi: find distribution from data with reversed Ks-Veto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ED7-F36D-1B40-8C90-AB2DC7502D6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8168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1598"/>
            <a:ext cx="8229600" cy="883602"/>
          </a:xfrm>
        </p:spPr>
        <p:txBody>
          <a:bodyPr/>
          <a:lstStyle/>
          <a:p>
            <a:r>
              <a:rPr lang="en-US" dirty="0" smtClean="0"/>
              <a:t>Kinematic fitting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36441" y="902687"/>
            <a:ext cx="8889487" cy="50136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The final state tracks are refitted to the D</a:t>
            </a:r>
            <a:r>
              <a:rPr lang="en-US" baseline="30000" dirty="0" smtClean="0"/>
              <a:t>0</a:t>
            </a:r>
            <a:r>
              <a:rPr lang="en-US" dirty="0" smtClean="0"/>
              <a:t> mass.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 smtClean="0"/>
              <a:t>Chris validates this technique on MC, do we need to do that too?</a:t>
            </a:r>
            <a:br>
              <a:rPr lang="en-US" dirty="0" smtClean="0"/>
            </a:br>
            <a:endParaRPr lang="en-US" sz="900" dirty="0" smtClean="0"/>
          </a:p>
          <a:p>
            <a:pPr marL="342900" indent="-342900">
              <a:lnSpc>
                <a:spcPct val="110000"/>
              </a:lnSpc>
              <a:buFontTx/>
              <a:buAutoNum type="arabicPeriod"/>
            </a:pPr>
            <a:r>
              <a:rPr lang="en-US" dirty="0" smtClean="0"/>
              <a:t>Treating of events that leave the signal region due to the fit:</a:t>
            </a:r>
            <a:r>
              <a:rPr lang="en-US" i="1" dirty="0" smtClean="0"/>
              <a:t> </a:t>
            </a:r>
            <a:r>
              <a:rPr lang="en-US" i="1" dirty="0"/>
              <a:t>Occasionally an event </a:t>
            </a:r>
            <a:r>
              <a:rPr lang="en-US" i="1" dirty="0" smtClean="0"/>
              <a:t>is</a:t>
            </a:r>
            <a:br>
              <a:rPr lang="en-US" i="1" dirty="0" smtClean="0"/>
            </a:br>
            <a:r>
              <a:rPr lang="en-US" i="1" dirty="0" smtClean="0"/>
              <a:t>reconstructed </a:t>
            </a:r>
            <a:r>
              <a:rPr lang="en-US" i="1" dirty="0"/>
              <a:t>outside the physical region. A vector from this point to the </a:t>
            </a:r>
            <a:r>
              <a:rPr lang="en-US" i="1" dirty="0" err="1"/>
              <a:t>Dalitz</a:t>
            </a:r>
            <a:r>
              <a:rPr lang="en-US" i="1" dirty="0"/>
              <a:t> plane boundary is determined such that the vector is perpendicular to the tangent to </a:t>
            </a:r>
            <a:r>
              <a:rPr lang="en-US" i="1" dirty="0" smtClean="0"/>
              <a:t>the boundary </a:t>
            </a:r>
            <a:r>
              <a:rPr lang="en-US" i="1" dirty="0"/>
              <a:t>at the point of intersection between the vector and the boundary. There is </a:t>
            </a:r>
            <a:r>
              <a:rPr lang="en-US" i="1" dirty="0" smtClean="0"/>
              <a:t>one unique </a:t>
            </a:r>
            <a:r>
              <a:rPr lang="en-US" i="1" dirty="0"/>
              <a:t>vector that satisfies this condition, denoted the vector of closest approach</a:t>
            </a:r>
            <a:r>
              <a:rPr lang="en-US" i="1" dirty="0" smtClean="0"/>
              <a:t>.</a:t>
            </a:r>
          </a:p>
          <a:p>
            <a:pPr>
              <a:lnSpc>
                <a:spcPct val="110000"/>
              </a:lnSpc>
            </a:pPr>
            <a:r>
              <a:rPr lang="en-US" i="1" dirty="0">
                <a:sym typeface="Wingdings"/>
              </a:rPr>
              <a:t> </a:t>
            </a:r>
            <a:r>
              <a:rPr lang="en-US" i="1" dirty="0" smtClean="0">
                <a:sym typeface="Wingdings"/>
              </a:rPr>
              <a:t>  </a:t>
            </a:r>
            <a:r>
              <a:rPr lang="en-US" dirty="0" smtClean="0">
                <a:sym typeface="Wingdings"/>
              </a:rPr>
              <a:t>   How to do that for 4Pi?</a:t>
            </a:r>
            <a:endParaRPr lang="en-US" dirty="0"/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endParaRPr lang="en-US" dirty="0"/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smtClean="0"/>
              <a:t> 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ED7-F36D-1B40-8C90-AB2DC7502D6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55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1598"/>
            <a:ext cx="8229600" cy="883602"/>
          </a:xfrm>
        </p:spPr>
        <p:txBody>
          <a:bodyPr/>
          <a:lstStyle/>
          <a:p>
            <a:r>
              <a:rPr lang="en-US" dirty="0" err="1" smtClean="0"/>
              <a:t>Flavour</a:t>
            </a:r>
            <a:r>
              <a:rPr lang="en-US" dirty="0" smtClean="0"/>
              <a:t> tag c</a:t>
            </a:r>
            <a:r>
              <a:rPr lang="en-US" dirty="0" smtClean="0"/>
              <a:t>orrection factors</a:t>
            </a:r>
            <a:endParaRPr lang="en-US" dirty="0"/>
          </a:p>
        </p:txBody>
      </p:sp>
      <p:pic>
        <p:nvPicPr>
          <p:cNvPr id="4" name="Picture 3" descr="Screen Shot 2016-03-14 at 15.11.5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29455"/>
            <a:ext cx="7454900" cy="1054100"/>
          </a:xfrm>
          <a:prstGeom prst="rect">
            <a:avLst/>
          </a:prstGeom>
        </p:spPr>
      </p:pic>
      <p:pic>
        <p:nvPicPr>
          <p:cNvPr id="5" name="Picture 4" descr="Screen Shot 2016-03-14 at 15.12.2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94538"/>
            <a:ext cx="5168900" cy="1473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5943" y="1060123"/>
            <a:ext cx="7462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Correction factor to be multiplied to the number of </a:t>
            </a:r>
            <a:r>
              <a:rPr lang="en-US" dirty="0" err="1" smtClean="0"/>
              <a:t>flavour</a:t>
            </a:r>
            <a:r>
              <a:rPr lang="en-US" dirty="0" smtClean="0"/>
              <a:t> tagged events: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ED7-F36D-1B40-8C90-AB2DC7502D6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3092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1598"/>
            <a:ext cx="8229600" cy="883602"/>
          </a:xfrm>
        </p:spPr>
        <p:txBody>
          <a:bodyPr/>
          <a:lstStyle/>
          <a:p>
            <a:r>
              <a:rPr lang="en-US" dirty="0" smtClean="0"/>
              <a:t>To do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5942" y="965200"/>
            <a:ext cx="8795033" cy="5890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40000"/>
              </a:lnSpc>
              <a:buClr>
                <a:srgbClr val="FE0032"/>
              </a:buClr>
              <a:buSzPct val="130000"/>
              <a:buFont typeface="Arial"/>
              <a:buChar char="•"/>
            </a:pPr>
            <a:r>
              <a:rPr lang="en-US" dirty="0" smtClean="0"/>
              <a:t>Finish getting K3Pi and </a:t>
            </a:r>
            <a:r>
              <a:rPr lang="en-US" dirty="0" err="1" smtClean="0"/>
              <a:t>Kenu</a:t>
            </a:r>
            <a:r>
              <a:rPr lang="en-US" dirty="0" smtClean="0"/>
              <a:t> events (data, </a:t>
            </a:r>
            <a:r>
              <a:rPr lang="en-US" dirty="0" err="1" smtClean="0"/>
              <a:t>genMC</a:t>
            </a:r>
            <a:r>
              <a:rPr lang="en-US" dirty="0" smtClean="0"/>
              <a:t>, continuum MC, Signal MC)</a:t>
            </a:r>
          </a:p>
          <a:p>
            <a:pPr marL="742950" lvl="1" indent="-285750">
              <a:lnSpc>
                <a:spcPct val="140000"/>
              </a:lnSpc>
              <a:buClr>
                <a:srgbClr val="B20225"/>
              </a:buClr>
              <a:buSzPct val="130000"/>
              <a:buFont typeface="Arial"/>
              <a:buChar char="•"/>
            </a:pPr>
            <a:r>
              <a:rPr lang="en-US" dirty="0" smtClean="0"/>
              <a:t>What </a:t>
            </a:r>
            <a:r>
              <a:rPr lang="en-US" dirty="0" err="1" smtClean="0"/>
              <a:t>bkgs</a:t>
            </a:r>
            <a:r>
              <a:rPr lang="en-US" dirty="0" smtClean="0"/>
              <a:t> would we expect here?</a:t>
            </a:r>
          </a:p>
          <a:p>
            <a:pPr marL="742950" lvl="1" indent="-285750">
              <a:lnSpc>
                <a:spcPct val="140000"/>
              </a:lnSpc>
              <a:buClr>
                <a:srgbClr val="B20225"/>
              </a:buClr>
              <a:buSzPct val="130000"/>
              <a:buFont typeface="Arial"/>
              <a:buChar char="•"/>
            </a:pPr>
            <a:r>
              <a:rPr lang="en-US" dirty="0" smtClean="0"/>
              <a:t>Include Chris’ </a:t>
            </a:r>
            <a:r>
              <a:rPr lang="en-US" dirty="0" err="1" smtClean="0"/>
              <a:t>BkgCat</a:t>
            </a:r>
            <a:endParaRPr lang="en-US" dirty="0"/>
          </a:p>
          <a:p>
            <a:pPr marL="285750" lvl="1" indent="-285750">
              <a:lnSpc>
                <a:spcPct val="140000"/>
              </a:lnSpc>
              <a:buClr>
                <a:srgbClr val="FE0032"/>
              </a:buClr>
              <a:buSzPct val="130000"/>
              <a:buFont typeface="Arial"/>
              <a:buChar char="•"/>
            </a:pPr>
            <a:r>
              <a:rPr lang="en-US" dirty="0" smtClean="0"/>
              <a:t>Apply selection and make table like Chris to compare</a:t>
            </a:r>
          </a:p>
          <a:p>
            <a:pPr marL="285750" lvl="1" indent="-285750">
              <a:lnSpc>
                <a:spcPct val="140000"/>
              </a:lnSpc>
              <a:buClr>
                <a:srgbClr val="FE0032"/>
              </a:buClr>
              <a:buSzPct val="130000"/>
              <a:buFont typeface="Arial"/>
              <a:buChar char="•"/>
            </a:pPr>
            <a:r>
              <a:rPr lang="en-US" dirty="0" smtClean="0"/>
              <a:t>Handle events that the kinematic fit kicked out the physical region</a:t>
            </a:r>
          </a:p>
          <a:p>
            <a:pPr marL="285750" lvl="1" indent="-285750">
              <a:lnSpc>
                <a:spcPct val="140000"/>
              </a:lnSpc>
              <a:buClr>
                <a:srgbClr val="FE0032"/>
              </a:buClr>
              <a:buSzPct val="130000"/>
              <a:buFont typeface="Arial"/>
              <a:buChar char="•"/>
            </a:pPr>
            <a:r>
              <a:rPr lang="en-US" dirty="0" smtClean="0"/>
              <a:t>Peaking and flat </a:t>
            </a:r>
            <a:r>
              <a:rPr lang="en-US" dirty="0" err="1" smtClean="0"/>
              <a:t>bkgs</a:t>
            </a:r>
            <a:r>
              <a:rPr lang="en-US" dirty="0" smtClean="0"/>
              <a:t> for total signal region</a:t>
            </a:r>
          </a:p>
          <a:p>
            <a:pPr marL="285750" lvl="1" indent="-285750">
              <a:lnSpc>
                <a:spcPct val="140000"/>
              </a:lnSpc>
              <a:buClr>
                <a:srgbClr val="FE0032"/>
              </a:buClr>
              <a:buSzPct val="130000"/>
              <a:buFont typeface="Arial"/>
              <a:buChar char="•"/>
            </a:pPr>
            <a:r>
              <a:rPr lang="en-US" dirty="0" smtClean="0"/>
              <a:t>Get “area” of bins in </a:t>
            </a:r>
            <a:r>
              <a:rPr lang="en-US" dirty="0" err="1" smtClean="0"/>
              <a:t>phasespace</a:t>
            </a:r>
            <a:endParaRPr lang="en-US" dirty="0" smtClean="0"/>
          </a:p>
          <a:p>
            <a:pPr marL="285750" lvl="1" indent="-285750">
              <a:lnSpc>
                <a:spcPct val="140000"/>
              </a:lnSpc>
              <a:buClr>
                <a:srgbClr val="FE0032"/>
              </a:buClr>
              <a:buSzPct val="130000"/>
              <a:buFont typeface="Arial"/>
              <a:buChar char="•"/>
            </a:pPr>
            <a:r>
              <a:rPr lang="en-US" dirty="0" err="1" smtClean="0"/>
              <a:t>Flavour</a:t>
            </a:r>
            <a:r>
              <a:rPr lang="en-US" dirty="0" smtClean="0"/>
              <a:t>-tag correction factors</a:t>
            </a:r>
          </a:p>
          <a:p>
            <a:pPr marL="285750" lvl="1" indent="-285750">
              <a:lnSpc>
                <a:spcPct val="140000"/>
              </a:lnSpc>
              <a:buClr>
                <a:srgbClr val="FE0032"/>
              </a:buClr>
              <a:buSzPct val="130000"/>
              <a:buFont typeface="Arial"/>
              <a:buChar char="•"/>
            </a:pPr>
            <a:r>
              <a:rPr lang="en-US" dirty="0" smtClean="0"/>
              <a:t>Bin migration</a:t>
            </a:r>
          </a:p>
          <a:p>
            <a:pPr marL="285750" lvl="1" indent="-285750">
              <a:lnSpc>
                <a:spcPct val="140000"/>
              </a:lnSpc>
              <a:buClr>
                <a:srgbClr val="FE0032"/>
              </a:buClr>
              <a:buSzPct val="130000"/>
              <a:buFont typeface="Arial"/>
              <a:buChar char="•"/>
            </a:pPr>
            <a:r>
              <a:rPr lang="en-US" dirty="0" smtClean="0"/>
              <a:t>Selection and reconstruction efficiencies</a:t>
            </a:r>
          </a:p>
          <a:p>
            <a:pPr marL="285750" lvl="1" indent="-285750">
              <a:lnSpc>
                <a:spcPct val="140000"/>
              </a:lnSpc>
              <a:buClr>
                <a:srgbClr val="FE0032"/>
              </a:buClr>
              <a:buSzPct val="130000"/>
              <a:buFont typeface="Arial"/>
              <a:buChar char="•"/>
            </a:pPr>
            <a:r>
              <a:rPr lang="en-US" dirty="0" smtClean="0"/>
              <a:t>Amplitude model MC from CLEO? (for bin migration and efficiencies)</a:t>
            </a:r>
          </a:p>
          <a:p>
            <a:pPr marL="285750" lvl="1" indent="-285750">
              <a:lnSpc>
                <a:spcPct val="140000"/>
              </a:lnSpc>
              <a:buClr>
                <a:srgbClr val="FE0032"/>
              </a:buClr>
              <a:buSzPct val="130000"/>
              <a:buFont typeface="Arial"/>
              <a:buChar char="•"/>
            </a:pPr>
            <a:r>
              <a:rPr lang="en-US" dirty="0" smtClean="0"/>
              <a:t>Model predictions for number of signal events in bins (both </a:t>
            </a:r>
            <a:r>
              <a:rPr lang="en-US" dirty="0" err="1" smtClean="0"/>
              <a:t>flavour</a:t>
            </a:r>
            <a:r>
              <a:rPr lang="en-US" dirty="0" smtClean="0"/>
              <a:t> and CP tags)</a:t>
            </a:r>
          </a:p>
          <a:p>
            <a:pPr marL="285750" lvl="1" indent="-285750">
              <a:lnSpc>
                <a:spcPct val="140000"/>
              </a:lnSpc>
              <a:buClr>
                <a:srgbClr val="FE0032"/>
              </a:buClr>
              <a:buSzPct val="130000"/>
              <a:buFont typeface="Arial"/>
              <a:buChar char="•"/>
            </a:pPr>
            <a:r>
              <a:rPr lang="en-US" dirty="0" smtClean="0"/>
              <a:t>Model predictions for c</a:t>
            </a:r>
            <a:r>
              <a:rPr lang="en-US" baseline="-25000" dirty="0" smtClean="0"/>
              <a:t>i</a:t>
            </a:r>
            <a:r>
              <a:rPr lang="en-US" dirty="0" smtClean="0"/>
              <a:t>, </a:t>
            </a:r>
            <a:r>
              <a:rPr lang="en-US" dirty="0" err="1" smtClean="0"/>
              <a:t>s</a:t>
            </a:r>
            <a:r>
              <a:rPr lang="en-US" baseline="-25000" dirty="0" err="1" smtClean="0"/>
              <a:t>i</a:t>
            </a:r>
            <a:endParaRPr lang="en-US" baseline="-25000" dirty="0"/>
          </a:p>
          <a:p>
            <a:pPr marL="285750" lvl="1" indent="-285750">
              <a:lnSpc>
                <a:spcPct val="140000"/>
              </a:lnSpc>
              <a:buClr>
                <a:srgbClr val="FE0032"/>
              </a:buClr>
              <a:buSzPct val="130000"/>
              <a:buFont typeface="Arial"/>
              <a:buChar char="•"/>
            </a:pPr>
            <a:r>
              <a:rPr lang="en-US" dirty="0" smtClean="0"/>
              <a:t>How many bins do we want to try?</a:t>
            </a:r>
          </a:p>
          <a:p>
            <a:pPr marL="0" lvl="1">
              <a:lnSpc>
                <a:spcPct val="140000"/>
              </a:lnSpc>
              <a:buClr>
                <a:srgbClr val="FE0032"/>
              </a:buClr>
              <a:buSzPct val="130000"/>
            </a:pP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ED7-F36D-1B40-8C90-AB2DC7502D6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7595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4930</TotalTime>
  <Words>516</Words>
  <Application>Microsoft Macintosh PowerPoint</Application>
  <PresentationFormat>On-screen Show (4:3)</PresentationFormat>
  <Paragraphs>62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Event selection</vt:lpstr>
      <vt:lpstr>Backgrounds</vt:lpstr>
      <vt:lpstr>Backgrounds</vt:lpstr>
      <vt:lpstr>Kinematic fitting</vt:lpstr>
      <vt:lpstr>Flavour tag correction factors</vt:lpstr>
      <vt:lpstr>To do</vt:lpstr>
    </vt:vector>
  </TitlesOfParts>
  <Company>Particle Physics Research Group, School of Physics, University of Bristol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Claire Prouve</dc:creator>
  <cp:lastModifiedBy>Claire Prouve</cp:lastModifiedBy>
  <cp:revision>295</cp:revision>
  <dcterms:created xsi:type="dcterms:W3CDTF">2013-12-05T15:25:25Z</dcterms:created>
  <dcterms:modified xsi:type="dcterms:W3CDTF">2016-03-14T15:00:36Z</dcterms:modified>
</cp:coreProperties>
</file>